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72" r:id="rId5"/>
    <p:sldId id="259" r:id="rId6"/>
    <p:sldId id="261" r:id="rId7"/>
    <p:sldId id="271" r:id="rId8"/>
    <p:sldId id="265" r:id="rId9"/>
    <p:sldId id="270" r:id="rId10"/>
    <p:sldId id="266" r:id="rId11"/>
    <p:sldId id="269" r:id="rId12"/>
    <p:sldId id="268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380" autoAdjust="0"/>
    <p:restoredTop sz="94660"/>
  </p:normalViewPr>
  <p:slideViewPr>
    <p:cSldViewPr snapToGrid="0">
      <p:cViewPr varScale="1">
        <p:scale>
          <a:sx n="63" d="100"/>
          <a:sy n="63" d="100"/>
        </p:scale>
        <p:origin x="63" y="6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49C0D89-BBD8-46AC-96D7-46EF39032A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2933E-6092-49DC-87A4-6FEADFB83C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751E7-27B6-4B4A-B717-7DD95AA031B8}" type="datetime1">
              <a:rPr lang="de-CH" smtClean="0"/>
              <a:t>12.12.2017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9FDFE-B0D9-43C8-9910-49DA92A59BC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A7D9A-4A5C-4DB0-B38F-158B1E5B07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8CF12-7206-44D2-870F-4705A23195E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1746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87EB1-3416-4873-A42E-318E91EF610E}" type="datetime1">
              <a:rPr lang="de-CH" smtClean="0"/>
              <a:t>12.12.2017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521CB7-2819-41FF-A93E-D9AD6ACDDEF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67801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49DFA-21CA-47C8-A49E-69835B81E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471F0-8695-4AEA-9742-831C5358E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DAC4A-9048-488D-A746-E1A4DB2C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9F63-C3BF-41D0-97F7-41928AE8A320}" type="datetime1">
              <a:rPr lang="de-CH" smtClean="0"/>
              <a:t>12.12.2017</a:t>
            </a:fld>
            <a:endParaRPr lang="de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7A553-DC92-430A-B045-AD7389D0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28AA0-BF1C-4A7A-A7A1-715E1F47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0024-6B50-4BEB-B43F-C82AEB252F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614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88EE-E8E2-4B8A-A20C-44C04E870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C04DA-1C7F-4416-8D2F-786006F9B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FE5F2-EC6D-4FE6-AAEE-6010C68A1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7BF4-699D-40B5-820E-02A776D97C33}" type="datetime1">
              <a:rPr lang="de-CH" smtClean="0"/>
              <a:t>12.12.2017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187A2-CE6E-4434-92C8-4F2ECC9E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555CE-A900-4B03-9E2B-1C6AB7A3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0024-6B50-4BEB-B43F-C82AEB252F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807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998BA8-6CC4-43DC-876A-ADEE331A1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5C9A6-C7E5-47B1-9EDD-CB98E1DEE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67A7E-857D-4450-99AE-B5FC74D87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E0BB-8905-4F41-9CA7-FB2A64059A16}" type="datetime1">
              <a:rPr lang="de-CH" smtClean="0"/>
              <a:t>12.12.2017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B0CA0-E495-4DB9-907B-61D61EEA0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2845B-FEA4-4435-B264-C61B3658B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0024-6B50-4BEB-B43F-C82AEB252F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903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DB89B-2004-46A1-A22A-EF805CED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31A4A-DF74-49E3-9750-240A3E573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A81E8-8401-4DA3-80A4-1CE96551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63F2-D97E-47B1-9577-A5ABA8D148D3}" type="datetime1">
              <a:rPr lang="de-CH" smtClean="0"/>
              <a:t>12.12.2017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A1741-3218-4529-9D07-23AB9AE11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E47CD-070B-4DC6-9081-B69D074B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0024-6B50-4BEB-B43F-C82AEB252F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311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07163-7DD2-487B-A4E9-B2BA71068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E1B4C-9D46-430B-A02E-C6B0CEBDA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BCDD-947D-437A-ACE0-DECA80076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D465-E806-4B21-AF54-1646761B7F4C}" type="datetime1">
              <a:rPr lang="de-CH" smtClean="0"/>
              <a:t>12.12.2017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8E512-B5A0-4623-A087-404C0921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78178-1D4F-47B4-ACBB-92B72113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0024-6B50-4BEB-B43F-C82AEB252F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012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B5031-A291-4909-8580-2363DBEC1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A0B13-DB02-4EB7-852A-B53C54A2D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E44D9-C4E7-4297-97C9-90C6C2C8C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F2DDE-D166-4C5F-9505-24850773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2F3-D768-4E93-AD87-02234DE8C099}" type="datetime1">
              <a:rPr lang="de-CH" smtClean="0"/>
              <a:t>12.12.2017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C3EE3-01D0-4A5B-BFA1-E08E76BF5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CD10D-C7DA-43FE-9C41-C986A3E6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0024-6B50-4BEB-B43F-C82AEB252F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9330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E023E-6DF5-4483-AADB-7FD98715C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20A31-5894-49B4-A6EE-7B0A99496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F1C59-4575-488E-B506-70546FA0F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ACA3CE-577C-4CCD-91B7-DBD0EDDA1D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6832D2-FCE1-467D-8145-5BF9331B0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F3EA5E-97F2-48D9-8ABF-1BC462495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5C3E-A971-4643-9B07-80DA5B5BB6ED}" type="datetime1">
              <a:rPr lang="de-CH" smtClean="0"/>
              <a:t>12.12.2017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A06541-CC82-4C74-BCB2-E5AC5450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FC2CCD-CA55-48A0-B7B8-0513FEAD6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0024-6B50-4BEB-B43F-C82AEB252F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659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4F16E-639E-4C3A-A809-6B2425933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69AF65-0483-40F3-9699-5588EC000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95B07-85FF-457B-8D24-206EE0EA42D7}" type="datetime1">
              <a:rPr lang="de-CH" smtClean="0"/>
              <a:t>12.12.2017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7CA9B-9A10-4C66-BAB9-F2F587E5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F0BC8-4895-46AF-A2C6-1EC0D690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0024-6B50-4BEB-B43F-C82AEB252F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042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6B49E9-2345-4BA0-8984-455F6DDBF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6DF3-348A-4B15-A91D-A64BA8F0D431}" type="datetime1">
              <a:rPr lang="de-CH" smtClean="0"/>
              <a:t>12.12.2017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EDFD2-8059-49D4-BD08-3CB7BEF0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6BB4E-D913-4D41-A492-AE35CDA7E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0024-6B50-4BEB-B43F-C82AEB252F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83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8F3D5-5B6E-4164-8678-0750BCCBB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FABA8-8351-445D-B07C-21B909E83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EFEF4-E363-4464-A2EB-3EE87392B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A1FB6-41FF-423C-B619-B884C7295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4F42-8606-429C-BF07-B93F9FEE3825}" type="datetime1">
              <a:rPr lang="de-CH" smtClean="0"/>
              <a:t>12.12.2017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4400B-9FE8-4378-9E82-AE99C48BE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CF02D-82A0-4989-B7BB-CD593A4C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0024-6B50-4BEB-B43F-C82AEB252F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4209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129C-2352-4ECF-A913-9128D2B7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6FB227-3D83-420D-94B1-A1FF4E5FC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22A05-4CB8-4CBD-8798-466BE1167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594A0-4AD7-4CD2-A66E-9720B775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FFA5-3CC6-41E4-AE12-25426A938B71}" type="datetime1">
              <a:rPr lang="de-CH" smtClean="0"/>
              <a:t>12.12.2017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89C4B-5C50-46E6-97EC-345061ADF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FD8EB-A25C-4E29-ABFD-0B86C54C2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0024-6B50-4BEB-B43F-C82AEB252F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035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39EF59-D56C-4D96-B6B5-FCDDCB51E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7DA01-B4AA-4885-8C0E-CEBDCB386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04C1B-F3A5-4E23-A3E0-A74637326A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66E33AA3-5C7E-4B4E-B4FF-9515198F2FF8}" type="datetime1">
              <a:rPr lang="de-CH" smtClean="0"/>
              <a:t>12.12.2017</a:t>
            </a:fld>
            <a:endParaRPr lang="de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2ADBB-D211-41C5-90AB-05C0AEDF5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BF60024-6B50-4BEB-B43F-C82AEB252FCD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5807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nature&#10;&#10;Description generated with very high confidence">
            <a:extLst>
              <a:ext uri="{FF2B5EF4-FFF2-40B4-BE49-F238E27FC236}">
                <a16:creationId xmlns:a16="http://schemas.microsoft.com/office/drawing/2014/main" id="{D01EFFBE-FEF5-4294-A9AE-40D8982457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" r="241" b="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C99F72-E939-480C-AC31-8AA269DCA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Super Secure Chat 5000</a:t>
            </a:r>
            <a:endParaRPr lang="de-CH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4F549-D3D9-43A6-82E0-79A2A7CC0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Finn </a:t>
            </a:r>
            <a:r>
              <a:rPr lang="en-GB" dirty="0" err="1">
                <a:solidFill>
                  <a:srgbClr val="FFFFFF"/>
                </a:solidFill>
              </a:rPr>
              <a:t>Bürki</a:t>
            </a:r>
            <a:endParaRPr lang="en-GB" dirty="0">
              <a:solidFill>
                <a:srgbClr val="FFFFFF"/>
              </a:solidFill>
            </a:endParaRPr>
          </a:p>
          <a:p>
            <a:r>
              <a:rPr lang="en-GB" dirty="0">
                <a:solidFill>
                  <a:srgbClr val="FFFFFF"/>
                </a:solidFill>
              </a:rPr>
              <a:t>Sascha Bergmann</a:t>
            </a:r>
            <a:endParaRPr lang="de-CH" dirty="0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23BAE-C3B3-44C2-B950-2974B4308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82FB-3AC6-4B62-AF53-3BE5C7910381}" type="datetime1">
              <a:rPr lang="de-CH" smtClean="0"/>
              <a:t>12.12.2017</a:t>
            </a:fld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799651-A0DE-44C9-89DC-CC0F00D1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0024-6B50-4BEB-B43F-C82AEB252FCD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3823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A60DC-AB87-4E80-AAB8-7F62B0AB0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Whats left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79E73-0896-40B3-BEA0-09F4E2A9E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Input validation on server side</a:t>
            </a:r>
          </a:p>
          <a:p>
            <a:r>
              <a:rPr lang="en-GB" dirty="0"/>
              <a:t>Unit Testing</a:t>
            </a:r>
          </a:p>
          <a:p>
            <a:r>
              <a:rPr lang="en-GB" dirty="0"/>
              <a:t>Exception handling</a:t>
            </a:r>
          </a:p>
          <a:p>
            <a:r>
              <a:rPr lang="en-GB" dirty="0"/>
              <a:t>Server logging</a:t>
            </a:r>
            <a:endParaRPr lang="de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11DD9-C59E-4AFF-A95F-C7A431F17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63F2-D97E-47B1-9577-A5ABA8D148D3}" type="datetime1">
              <a:rPr lang="de-CH" smtClean="0"/>
              <a:t>12.12.2017</a:t>
            </a:fld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39E75F-7BC8-413F-9E42-10BC6C094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0024-6B50-4BEB-B43F-C82AEB252FCD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4704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32D95AF-BC8A-4611-9B72-F757FF35A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for your attention!</a:t>
            </a:r>
            <a:endParaRPr lang="de-CH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BAA8B3B-FC03-40B7-AE5D-A8377DD2E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D229-28A5-497B-A9AB-71D3AF4ED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63F2-D97E-47B1-9577-A5ABA8D148D3}" type="datetime1">
              <a:rPr lang="de-CH" smtClean="0"/>
              <a:pPr/>
              <a:t>12.12.2017</a:t>
            </a:fld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A5733-1DFA-4A20-8C73-3A85BBFD2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0024-6B50-4BEB-B43F-C82AEB252FCD}" type="slidenum">
              <a:rPr lang="de-CH" smtClean="0"/>
              <a:pPr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1634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8ECAA9-E0BD-4263-8EEF-F8C433E8C1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Q&amp;A</a:t>
            </a:r>
            <a:endParaRPr lang="de-CH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545AE50-7639-4A1F-ABC1-7B2D0689C3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F0890-A3F7-4D8E-B9F4-7BF00161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63F2-D97E-47B1-9577-A5ABA8D148D3}" type="datetime1">
              <a:rPr lang="de-CH" smtClean="0"/>
              <a:t>12.12.2017</a:t>
            </a:fld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FD2E7-A067-42EF-9F45-5DA42102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0024-6B50-4BEB-B43F-C82AEB252FCD}" type="slidenum">
              <a:rPr lang="de-CH" smtClean="0"/>
              <a:t>12</a:t>
            </a:fld>
            <a:endParaRPr lang="de-CH"/>
          </a:p>
        </p:txBody>
      </p:sp>
      <p:pic>
        <p:nvPicPr>
          <p:cNvPr id="8" name="Graphic 7" descr="Satellite">
            <a:extLst>
              <a:ext uri="{FF2B5EF4-FFF2-40B4-BE49-F238E27FC236}">
                <a16:creationId xmlns:a16="http://schemas.microsoft.com/office/drawing/2014/main" id="{FE44BCB3-9D07-44BA-A7C7-67DBE9D72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823670">
            <a:off x="5570799" y="237018"/>
            <a:ext cx="1054810" cy="105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1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59259E-6 C 0.1405 -2.59259E-6 0.25599 0.17801 0.25599 0.39838 C 0.25599 0.61898 0.1405 0.8 -2.08333E-7 0.8 C -0.1418 0.8 -0.25599 0.61898 -0.25599 0.39838 C -0.25599 0.17801 -0.1418 -2.59259E-6 -2.08333E-7 -2.59259E-6 Z " pathEditMode="relative" rAng="0" ptsTypes="AAAAA">
                                      <p:cBhvr>
                                        <p:cTn id="6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0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D7155-E42C-4550-90F1-6A99E93B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D188E-DA4E-4923-A4AC-300E14891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Overlook</a:t>
            </a:r>
          </a:p>
          <a:p>
            <a:r>
              <a:rPr lang="en-GB" dirty="0"/>
              <a:t>Technologies</a:t>
            </a:r>
          </a:p>
          <a:p>
            <a:r>
              <a:rPr lang="en-GB" dirty="0"/>
              <a:t>Demo</a:t>
            </a:r>
            <a:r>
              <a:rPr lang="de-CH" dirty="0"/>
              <a:t>nstration</a:t>
            </a:r>
          </a:p>
          <a:p>
            <a:r>
              <a:rPr lang="en-GB" dirty="0"/>
              <a:t>W</a:t>
            </a:r>
            <a:r>
              <a:rPr lang="de-CH" dirty="0"/>
              <a:t>hats left to do</a:t>
            </a:r>
          </a:p>
          <a:p>
            <a:r>
              <a:rPr lang="en-GB" dirty="0"/>
              <a:t>Possible Extensions</a:t>
            </a:r>
          </a:p>
          <a:p>
            <a:r>
              <a:rPr lang="en-GB" dirty="0"/>
              <a:t>Q&amp;A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99A53-D5CD-4656-8431-6C06DDF4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0A17-12F2-4611-AEB0-BAB0398DBFF2}" type="datetime1">
              <a:rPr lang="de-CH" smtClean="0"/>
              <a:t>12.12.2017</a:t>
            </a:fld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5D21E-95B8-45C6-AC74-E7C532F5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0024-6B50-4BEB-B43F-C82AEB252FCD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8633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7CDE-A0DA-4C93-8E67-345D35CF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Overlook</a:t>
            </a:r>
            <a:endParaRPr lang="de-CH" dirty="0"/>
          </a:p>
        </p:txBody>
      </p:sp>
      <p:pic>
        <p:nvPicPr>
          <p:cNvPr id="5" name="Graphic 4" descr="Computer">
            <a:extLst>
              <a:ext uri="{FF2B5EF4-FFF2-40B4-BE49-F238E27FC236}">
                <a16:creationId xmlns:a16="http://schemas.microsoft.com/office/drawing/2014/main" id="{45EDD9F3-B22B-42B1-ABAD-52AA39439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2189" y="3868189"/>
            <a:ext cx="1731818" cy="1731818"/>
          </a:xfrm>
          <a:prstGeom prst="rect">
            <a:avLst/>
          </a:prstGeom>
        </p:spPr>
      </p:pic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1BC6DBA2-0DFC-4959-BDDB-7E9EF4157C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52611" y="4424128"/>
            <a:ext cx="914400" cy="914400"/>
          </a:xfrm>
          <a:prstGeom prst="rect">
            <a:avLst/>
          </a:prstGeom>
        </p:spPr>
      </p:pic>
      <p:pic>
        <p:nvPicPr>
          <p:cNvPr id="9" name="Graphic 8" descr="Satellite dish">
            <a:extLst>
              <a:ext uri="{FF2B5EF4-FFF2-40B4-BE49-F238E27FC236}">
                <a16:creationId xmlns:a16="http://schemas.microsoft.com/office/drawing/2014/main" id="{B5C1C4F9-7250-4147-B31F-B0CC9D7AAD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877995" y="3908740"/>
            <a:ext cx="1429788" cy="1429788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7A36D2DD-4A7B-4218-9491-0E5A57F36F56}"/>
              </a:ext>
            </a:extLst>
          </p:cNvPr>
          <p:cNvSpPr/>
          <p:nvPr/>
        </p:nvSpPr>
        <p:spPr>
          <a:xfrm rot="9115772">
            <a:off x="3545887" y="2940373"/>
            <a:ext cx="2151460" cy="476596"/>
          </a:xfrm>
          <a:prstGeom prst="rightArrow">
            <a:avLst>
              <a:gd name="adj1" fmla="val 2907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9" name="Graphic 18" descr="Satellite">
            <a:extLst>
              <a:ext uri="{FF2B5EF4-FFF2-40B4-BE49-F238E27FC236}">
                <a16:creationId xmlns:a16="http://schemas.microsoft.com/office/drawing/2014/main" id="{3B262CE3-50A4-4B1F-A2C0-A488E057EA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82942" y="2143008"/>
            <a:ext cx="914400" cy="9144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394FE-685E-4D18-A709-7AA1D1DB1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C8F9-0CD9-4212-BE91-0F9665C65CE4}" type="datetime1">
              <a:rPr lang="de-CH" smtClean="0"/>
              <a:t>12.12.2017</a:t>
            </a:fld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DE4F2-6905-427A-B105-CB3030200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0024-6B50-4BEB-B43F-C82AEB252FCD}" type="slidenum">
              <a:rPr lang="de-CH" smtClean="0"/>
              <a:t>3</a:t>
            </a:fld>
            <a:endParaRPr lang="de-CH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C26287E-5477-44B4-990F-F1A0965A1529}"/>
              </a:ext>
            </a:extLst>
          </p:cNvPr>
          <p:cNvSpPr/>
          <p:nvPr/>
        </p:nvSpPr>
        <p:spPr>
          <a:xfrm rot="9115772" flipH="1" flipV="1">
            <a:off x="3722883" y="3333260"/>
            <a:ext cx="2151460" cy="476596"/>
          </a:xfrm>
          <a:prstGeom prst="rightArrow">
            <a:avLst>
              <a:gd name="adj1" fmla="val 2907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B0A4CC5-B748-49AA-815F-C4D3AD58A9BE}"/>
              </a:ext>
            </a:extLst>
          </p:cNvPr>
          <p:cNvSpPr/>
          <p:nvPr/>
        </p:nvSpPr>
        <p:spPr>
          <a:xfrm rot="12903640" flipH="1" flipV="1">
            <a:off x="6655067" y="3670442"/>
            <a:ext cx="2151460" cy="476596"/>
          </a:xfrm>
          <a:prstGeom prst="rightArrow">
            <a:avLst>
              <a:gd name="adj1" fmla="val 2907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A732AF8-0438-48E3-859A-51E5AA47B29B}"/>
              </a:ext>
            </a:extLst>
          </p:cNvPr>
          <p:cNvSpPr/>
          <p:nvPr/>
        </p:nvSpPr>
        <p:spPr>
          <a:xfrm rot="2000522" flipH="1" flipV="1">
            <a:off x="6976934" y="3259384"/>
            <a:ext cx="2151460" cy="476596"/>
          </a:xfrm>
          <a:prstGeom prst="rightArrow">
            <a:avLst>
              <a:gd name="adj1" fmla="val 2907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1" name="Graphic 10" descr="Open envelope">
            <a:extLst>
              <a:ext uri="{FF2B5EF4-FFF2-40B4-BE49-F238E27FC236}">
                <a16:creationId xmlns:a16="http://schemas.microsoft.com/office/drawing/2014/main" id="{6CB181F3-6953-4F01-B1AB-E49074F603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31387" y="5501508"/>
            <a:ext cx="725309" cy="725309"/>
          </a:xfrm>
          <a:prstGeom prst="rect">
            <a:avLst/>
          </a:prstGeom>
        </p:spPr>
      </p:pic>
      <p:pic>
        <p:nvPicPr>
          <p:cNvPr id="27" name="Graphic 26" descr="Lock">
            <a:extLst>
              <a:ext uri="{FF2B5EF4-FFF2-40B4-BE49-F238E27FC236}">
                <a16:creationId xmlns:a16="http://schemas.microsoft.com/office/drawing/2014/main" id="{EFAED2B2-5331-429E-92C3-D53C7E8B503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312360" y="5323901"/>
            <a:ext cx="1037404" cy="1037404"/>
          </a:xfrm>
          <a:prstGeom prst="rect">
            <a:avLst/>
          </a:prstGeom>
        </p:spPr>
      </p:pic>
      <p:pic>
        <p:nvPicPr>
          <p:cNvPr id="29" name="Graphic 28" descr="Unlock">
            <a:extLst>
              <a:ext uri="{FF2B5EF4-FFF2-40B4-BE49-F238E27FC236}">
                <a16:creationId xmlns:a16="http://schemas.microsoft.com/office/drawing/2014/main" id="{931BCC8E-4D2D-49FD-A355-4D0D1F14EF7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360674" y="5356997"/>
            <a:ext cx="971211" cy="971211"/>
          </a:xfrm>
          <a:prstGeom prst="rect">
            <a:avLst/>
          </a:prstGeom>
        </p:spPr>
      </p:pic>
      <p:pic>
        <p:nvPicPr>
          <p:cNvPr id="31" name="Graphic 30" descr="Envelope">
            <a:extLst>
              <a:ext uri="{FF2B5EF4-FFF2-40B4-BE49-F238E27FC236}">
                <a16:creationId xmlns:a16="http://schemas.microsoft.com/office/drawing/2014/main" id="{D98092DA-742B-4F0F-A42F-7C0FB6AD9FF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04030" y="5572812"/>
            <a:ext cx="780022" cy="780022"/>
          </a:xfrm>
          <a:prstGeom prst="rect">
            <a:avLst/>
          </a:prstGeom>
        </p:spPr>
      </p:pic>
      <p:sp>
        <p:nvSpPr>
          <p:cNvPr id="6" name="Star: 7 Points 5">
            <a:extLst>
              <a:ext uri="{FF2B5EF4-FFF2-40B4-BE49-F238E27FC236}">
                <a16:creationId xmlns:a16="http://schemas.microsoft.com/office/drawing/2014/main" id="{E3CD52B4-0FC6-4FC4-8EC6-6F610B63D0E9}"/>
              </a:ext>
            </a:extLst>
          </p:cNvPr>
          <p:cNvSpPr/>
          <p:nvPr/>
        </p:nvSpPr>
        <p:spPr>
          <a:xfrm>
            <a:off x="465301" y="4803646"/>
            <a:ext cx="1042074" cy="780022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AES</a:t>
            </a:r>
            <a:endParaRPr lang="de-CH" dirty="0"/>
          </a:p>
        </p:txBody>
      </p:sp>
      <p:sp>
        <p:nvSpPr>
          <p:cNvPr id="18" name="Star: 7 Points 17">
            <a:extLst>
              <a:ext uri="{FF2B5EF4-FFF2-40B4-BE49-F238E27FC236}">
                <a16:creationId xmlns:a16="http://schemas.microsoft.com/office/drawing/2014/main" id="{40DBF65D-B68A-44AB-9C45-43A042CBCF26}"/>
              </a:ext>
            </a:extLst>
          </p:cNvPr>
          <p:cNvSpPr/>
          <p:nvPr/>
        </p:nvSpPr>
        <p:spPr>
          <a:xfrm>
            <a:off x="155424" y="4626771"/>
            <a:ext cx="1613197" cy="1014324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HMAC</a:t>
            </a:r>
            <a:endParaRPr lang="de-CH" dirty="0"/>
          </a:p>
        </p:txBody>
      </p:sp>
      <p:sp>
        <p:nvSpPr>
          <p:cNvPr id="21" name="Star: 7 Points 20">
            <a:extLst>
              <a:ext uri="{FF2B5EF4-FFF2-40B4-BE49-F238E27FC236}">
                <a16:creationId xmlns:a16="http://schemas.microsoft.com/office/drawing/2014/main" id="{1DF32A7C-2DE0-4D5E-B930-95880BA4C38F}"/>
              </a:ext>
            </a:extLst>
          </p:cNvPr>
          <p:cNvSpPr/>
          <p:nvPr/>
        </p:nvSpPr>
        <p:spPr>
          <a:xfrm>
            <a:off x="3430021" y="5455661"/>
            <a:ext cx="1175110" cy="897173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RSA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4987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07407E-6 L -0.03985 0.03657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182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76 0.03866 L 4.16667E-7 -3.33333E-6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" y="-194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95 -0.03195 L -4.375E-6 2.59259E-6 " pathEditMode="relative" rAng="0" ptsTypes="AA">
                                      <p:cBhvr>
                                        <p:cTn id="12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159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88 L -0.04792 -0.05069 " pathEditMode="relative" rAng="0" ptsTypes="AA">
                                      <p:cBhvr>
                                        <p:cTn id="14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6" y="-298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0.28138 -0.270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3" y="-13542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38 -0.2706 L 0.55586 0.00278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80" y="1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3" grpId="0" animBg="1"/>
      <p:bldP spid="24" grpId="0" animBg="1"/>
      <p:bldP spid="6" grpId="0" animBg="1"/>
      <p:bldP spid="6" grpId="1" animBg="1"/>
      <p:bldP spid="18" grpId="0" animBg="1"/>
      <p:bldP spid="18" grpId="1" animBg="1"/>
      <p:bldP spid="21" grpId="0" animBg="1"/>
      <p:bldP spid="2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7CDE-A0DA-4C93-8E67-345D35CF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Remote Login</a:t>
            </a:r>
            <a:endParaRPr lang="de-CH" dirty="0"/>
          </a:p>
        </p:txBody>
      </p:sp>
      <p:pic>
        <p:nvPicPr>
          <p:cNvPr id="5" name="Graphic 4" descr="Computer">
            <a:extLst>
              <a:ext uri="{FF2B5EF4-FFF2-40B4-BE49-F238E27FC236}">
                <a16:creationId xmlns:a16="http://schemas.microsoft.com/office/drawing/2014/main" id="{45EDD9F3-B22B-42B1-ABAD-52AA39439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2189" y="3868189"/>
            <a:ext cx="1731818" cy="1731818"/>
          </a:xfrm>
          <a:prstGeom prst="rect">
            <a:avLst/>
          </a:prstGeom>
        </p:spPr>
      </p:pic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1BC6DBA2-0DFC-4959-BDDB-7E9EF4157C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52611" y="4424128"/>
            <a:ext cx="914400" cy="914400"/>
          </a:xfrm>
          <a:prstGeom prst="rect">
            <a:avLst/>
          </a:prstGeom>
        </p:spPr>
      </p:pic>
      <p:pic>
        <p:nvPicPr>
          <p:cNvPr id="9" name="Graphic 8" descr="Satellite dish">
            <a:extLst>
              <a:ext uri="{FF2B5EF4-FFF2-40B4-BE49-F238E27FC236}">
                <a16:creationId xmlns:a16="http://schemas.microsoft.com/office/drawing/2014/main" id="{B5C1C4F9-7250-4147-B31F-B0CC9D7AAD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877995" y="3908740"/>
            <a:ext cx="1429788" cy="1429788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7A36D2DD-4A7B-4218-9491-0E5A57F36F56}"/>
              </a:ext>
            </a:extLst>
          </p:cNvPr>
          <p:cNvSpPr/>
          <p:nvPr/>
        </p:nvSpPr>
        <p:spPr>
          <a:xfrm rot="9115772">
            <a:off x="3545887" y="2940373"/>
            <a:ext cx="2151460" cy="476596"/>
          </a:xfrm>
          <a:prstGeom prst="rightArrow">
            <a:avLst>
              <a:gd name="adj1" fmla="val 2907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9" name="Graphic 18" descr="Satellite">
            <a:extLst>
              <a:ext uri="{FF2B5EF4-FFF2-40B4-BE49-F238E27FC236}">
                <a16:creationId xmlns:a16="http://schemas.microsoft.com/office/drawing/2014/main" id="{3B262CE3-50A4-4B1F-A2C0-A488E057EA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82942" y="2143008"/>
            <a:ext cx="914400" cy="9144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394FE-685E-4D18-A709-7AA1D1DB1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C8F9-0CD9-4212-BE91-0F9665C65CE4}" type="datetime1">
              <a:rPr lang="de-CH" smtClean="0"/>
              <a:t>12.12.2017</a:t>
            </a:fld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DE4F2-6905-427A-B105-CB3030200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0024-6B50-4BEB-B43F-C82AEB252FCD}" type="slidenum">
              <a:rPr lang="de-CH" smtClean="0"/>
              <a:t>4</a:t>
            </a:fld>
            <a:endParaRPr lang="de-CH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C26287E-5477-44B4-990F-F1A0965A1529}"/>
              </a:ext>
            </a:extLst>
          </p:cNvPr>
          <p:cNvSpPr/>
          <p:nvPr/>
        </p:nvSpPr>
        <p:spPr>
          <a:xfrm rot="9115772" flipH="1" flipV="1">
            <a:off x="3722883" y="3333260"/>
            <a:ext cx="2151460" cy="476596"/>
          </a:xfrm>
          <a:prstGeom prst="rightArrow">
            <a:avLst>
              <a:gd name="adj1" fmla="val 2907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B0A4CC5-B748-49AA-815F-C4D3AD58A9BE}"/>
              </a:ext>
            </a:extLst>
          </p:cNvPr>
          <p:cNvSpPr/>
          <p:nvPr/>
        </p:nvSpPr>
        <p:spPr>
          <a:xfrm rot="12903640" flipH="1" flipV="1">
            <a:off x="6655067" y="3670442"/>
            <a:ext cx="2151460" cy="476596"/>
          </a:xfrm>
          <a:prstGeom prst="rightArrow">
            <a:avLst>
              <a:gd name="adj1" fmla="val 2907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A732AF8-0438-48E3-859A-51E5AA47B29B}"/>
              </a:ext>
            </a:extLst>
          </p:cNvPr>
          <p:cNvSpPr/>
          <p:nvPr/>
        </p:nvSpPr>
        <p:spPr>
          <a:xfrm rot="2000522" flipH="1" flipV="1">
            <a:off x="6976934" y="3259384"/>
            <a:ext cx="2151460" cy="476596"/>
          </a:xfrm>
          <a:prstGeom prst="rightArrow">
            <a:avLst>
              <a:gd name="adj1" fmla="val 2907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F8FF7-7148-4915-9081-08CAF352DB75}"/>
              </a:ext>
            </a:extLst>
          </p:cNvPr>
          <p:cNvSpPr/>
          <p:nvPr/>
        </p:nvSpPr>
        <p:spPr>
          <a:xfrm>
            <a:off x="2813421" y="5455611"/>
            <a:ext cx="12474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Username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5159BB-C658-480A-B42A-34A7FDCDFDE0}"/>
              </a:ext>
            </a:extLst>
          </p:cNvPr>
          <p:cNvSpPr/>
          <p:nvPr/>
        </p:nvSpPr>
        <p:spPr>
          <a:xfrm>
            <a:off x="9244876" y="5647384"/>
            <a:ext cx="6960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/ C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5A1200-3EBE-45E8-BA1B-B1D8F7E24C5C}"/>
              </a:ext>
            </a:extLst>
          </p:cNvPr>
          <p:cNvSpPr/>
          <p:nvPr/>
        </p:nvSpPr>
        <p:spPr>
          <a:xfrm>
            <a:off x="2999542" y="5399952"/>
            <a:ext cx="52610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695D54-3123-4539-BCD7-9CCABC85DA9F}"/>
              </a:ext>
            </a:extLst>
          </p:cNvPr>
          <p:cNvSpPr/>
          <p:nvPr/>
        </p:nvSpPr>
        <p:spPr>
          <a:xfrm>
            <a:off x="9256898" y="5647384"/>
            <a:ext cx="67198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JWT</a:t>
            </a:r>
          </a:p>
        </p:txBody>
      </p:sp>
    </p:spTree>
    <p:extLst>
      <p:ext uri="{BB962C8B-B14F-4D97-AF65-F5344CB8AC3E}">
        <p14:creationId xmlns:p14="http://schemas.microsoft.com/office/powerpoint/2010/main" val="196219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07407E-6 L -0.03985 0.03657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182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76 0.03866 L 4.16667E-7 -3.33333E-6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" y="-194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95 -0.03195 L -4.375E-6 2.59259E-6 " pathEditMode="relative" rAng="0" ptsTypes="AA">
                                      <p:cBhvr>
                                        <p:cTn id="12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159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88 L -0.04792 -0.05069 " pathEditMode="relative" rAng="0" ptsTypes="AA">
                                      <p:cBhvr>
                                        <p:cTn id="14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6" y="-298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48148E-6 L 0.11953 -0.18102 C 0.1444 -0.22176 0.18177 -0.24352 0.22123 -0.24352 C 0.26563 -0.24352 0.30156 -0.22176 0.32643 -0.18102 L 0.44623 1.48148E-6 " pathEditMode="relative" rAng="0" ptsTypes="AAAAA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05" y="-1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81481E-6 L -0.14205 -0.20278 C -0.17174 -0.24838 -0.21601 -0.27269 -0.26276 -0.27269 C -0.31549 -0.27269 -0.35807 -0.24838 -0.38763 -0.20278 L -0.52942 4.81481E-6 " pathEditMode="relative" rAng="0" ptsTypes="AAAAA">
                                      <p:cBhvr>
                                        <p:cTn id="3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71" y="-1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33333E-6 L 0.11953 -0.18102 C 0.1444 -0.22176 0.18177 -0.24352 0.22122 -0.24352 C 0.26562 -0.24352 0.30156 -0.22176 0.32643 -0.18102 L 0.44622 3.33333E-6 " pathEditMode="relative" rAng="0" ptsTypes="AAAAA">
                                      <p:cBhvr>
                                        <p:cTn id="5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05" y="-1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6 L -0.14037 -0.20186 C -0.16979 -0.24723 -0.21341 -0.2713 -0.25977 -0.2713 C -0.31185 -0.2713 -0.35391 -0.24723 -0.3832 -0.20186 L -0.52331 3.7037E-6 " pathEditMode="relative" rAng="0" ptsTypes="AAAAA">
                                      <p:cBhvr>
                                        <p:cTn id="6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72" y="-1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3" grpId="0" animBg="1"/>
      <p:bldP spid="24" grpId="0" animBg="1"/>
      <p:bldP spid="6" grpId="0"/>
      <p:bldP spid="6" grpId="1"/>
      <p:bldP spid="6" grpId="2"/>
      <p:bldP spid="18" grpId="0"/>
      <p:bldP spid="18" grpId="1"/>
      <p:bldP spid="18" grpId="2"/>
      <p:bldP spid="21" grpId="0"/>
      <p:bldP spid="21" grpId="1"/>
      <p:bldP spid="21" grpId="2"/>
      <p:bldP spid="22" grpId="0"/>
      <p:bldP spid="22" grpId="1"/>
      <p:bldP spid="22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0381D-8DFF-4FE4-93D2-42AAA502B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BDC12-0F46-447E-9CFF-0CC4DC1CB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4012"/>
            <a:ext cx="4819996" cy="4351338"/>
          </a:xfrm>
        </p:spPr>
        <p:txBody>
          <a:bodyPr/>
          <a:lstStyle/>
          <a:p>
            <a:pPr marL="0" indent="0">
              <a:buNone/>
            </a:pPr>
            <a:r>
              <a:rPr lang="en-GB" u="sng" dirty="0"/>
              <a:t>Client</a:t>
            </a:r>
          </a:p>
          <a:p>
            <a:r>
              <a:rPr lang="en-GB" dirty="0"/>
              <a:t>Java 8</a:t>
            </a:r>
          </a:p>
          <a:p>
            <a:r>
              <a:rPr lang="en-GB" dirty="0"/>
              <a:t>Swing GUI</a:t>
            </a:r>
          </a:p>
          <a:p>
            <a:endParaRPr lang="de-CH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86C5A4B-6DAE-4265-BD49-78ED50F58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3" y="4660669"/>
            <a:ext cx="3044429" cy="159832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67671E-D4BB-4BB4-9AA9-C0B0BD4B63F0}"/>
              </a:ext>
            </a:extLst>
          </p:cNvPr>
          <p:cNvSpPr txBox="1">
            <a:spLocks/>
          </p:cNvSpPr>
          <p:nvPr/>
        </p:nvSpPr>
        <p:spPr>
          <a:xfrm>
            <a:off x="5924642" y="1825625"/>
            <a:ext cx="54291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u="sng" dirty="0"/>
              <a:t>Server</a:t>
            </a:r>
          </a:p>
          <a:p>
            <a:r>
              <a:rPr lang="en-GB" dirty="0"/>
              <a:t>Java 8</a:t>
            </a:r>
          </a:p>
          <a:p>
            <a:r>
              <a:rPr lang="en-GB" dirty="0"/>
              <a:t>Maven </a:t>
            </a:r>
          </a:p>
          <a:p>
            <a:r>
              <a:rPr lang="en-GB" dirty="0"/>
              <a:t>Spring Boot REST Server</a:t>
            </a:r>
          </a:p>
          <a:p>
            <a:r>
              <a:rPr lang="en-GB" dirty="0"/>
              <a:t>Hibernate Database Connection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AA55BF-A8BF-491C-BAF9-351509178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28" y="4878914"/>
            <a:ext cx="4057917" cy="1161834"/>
          </a:xfrm>
          <a:prstGeom prst="rect">
            <a:avLst/>
          </a:prstGeom>
        </p:spPr>
      </p:pic>
      <p:pic>
        <p:nvPicPr>
          <p:cNvPr id="10" name="Picture 9" descr="A close up of a sign&#10;&#10;Description generated with high confidence">
            <a:extLst>
              <a:ext uri="{FF2B5EF4-FFF2-40B4-BE49-F238E27FC236}">
                <a16:creationId xmlns:a16="http://schemas.microsoft.com/office/drawing/2014/main" id="{EF92D6EC-4E1C-4A8F-8D75-1C5E2BC3C3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153" y="4657059"/>
            <a:ext cx="1761777" cy="1761777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AAEE409-9A5C-4B66-8542-207EDF2E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734C6-8247-4B4A-BF52-129B2582AB0E}" type="datetime1">
              <a:rPr lang="de-CH" smtClean="0"/>
              <a:t>12.12.2017</a:t>
            </a:fld>
            <a:endParaRPr lang="de-CH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9344B21-E2EA-4332-9C2E-0CD604AFE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0024-6B50-4BEB-B43F-C82AEB252FCD}" type="slidenum">
              <a:rPr lang="de-CH" smtClean="0"/>
              <a:t>5</a:t>
            </a:fld>
            <a:endParaRPr lang="de-CH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85CB298-93ED-4F98-A0A8-3972738849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501" y="1991209"/>
            <a:ext cx="1977611" cy="90737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49863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E371C-023D-4EAC-B3D1-510308EF6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– Security Provider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E5C9E-0A71-4817-855B-12705AB75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7948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Bouncycastle</a:t>
            </a:r>
            <a:r>
              <a:rPr lang="en-GB" dirty="0"/>
              <a:t> Framework</a:t>
            </a:r>
          </a:p>
          <a:p>
            <a:r>
              <a:rPr lang="en-GB" dirty="0"/>
              <a:t>Cryptography API</a:t>
            </a:r>
          </a:p>
          <a:p>
            <a:pPr lvl="1"/>
            <a:r>
              <a:rPr lang="en-GB" dirty="0"/>
              <a:t>Java</a:t>
            </a:r>
          </a:p>
          <a:p>
            <a:pPr lvl="1"/>
            <a:r>
              <a:rPr lang="en-GB" dirty="0"/>
              <a:t>C#</a:t>
            </a:r>
          </a:p>
          <a:p>
            <a:r>
              <a:rPr lang="en-GB" dirty="0"/>
              <a:t>Provides</a:t>
            </a:r>
          </a:p>
          <a:p>
            <a:pPr lvl="1"/>
            <a:r>
              <a:rPr lang="en-GB" dirty="0"/>
              <a:t>Hashing</a:t>
            </a:r>
          </a:p>
          <a:p>
            <a:pPr lvl="1"/>
            <a:r>
              <a:rPr lang="en-GB" dirty="0"/>
              <a:t>Encryption/Decryption with RSA, AES and more</a:t>
            </a:r>
          </a:p>
          <a:p>
            <a:pPr lvl="1"/>
            <a:r>
              <a:rPr lang="en-GB" dirty="0"/>
              <a:t>Key generation</a:t>
            </a:r>
            <a:endParaRPr lang="de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AFC1D-787F-46E6-9198-C0DF0FCAB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C323-B8A6-4D1D-AE9D-9B5CECC676FB}" type="datetime1">
              <a:rPr lang="de-CH" smtClean="0"/>
              <a:t>12.12.2017</a:t>
            </a:fld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33C6E-26DE-4E88-BAEC-85DA3A5D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0024-6B50-4BEB-B43F-C82AEB252FCD}" type="slidenum">
              <a:rPr lang="de-CH" smtClean="0"/>
              <a:t>6</a:t>
            </a:fld>
            <a:endParaRPr lang="de-CH"/>
          </a:p>
        </p:txBody>
      </p:sp>
      <p:pic>
        <p:nvPicPr>
          <p:cNvPr id="7" name="Picture 6" descr="A drawing of a person&#10;&#10;Description generated with high confidence">
            <a:extLst>
              <a:ext uri="{FF2B5EF4-FFF2-40B4-BE49-F238E27FC236}">
                <a16:creationId xmlns:a16="http://schemas.microsoft.com/office/drawing/2014/main" id="{6B152623-8E7B-4B41-9F20-64239C368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855" y="1690687"/>
            <a:ext cx="4710330" cy="341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73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3DBCC-6FFB-4A10-9E8F-811CC05FC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 implemented	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86DFD-8E42-4719-8357-02A1EB415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End-to-End Chat</a:t>
            </a:r>
          </a:p>
          <a:p>
            <a:pPr lvl="1"/>
            <a:r>
              <a:rPr lang="en-GB" dirty="0"/>
              <a:t>Message encryption with AES</a:t>
            </a:r>
          </a:p>
          <a:p>
            <a:pPr lvl="1"/>
            <a:r>
              <a:rPr lang="en-GB" dirty="0"/>
              <a:t>Integrity tag generated with HMAC with SHA 256</a:t>
            </a:r>
          </a:p>
          <a:p>
            <a:pPr lvl="1"/>
            <a:r>
              <a:rPr lang="en-GB" dirty="0"/>
              <a:t>Key encryption with RSA</a:t>
            </a:r>
          </a:p>
          <a:p>
            <a:pPr lvl="1"/>
            <a:r>
              <a:rPr lang="en-GB" dirty="0"/>
              <a:t>Connection secured with SSL</a:t>
            </a:r>
          </a:p>
          <a:p>
            <a:r>
              <a:rPr lang="en-GB" dirty="0"/>
              <a:t>Remote Login</a:t>
            </a:r>
          </a:p>
          <a:p>
            <a:r>
              <a:rPr lang="en-GB" dirty="0"/>
              <a:t>Client-side input validation</a:t>
            </a:r>
          </a:p>
          <a:p>
            <a:endParaRPr lang="de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3692D-D057-4E53-B222-8DB41B8D9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63F2-D97E-47B1-9577-A5ABA8D148D3}" type="datetime1">
              <a:rPr lang="de-CH" smtClean="0"/>
              <a:t>12.12.2017</a:t>
            </a:fld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2A847-3A93-47FE-AC2B-B16751755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0024-6B50-4BEB-B43F-C82AEB252FCD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4913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FAF2E50-A464-4495-A6F8-E1157C8EF1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</a:t>
            </a:r>
            <a:endParaRPr lang="de-CH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837CAE9-2B00-44D7-92DC-FEE95FAB60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6375B-0530-4388-B972-90C064E1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63F2-D97E-47B1-9577-A5ABA8D148D3}" type="datetime1">
              <a:rPr lang="de-CH" smtClean="0"/>
              <a:t>12.12.2017</a:t>
            </a:fld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92DC3-890A-461C-8125-0A7319FD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0024-6B50-4BEB-B43F-C82AEB252FCD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956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1B7C9-0F76-4843-9E31-3AF9FC92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in Numbers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6EDF-B2E6-4543-A876-B4ADAA366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Repositories in </a:t>
            </a:r>
            <a:r>
              <a:rPr lang="en-GB" dirty="0" err="1"/>
              <a:t>MBytes</a:t>
            </a:r>
            <a:r>
              <a:rPr lang="en-GB" dirty="0"/>
              <a:t>: 103.47 Mb</a:t>
            </a:r>
          </a:p>
          <a:p>
            <a:r>
              <a:rPr lang="en-GB" dirty="0"/>
              <a:t>Days worked on the project: 90 Days</a:t>
            </a:r>
          </a:p>
          <a:p>
            <a:r>
              <a:rPr lang="en-GB" dirty="0"/>
              <a:t>Lines of code: 2090 (Java) 	</a:t>
            </a:r>
          </a:p>
          <a:p>
            <a:r>
              <a:rPr lang="en-GB" dirty="0"/>
              <a:t>Commits: 27 		</a:t>
            </a:r>
            <a:endParaRPr lang="de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DEAE7-B77C-41B3-9881-6E80AF83C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63F2-D97E-47B1-9577-A5ABA8D148D3}" type="datetime1">
              <a:rPr lang="de-CH" smtClean="0"/>
              <a:t>12.12.2017</a:t>
            </a:fld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1A862-0E74-4913-8C76-EDBDFD24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0024-6B50-4BEB-B43F-C82AEB252FCD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7762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Office Theme</vt:lpstr>
      <vt:lpstr>Super Secure Chat 5000</vt:lpstr>
      <vt:lpstr>Agenda</vt:lpstr>
      <vt:lpstr>Overlook</vt:lpstr>
      <vt:lpstr>Remote Login</vt:lpstr>
      <vt:lpstr>Technologies</vt:lpstr>
      <vt:lpstr>Technologies – Security Provider</vt:lpstr>
      <vt:lpstr>Features implemented </vt:lpstr>
      <vt:lpstr>Demo</vt:lpstr>
      <vt:lpstr>Project in Numbers</vt:lpstr>
      <vt:lpstr>Whats left to do</vt:lpstr>
      <vt:lpstr>Thank you for your attention!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TODO FOR FINN</dc:title>
  <dc:creator>Sascha Bergmann</dc:creator>
  <cp:lastModifiedBy>Sascha Bergmann</cp:lastModifiedBy>
  <cp:revision>39</cp:revision>
  <dcterms:created xsi:type="dcterms:W3CDTF">2017-12-05T23:15:55Z</dcterms:created>
  <dcterms:modified xsi:type="dcterms:W3CDTF">2017-12-12T21:58:05Z</dcterms:modified>
</cp:coreProperties>
</file>