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0" r:id="rId6"/>
    <p:sldId id="263" r:id="rId7"/>
    <p:sldId id="277" r:id="rId8"/>
    <p:sldId id="281" r:id="rId9"/>
    <p:sldId id="275" r:id="rId10"/>
    <p:sldId id="279" r:id="rId11"/>
    <p:sldId id="268" r:id="rId12"/>
    <p:sldId id="269" r:id="rId13"/>
    <p:sldId id="278" r:id="rId14"/>
    <p:sldId id="283" r:id="rId15"/>
    <p:sldId id="284" r:id="rId16"/>
    <p:sldId id="285" r:id="rId17"/>
    <p:sldId id="286" r:id="rId18"/>
    <p:sldId id="288" r:id="rId19"/>
    <p:sldId id="26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406"/>
  </p:normalViewPr>
  <p:slideViewPr>
    <p:cSldViewPr snapToGrid="0" snapToObjects="1">
      <p:cViewPr>
        <p:scale>
          <a:sx n="76" d="100"/>
          <a:sy n="76" d="100"/>
        </p:scale>
        <p:origin x="-47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eka\Desktop\Repositories\Mathinator\Riskmanagement\UseCaseTimetable_&#252;berarbeit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</c:f>
              <c:strCache>
                <c:ptCount val="1"/>
                <c:pt idx="0">
                  <c:v>can't find suitable framework</c:v>
                </c:pt>
              </c:strCache>
            </c:strRef>
          </c:tx>
          <c:marker>
            <c:symbol val="none"/>
          </c:marker>
          <c:cat>
            <c:strRef>
              <c:f>Tabelle1!$B$2:$I$2</c:f>
              <c:strCache>
                <c:ptCount val="8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  <c:pt idx="4">
                  <c:v>Woche 5</c:v>
                </c:pt>
                <c:pt idx="5">
                  <c:v>Woche 6</c:v>
                </c:pt>
                <c:pt idx="6">
                  <c:v>Woche 7</c:v>
                </c:pt>
                <c:pt idx="7">
                  <c:v>Woche 8</c:v>
                </c:pt>
              </c:strCache>
            </c:strRef>
          </c:cat>
          <c:val>
            <c:numRef>
              <c:f>Tabelle1!$B$3:$I$3</c:f>
              <c:numCache>
                <c:formatCode>0.00%</c:formatCode>
                <c:ptCount val="8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0.35</c:v>
                </c:pt>
                <c:pt idx="4">
                  <c:v>0.15</c:v>
                </c:pt>
                <c:pt idx="5">
                  <c:v>0.1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Tabelle1!$A$4</c:f>
              <c:strCache>
                <c:ptCount val="1"/>
                <c:pt idx="0">
                  <c:v>detection rate of OCR too low</c:v>
                </c:pt>
              </c:strCache>
            </c:strRef>
          </c:tx>
          <c:marker>
            <c:symbol val="none"/>
          </c:marker>
          <c:cat>
            <c:strRef>
              <c:f>Tabelle1!$B$2:$I$2</c:f>
              <c:strCache>
                <c:ptCount val="8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  <c:pt idx="4">
                  <c:v>Woche 5</c:v>
                </c:pt>
                <c:pt idx="5">
                  <c:v>Woche 6</c:v>
                </c:pt>
                <c:pt idx="6">
                  <c:v>Woche 7</c:v>
                </c:pt>
                <c:pt idx="7">
                  <c:v>Woche 8</c:v>
                </c:pt>
              </c:strCache>
            </c:strRef>
          </c:cat>
          <c:val>
            <c:numRef>
              <c:f>Tabelle1!$B$4:$I$4</c:f>
              <c:numCache>
                <c:formatCode>0.00%</c:formatCode>
                <c:ptCount val="8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0.45</c:v>
                </c:pt>
                <c:pt idx="4">
                  <c:v>0.25</c:v>
                </c:pt>
                <c:pt idx="5">
                  <c:v>0.2</c:v>
                </c:pt>
                <c:pt idx="6">
                  <c:v>0.15</c:v>
                </c:pt>
                <c:pt idx="7">
                  <c:v>0.15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Tabelle1!$A$5</c:f>
              <c:strCache>
                <c:ptCount val="1"/>
                <c:pt idx="0">
                  <c:v>time management/projekt management</c:v>
                </c:pt>
              </c:strCache>
            </c:strRef>
          </c:tx>
          <c:marker>
            <c:symbol val="none"/>
          </c:marker>
          <c:cat>
            <c:strRef>
              <c:f>Tabelle1!$B$2:$I$2</c:f>
              <c:strCache>
                <c:ptCount val="8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  <c:pt idx="4">
                  <c:v>Woche 5</c:v>
                </c:pt>
                <c:pt idx="5">
                  <c:v>Woche 6</c:v>
                </c:pt>
                <c:pt idx="6">
                  <c:v>Woche 7</c:v>
                </c:pt>
                <c:pt idx="7">
                  <c:v>Woche 8</c:v>
                </c:pt>
              </c:strCache>
            </c:strRef>
          </c:cat>
          <c:val>
            <c:numRef>
              <c:f>Tabelle1!$B$5:$I$5</c:f>
              <c:numCache>
                <c:formatCode>0.00%</c:formatCode>
                <c:ptCount val="8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0.15</c:v>
                </c:pt>
                <c:pt idx="5">
                  <c:v>0.1</c:v>
                </c:pt>
                <c:pt idx="6">
                  <c:v>0.05</c:v>
                </c:pt>
                <c:pt idx="7">
                  <c:v>0.05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Tabelle1!$A$6</c:f>
              <c:strCache>
                <c:ptCount val="1"/>
                <c:pt idx="0">
                  <c:v>Data loss of Blog content</c:v>
                </c:pt>
              </c:strCache>
            </c:strRef>
          </c:tx>
          <c:marker>
            <c:symbol val="none"/>
          </c:marker>
          <c:cat>
            <c:strRef>
              <c:f>Tabelle1!$B$2:$I$2</c:f>
              <c:strCache>
                <c:ptCount val="8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  <c:pt idx="4">
                  <c:v>Woche 5</c:v>
                </c:pt>
                <c:pt idx="5">
                  <c:v>Woche 6</c:v>
                </c:pt>
                <c:pt idx="6">
                  <c:v>Woche 7</c:v>
                </c:pt>
                <c:pt idx="7">
                  <c:v>Woche 8</c:v>
                </c:pt>
              </c:strCache>
            </c:strRef>
          </c:cat>
          <c:val>
            <c:numRef>
              <c:f>Tabelle1!$B$6:$I$6</c:f>
              <c:numCache>
                <c:formatCode>0.00%</c:formatCode>
                <c:ptCount val="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7952"/>
        <c:axId val="35912320"/>
      </c:lineChart>
      <c:catAx>
        <c:axId val="5757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Semester 2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5912320"/>
        <c:crosses val="autoZero"/>
        <c:auto val="1"/>
        <c:lblAlgn val="ctr"/>
        <c:lblOffset val="100"/>
        <c:noMultiLvlLbl val="0"/>
      </c:catAx>
      <c:valAx>
        <c:axId val="3591232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Probability of occurence</a:t>
                </a:r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5757952"/>
        <c:crosses val="autoZero"/>
        <c:crossBetween val="between"/>
        <c:majorUnit val="0.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F9EFB-CD4C-8643-99E3-DEEF071B739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A931-02EA-DC4C-BC1F-E0E49CFF5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Hiermit begrüße ich Sie recht herzlich zur heutigen Vorstellung des Projekts „</a:t>
            </a:r>
            <a:r>
              <a:rPr lang="de-DE" baseline="0" dirty="0" err="1" smtClean="0"/>
              <a:t>Mathinator</a:t>
            </a:r>
            <a:r>
              <a:rPr lang="de-DE" baseline="0" dirty="0" smtClean="0"/>
              <a:t>“</a:t>
            </a:r>
          </a:p>
          <a:p>
            <a:r>
              <a:rPr lang="de-DE" baseline="0" dirty="0" smtClean="0"/>
              <a:t>Sascha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3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16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149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122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Sascha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00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80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Fehlender Zusammenhang zwischen</a:t>
            </a:r>
            <a:r>
              <a:rPr lang="de-DE" baseline="0" dirty="0" smtClean="0"/>
              <a:t> Methoden</a:t>
            </a:r>
          </a:p>
          <a:p>
            <a:r>
              <a:rPr lang="de-DE" baseline="0" dirty="0" smtClean="0"/>
              <a:t>Tobi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493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376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Sascha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02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Sascha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720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Tobi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6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Jeder</a:t>
            </a:r>
            <a:r>
              <a:rPr lang="de-DE" baseline="0" dirty="0"/>
              <a:t> selbst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190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Sascha wir freuen uns auf eine </a:t>
            </a:r>
            <a:r>
              <a:rPr lang="de-DE"/>
              <a:t>gute </a:t>
            </a:r>
            <a:r>
              <a:rPr lang="de-DE" smtClean="0"/>
              <a:t>Zusammenarbeit</a:t>
            </a:r>
            <a:r>
              <a:rPr lang="de-DE" baseline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5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Sascha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2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Sascha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24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9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1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27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A931-02EA-DC4C-BC1F-E0E49CFF5B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2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192-CCFE-498A-BE2F-E425758754FA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09336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0E39-D212-4479-B22E-A59C4D4432AB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79470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0E3E-DB6A-4D1A-9282-FF5A2E94E842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516982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E02F-CE6B-464D-A73E-7C6D5D504340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9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98BA-2D3F-4B60-956D-E0FA9727CBAE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441232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E352-2AA6-426C-BCF7-5B7742A98EC8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53845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27C-918E-4353-9993-1AC2D95A6C6C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60490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DFB-6230-47DD-A85B-37D2EACC9190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49327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8D96F3-E057-44EC-A27B-147D5375136F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8979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D986-6E78-461B-AAAB-63689DE06B9A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5072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52E4-7E95-4969-AE12-0027B787C29E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38264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7F13-CBC3-4E8D-93E0-C6FE965CDC79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0423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14C9-EC7C-4B1C-8907-A65A32687719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98096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4C61-F7A1-4B07-B52E-F4939E802EBD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81862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A2D-E76D-431C-8946-C7AFCAD86EFE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90809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3FD5-09CD-4B2F-84CA-04FA4F11B25D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05770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A0E2-9746-4D44-B8ED-7E37A0C1EE42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07160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B706-5711-4963-A8D0-A5FEB8934D6F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6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Mathinator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approach to character recognition and solving math expressions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</a:t>
            </a:fld>
            <a:r>
              <a:rPr lang="en-US" sz="2800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:\Users\Edeka\Downloads\Screenshot_YouTr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" y="328254"/>
            <a:ext cx="12191614" cy="64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</a:t>
            </a:r>
            <a:r>
              <a:rPr lang="en-US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2052735"/>
            <a:ext cx="11411521" cy="480526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11</a:t>
            </a:fld>
            <a:r>
              <a:rPr lang="en-US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Git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Mehrere </a:t>
            </a:r>
            <a:r>
              <a:rPr lang="de-DE" dirty="0" err="1"/>
              <a:t>Branches</a:t>
            </a:r>
            <a:r>
              <a:rPr lang="de-DE" dirty="0"/>
              <a:t>. Lauffähige Version / </a:t>
            </a:r>
            <a:r>
              <a:rPr lang="de-DE" dirty="0" err="1"/>
              <a:t>Entwicklerbranch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Transparenz für Kunden.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Optimierte Zusammenarbeit.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12</a:t>
            </a:fld>
            <a:r>
              <a:rPr lang="en-US" dirty="0"/>
              <a:t>/20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Langzeitplanung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Mittels </a:t>
            </a:r>
            <a:r>
              <a:rPr lang="de-DE" dirty="0" err="1" smtClean="0"/>
              <a:t>Function</a:t>
            </a:r>
            <a:r>
              <a:rPr lang="de-DE" dirty="0" smtClean="0"/>
              <a:t> Points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Kostenschätzung.</a:t>
            </a:r>
            <a:endParaRPr lang="de-DE" dirty="0"/>
          </a:p>
          <a:p>
            <a:endParaRPr lang="de-DE" dirty="0"/>
          </a:p>
          <a:p>
            <a:r>
              <a:rPr lang="de-DE" dirty="0"/>
              <a:t>Vergleich der Schätzung</a:t>
            </a:r>
          </a:p>
          <a:p>
            <a:pPr marL="0" indent="0">
              <a:buNone/>
            </a:pPr>
            <a:r>
              <a:rPr lang="de-DE" dirty="0"/>
              <a:t>   mit tatsächlicher </a:t>
            </a:r>
            <a:r>
              <a:rPr lang="de-DE" dirty="0" smtClean="0"/>
              <a:t>Zeit.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13</a:t>
            </a:fld>
            <a:r>
              <a:rPr lang="en-US" dirty="0"/>
              <a:t>/20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00" y="2123930"/>
            <a:ext cx="7218184" cy="448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8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dirty="0" smtClean="0"/>
              <a:t>/</a:t>
            </a:r>
            <a:r>
              <a:rPr lang="en-US" dirty="0"/>
              <a:t>20</a:t>
            </a:r>
            <a:endParaRPr lang="en-US" dirty="0" smtClean="0"/>
          </a:p>
        </p:txBody>
      </p:sp>
      <p:pic>
        <p:nvPicPr>
          <p:cNvPr id="4099" name="Picture 3" descr="C:\Users\Edeka\AppData\Roaming\Skype\sascha.hug1\media_messaging\media_cache_v3\^940F47564AC03A9F664C643077684C14339F74E2C7AF3F0F16^pimgpsh_fullsize_di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42" y="1874728"/>
            <a:ext cx="9301489" cy="49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73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Metriken als Maßzahlen für Aspekte unseres Codes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Komplexität.</a:t>
            </a:r>
          </a:p>
          <a:p>
            <a:endParaRPr lang="de-DE" dirty="0" smtClean="0"/>
          </a:p>
          <a:p>
            <a:r>
              <a:rPr lang="de-DE" dirty="0" smtClean="0"/>
              <a:t>Kapselung.</a:t>
            </a:r>
          </a:p>
          <a:p>
            <a:endParaRPr lang="de-DE" dirty="0" smtClean="0"/>
          </a:p>
          <a:p>
            <a:r>
              <a:rPr lang="de-DE" dirty="0" smtClean="0"/>
              <a:t>LCOM (Lack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Cohesion</a:t>
            </a:r>
            <a:r>
              <a:rPr lang="de-DE" dirty="0" smtClean="0"/>
              <a:t> in </a:t>
            </a:r>
            <a:r>
              <a:rPr lang="de-DE" dirty="0" err="1" smtClean="0"/>
              <a:t>Methods</a:t>
            </a:r>
            <a:r>
              <a:rPr lang="de-DE" dirty="0" smtClean="0"/>
              <a:t>).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dirty="0" smtClean="0"/>
              <a:t>/</a:t>
            </a:r>
            <a:r>
              <a:rPr lang="en-US" dirty="0"/>
              <a:t>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86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Interpreter Pattern</a:t>
            </a:r>
          </a:p>
          <a:p>
            <a:endParaRPr lang="de-DE" dirty="0"/>
          </a:p>
          <a:p>
            <a:r>
              <a:rPr lang="de-DE" dirty="0" smtClean="0"/>
              <a:t>Grammatik für arithmetische Ausdrücke.</a:t>
            </a:r>
          </a:p>
          <a:p>
            <a:endParaRPr lang="de-DE" dirty="0"/>
          </a:p>
          <a:p>
            <a:r>
              <a:rPr lang="de-DE" dirty="0" smtClean="0"/>
              <a:t>Problemlos erweiterbar.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dirty="0" smtClean="0"/>
              <a:t>/</a:t>
            </a:r>
            <a:r>
              <a:rPr lang="en-US" dirty="0"/>
              <a:t>20</a:t>
            </a:r>
            <a:endParaRPr lang="en-US" dirty="0" smtClean="0"/>
          </a:p>
        </p:txBody>
      </p:sp>
      <p:pic>
        <p:nvPicPr>
          <p:cNvPr id="3076" name="Picture 4" descr="Bildergebnis für Antl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448" y="3745283"/>
            <a:ext cx="2736388" cy="9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7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dirty="0" smtClean="0"/>
              <a:t>/</a:t>
            </a:r>
            <a:r>
              <a:rPr lang="en-US" dirty="0"/>
              <a:t>20</a:t>
            </a:r>
            <a:endParaRPr lang="en-US" dirty="0" smtClean="0"/>
          </a:p>
        </p:txBody>
      </p:sp>
      <p:pic>
        <p:nvPicPr>
          <p:cNvPr id="1029" name="Picture 5" descr="C:\Users\Edeka\AppData\Local\Temp\Screenshot_20170618_1912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5" y="2988226"/>
            <a:ext cx="9709649" cy="295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travis c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96" y="2336873"/>
            <a:ext cx="3841497" cy="381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7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Riskmanagement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 dirty="0" smtClean="0"/>
              <a:t>/</a:t>
            </a:r>
            <a:r>
              <a:rPr lang="en-US" dirty="0"/>
              <a:t>20</a:t>
            </a:r>
            <a:endParaRPr lang="en-US" dirty="0" smtClean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815742"/>
              </p:ext>
            </p:extLst>
          </p:nvPr>
        </p:nvGraphicFramePr>
        <p:xfrm>
          <a:off x="1796331" y="2178332"/>
          <a:ext cx="8497851" cy="457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123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19</a:t>
            </a:fld>
            <a:r>
              <a:rPr lang="en-US" dirty="0"/>
              <a:t>/20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0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Teammitglieder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Sascha Hug</a:t>
            </a:r>
          </a:p>
          <a:p>
            <a:pPr lvl="1"/>
            <a:r>
              <a:rPr lang="de-DE" dirty="0"/>
              <a:t>Projektleiter</a:t>
            </a:r>
          </a:p>
          <a:p>
            <a:pPr lvl="1"/>
            <a:r>
              <a:rPr lang="de-DE" dirty="0"/>
              <a:t>Entwickler</a:t>
            </a:r>
          </a:p>
          <a:p>
            <a:r>
              <a:rPr lang="de-DE" dirty="0"/>
              <a:t>Tobias Lamm</a:t>
            </a:r>
          </a:p>
          <a:p>
            <a:pPr lvl="1"/>
            <a:r>
              <a:rPr lang="de-DE" dirty="0"/>
              <a:t>Entwickler</a:t>
            </a:r>
          </a:p>
          <a:p>
            <a:pPr lvl="1"/>
            <a:r>
              <a:rPr lang="de-DE" dirty="0" smtClean="0"/>
              <a:t>Softwarearchitekt</a:t>
            </a:r>
            <a:endParaRPr lang="de-DE" dirty="0"/>
          </a:p>
          <a:p>
            <a:r>
              <a:rPr lang="de-DE" dirty="0"/>
              <a:t>Tim </a:t>
            </a:r>
            <a:r>
              <a:rPr lang="de-DE" dirty="0" err="1"/>
              <a:t>Saupp</a:t>
            </a:r>
            <a:endParaRPr lang="de-DE" dirty="0"/>
          </a:p>
          <a:p>
            <a:pPr lvl="1"/>
            <a:r>
              <a:rPr lang="de-DE" dirty="0"/>
              <a:t>UC Designer</a:t>
            </a:r>
          </a:p>
          <a:p>
            <a:pPr lvl="1"/>
            <a:r>
              <a:rPr lang="de-DE" dirty="0"/>
              <a:t>Testmanager </a:t>
            </a:r>
          </a:p>
          <a:p>
            <a:pPr lvl="1"/>
            <a:r>
              <a:rPr lang="de-DE" dirty="0"/>
              <a:t>Entwickler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2</a:t>
            </a:fld>
            <a:r>
              <a:rPr lang="en-US" sz="2800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Fragen stehen wir Ihnen gerne zur Verfügung.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20</a:t>
            </a:fld>
            <a:r>
              <a:rPr lang="en-US" dirty="0"/>
              <a:t>/20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90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200" dirty="0"/>
              <a:t>Vision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Umsetzung</a:t>
            </a: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3200"/>
              <a:t>Demo</a:t>
            </a:r>
            <a:endParaRPr lang="de-DE" sz="3200" dirty="0"/>
          </a:p>
          <a:p>
            <a:pPr marL="457200" indent="-457200">
              <a:buFont typeface="+mj-lt"/>
              <a:buAutoNum type="arabicPeriod"/>
            </a:pP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3</a:t>
            </a:fld>
            <a:r>
              <a:rPr lang="en-US" sz="2800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</a:t>
            </a:r>
            <a:r>
              <a:rPr lang="de-DE" b="1" dirty="0"/>
              <a:t>gemeinsame</a:t>
            </a:r>
            <a:r>
              <a:rPr lang="de-DE" dirty="0"/>
              <a:t> 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sz="2400" dirty="0"/>
          </a:p>
          <a:p>
            <a:pPr marL="457200" lvl="1" indent="0">
              <a:buNone/>
            </a:pPr>
            <a:r>
              <a:rPr lang="de-DE" sz="2400" dirty="0"/>
              <a:t>Intuitiv. Smart. Kundenorientiert.</a:t>
            </a:r>
          </a:p>
          <a:p>
            <a:pPr marL="457200" lvl="1" indent="0">
              <a:buNone/>
            </a:pPr>
            <a:endParaRPr lang="de-DE" sz="2400" dirty="0"/>
          </a:p>
          <a:p>
            <a:pPr marL="457200" lvl="1" indent="0">
              <a:buNone/>
            </a:pPr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4</a:t>
            </a:fld>
            <a:r>
              <a:rPr lang="en-US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Umfang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sz="2600" dirty="0"/>
              <a:t>Klassischer Taschenrechner.</a:t>
            </a:r>
          </a:p>
          <a:p>
            <a:pPr marL="457200" lvl="1" indent="0">
              <a:buNone/>
            </a:pPr>
            <a:endParaRPr lang="de-DE" sz="2600" dirty="0"/>
          </a:p>
          <a:p>
            <a:pPr marL="457200" lvl="1" indent="0">
              <a:buNone/>
            </a:pPr>
            <a:r>
              <a:rPr lang="de-DE" sz="2600" dirty="0"/>
              <a:t>Handschrifterkennung.</a:t>
            </a:r>
          </a:p>
          <a:p>
            <a:pPr marL="457200" lvl="1" indent="0">
              <a:buNone/>
            </a:pPr>
            <a:endParaRPr lang="de-DE" sz="2600" dirty="0"/>
          </a:p>
          <a:p>
            <a:pPr marL="457200" lvl="1" indent="0">
              <a:buNone/>
            </a:pPr>
            <a:r>
              <a:rPr lang="de-DE" sz="2600" dirty="0"/>
              <a:t>Verlaufsfunktion.</a:t>
            </a:r>
          </a:p>
          <a:p>
            <a:pPr marL="457200" lvl="1" indent="0">
              <a:buNone/>
            </a:pPr>
            <a:endParaRPr lang="de-DE" sz="2400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5</a:t>
            </a:fld>
            <a:r>
              <a:rPr lang="en-US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4229" y="2906037"/>
            <a:ext cx="4455349" cy="170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Handschrifterkennung</a:t>
            </a:r>
          </a:p>
        </p:txBody>
      </p:sp>
      <p:sp>
        <p:nvSpPr>
          <p:cNvPr id="6" name="Rechteck 5"/>
          <p:cNvSpPr/>
          <p:nvPr/>
        </p:nvSpPr>
        <p:spPr>
          <a:xfrm>
            <a:off x="204333" y="4691395"/>
            <a:ext cx="4405245" cy="198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Manueller Taschenrechner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503089" y="2906037"/>
            <a:ext cx="4380517" cy="176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Verlaufsfunktion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503089" y="4797467"/>
            <a:ext cx="4449623" cy="185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Hilfefunktion</a:t>
            </a:r>
            <a:endParaRPr lang="de-DE" dirty="0"/>
          </a:p>
        </p:txBody>
      </p:sp>
      <p:sp>
        <p:nvSpPr>
          <p:cNvPr id="11" name="Oval 10"/>
          <p:cNvSpPr/>
          <p:nvPr/>
        </p:nvSpPr>
        <p:spPr>
          <a:xfrm>
            <a:off x="2565451" y="3675487"/>
            <a:ext cx="1747965" cy="7465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Vom Kamera- </a:t>
            </a:r>
            <a:r>
              <a:rPr lang="de-DE" sz="16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Livefeed</a:t>
            </a:r>
            <a:endParaRPr lang="de-DE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874564" y="3391595"/>
            <a:ext cx="1669474" cy="98075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User kann Einträge löschen</a:t>
            </a:r>
            <a:endParaRPr lang="de-DE" sz="1600" dirty="0"/>
          </a:p>
        </p:txBody>
      </p:sp>
      <p:sp>
        <p:nvSpPr>
          <p:cNvPr id="29" name="Oval 13"/>
          <p:cNvSpPr/>
          <p:nvPr/>
        </p:nvSpPr>
        <p:spPr>
          <a:xfrm>
            <a:off x="426445" y="3339420"/>
            <a:ext cx="1558264" cy="66490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Vom Bild</a:t>
            </a:r>
          </a:p>
        </p:txBody>
      </p:sp>
      <p:sp>
        <p:nvSpPr>
          <p:cNvPr id="30" name="Oval 13"/>
          <p:cNvSpPr/>
          <p:nvPr/>
        </p:nvSpPr>
        <p:spPr>
          <a:xfrm>
            <a:off x="7615825" y="3281817"/>
            <a:ext cx="1973245" cy="11417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Zeige Listen-Menü mit bisherigen Einträgen</a:t>
            </a:r>
            <a:endParaRPr lang="de-DE" sz="1600" dirty="0"/>
          </a:p>
        </p:txBody>
      </p:sp>
      <p:sp>
        <p:nvSpPr>
          <p:cNvPr id="31" name="Oval 13"/>
          <p:cNvSpPr/>
          <p:nvPr/>
        </p:nvSpPr>
        <p:spPr>
          <a:xfrm>
            <a:off x="476548" y="5060515"/>
            <a:ext cx="3631352" cy="149059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Der User kann manuell Gleichungen eingeben, die vom Taschenrechner gelöst werden</a:t>
            </a:r>
            <a:endParaRPr lang="de-DE" sz="1600" dirty="0"/>
          </a:p>
        </p:txBody>
      </p:sp>
      <p:sp>
        <p:nvSpPr>
          <p:cNvPr id="33" name="Oval 13"/>
          <p:cNvSpPr/>
          <p:nvPr/>
        </p:nvSpPr>
        <p:spPr>
          <a:xfrm>
            <a:off x="7923647" y="5255023"/>
            <a:ext cx="3444634" cy="115830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Beim ersten Start der App wird der Nutzer durch die App geführt</a:t>
            </a:r>
            <a:endParaRPr lang="de-DE" sz="1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6</a:t>
            </a:fld>
            <a:r>
              <a:rPr lang="en-US" dirty="0"/>
              <a:t>/20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747365" y="2906037"/>
            <a:ext cx="2630464" cy="374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Bild bestätigen</a:t>
            </a:r>
            <a:endParaRPr lang="de-DE" dirty="0"/>
          </a:p>
        </p:txBody>
      </p:sp>
      <p:sp>
        <p:nvSpPr>
          <p:cNvPr id="16" name="Oval 13"/>
          <p:cNvSpPr/>
          <p:nvPr/>
        </p:nvSpPr>
        <p:spPr>
          <a:xfrm>
            <a:off x="4815932" y="3849852"/>
            <a:ext cx="2491823" cy="18819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Der Nutzer kann bestätigen, ob das aufgenommene Bild benutzt werden soll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831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7</a:t>
            </a:fld>
            <a:r>
              <a:rPr lang="en-US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RUP und SCRUM im Dialog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934308" y="2103796"/>
            <a:ext cx="7494954" cy="419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 descr="https://www.tu-ilmenau.de/fileadmin/media/sse/Lehre/Softwareprojekt/Allgemein/OO-Vorge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31" y="2092073"/>
            <a:ext cx="7494954" cy="41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8</a:t>
            </a:fld>
            <a:r>
              <a:rPr lang="en-US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Scrum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Flexibilität.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Transparenz.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Zeitnahe Umsetzung gesetzter Ziele.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9</a:t>
            </a:fld>
            <a:r>
              <a:rPr lang="en-US" dirty="0"/>
              <a:t>/20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70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Stro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Benutzerdefiniert</PresentationFormat>
  <Paragraphs>158</Paragraphs>
  <Slides>20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Berlin</vt:lpstr>
      <vt:lpstr>Mathinator</vt:lpstr>
      <vt:lpstr>Teammitglieder</vt:lpstr>
      <vt:lpstr>Agenda</vt:lpstr>
      <vt:lpstr>Unsere gemeinsame Vision</vt:lpstr>
      <vt:lpstr>Umfang</vt:lpstr>
      <vt:lpstr>Use Cases</vt:lpstr>
      <vt:lpstr>Umsetzung</vt:lpstr>
      <vt:lpstr>RUP und SCRUM im Dialog</vt:lpstr>
      <vt:lpstr>Softwareentwicklungsprozess</vt:lpstr>
      <vt:lpstr>PowerPoint-Präsentation</vt:lpstr>
      <vt:lpstr>Technologien</vt:lpstr>
      <vt:lpstr>Versionskontrolle</vt:lpstr>
      <vt:lpstr>Langzeitplanung</vt:lpstr>
      <vt:lpstr>Klassendiagramm</vt:lpstr>
      <vt:lpstr>Metrics</vt:lpstr>
      <vt:lpstr>Patterns</vt:lpstr>
      <vt:lpstr>Continuous Integration</vt:lpstr>
      <vt:lpstr>Riskmanagement</vt:lpstr>
      <vt:lpstr>Demo</vt:lpstr>
      <vt:lpstr>Danke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Chezz</dc:title>
  <dc:creator>Christopher Janning</dc:creator>
  <cp:lastModifiedBy>Edeka</cp:lastModifiedBy>
  <cp:revision>51</cp:revision>
  <dcterms:created xsi:type="dcterms:W3CDTF">2015-12-09T17:03:02Z</dcterms:created>
  <dcterms:modified xsi:type="dcterms:W3CDTF">2017-06-18T19:49:06Z</dcterms:modified>
</cp:coreProperties>
</file>