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3" r:id="rId1"/>
  </p:sldMasterIdLst>
  <p:notesMasterIdLst>
    <p:notesMasterId r:id="rId22"/>
  </p:notesMasterIdLst>
  <p:sldIdLst>
    <p:sldId id="256" r:id="rId2"/>
    <p:sldId id="257" r:id="rId3"/>
    <p:sldId id="258" r:id="rId4"/>
    <p:sldId id="272" r:id="rId5"/>
    <p:sldId id="270" r:id="rId6"/>
    <p:sldId id="263" r:id="rId7"/>
    <p:sldId id="277" r:id="rId8"/>
    <p:sldId id="281" r:id="rId9"/>
    <p:sldId id="275" r:id="rId10"/>
    <p:sldId id="279" r:id="rId11"/>
    <p:sldId id="268" r:id="rId12"/>
    <p:sldId id="283" r:id="rId13"/>
    <p:sldId id="269" r:id="rId14"/>
    <p:sldId id="278" r:id="rId15"/>
    <p:sldId id="284" r:id="rId16"/>
    <p:sldId id="285" r:id="rId17"/>
    <p:sldId id="286" r:id="rId18"/>
    <p:sldId id="288" r:id="rId19"/>
    <p:sldId id="26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79751" autoAdjust="0"/>
  </p:normalViewPr>
  <p:slideViewPr>
    <p:cSldViewPr snapToGrid="0" snapToObjects="1">
      <p:cViewPr>
        <p:scale>
          <a:sx n="76" d="100"/>
          <a:sy n="76" d="100"/>
        </p:scale>
        <p:origin x="-474"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deka\Desktop\Repositories\Mathinator\Riskmanagement\UseCaseTimetable_&#252;berarbeit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lineChart>
        <c:grouping val="standard"/>
        <c:varyColors val="0"/>
        <c:ser>
          <c:idx val="0"/>
          <c:order val="0"/>
          <c:tx>
            <c:strRef>
              <c:f>Tabelle1!$A$3</c:f>
              <c:strCache>
                <c:ptCount val="1"/>
                <c:pt idx="0">
                  <c:v>can't find suitable framework</c:v>
                </c:pt>
              </c:strCache>
            </c:strRef>
          </c:tx>
          <c:marker>
            <c:symbol val="none"/>
          </c:marker>
          <c:cat>
            <c:strRef>
              <c:f>Tabelle1!$B$2:$I$2</c:f>
              <c:strCache>
                <c:ptCount val="8"/>
                <c:pt idx="0">
                  <c:v>Woche 1</c:v>
                </c:pt>
                <c:pt idx="1">
                  <c:v>Woche 2</c:v>
                </c:pt>
                <c:pt idx="2">
                  <c:v>Woche 3</c:v>
                </c:pt>
                <c:pt idx="3">
                  <c:v>Woche 4</c:v>
                </c:pt>
                <c:pt idx="4">
                  <c:v>Woche 5</c:v>
                </c:pt>
                <c:pt idx="5">
                  <c:v>Woche 6</c:v>
                </c:pt>
                <c:pt idx="6">
                  <c:v>Woche 7</c:v>
                </c:pt>
                <c:pt idx="7">
                  <c:v>Woche 8</c:v>
                </c:pt>
              </c:strCache>
            </c:strRef>
          </c:cat>
          <c:val>
            <c:numRef>
              <c:f>Tabelle1!$B$3:$I$3</c:f>
              <c:numCache>
                <c:formatCode>0.00%</c:formatCode>
                <c:ptCount val="8"/>
                <c:pt idx="0">
                  <c:v>0.4</c:v>
                </c:pt>
                <c:pt idx="1">
                  <c:v>0.4</c:v>
                </c:pt>
                <c:pt idx="2">
                  <c:v>0.4</c:v>
                </c:pt>
                <c:pt idx="3">
                  <c:v>0.35</c:v>
                </c:pt>
                <c:pt idx="4">
                  <c:v>0.15</c:v>
                </c:pt>
                <c:pt idx="5">
                  <c:v>0.1</c:v>
                </c:pt>
                <c:pt idx="6">
                  <c:v>0</c:v>
                </c:pt>
                <c:pt idx="7">
                  <c:v>0</c:v>
                </c:pt>
              </c:numCache>
            </c:numRef>
          </c:val>
          <c:smooth val="0"/>
        </c:ser>
        <c:ser>
          <c:idx val="1"/>
          <c:order val="1"/>
          <c:tx>
            <c:strRef>
              <c:f>Tabelle1!$A$4</c:f>
              <c:strCache>
                <c:ptCount val="1"/>
                <c:pt idx="0">
                  <c:v>detection rate of OCR too low</c:v>
                </c:pt>
              </c:strCache>
            </c:strRef>
          </c:tx>
          <c:marker>
            <c:symbol val="none"/>
          </c:marker>
          <c:cat>
            <c:strRef>
              <c:f>Tabelle1!$B$2:$I$2</c:f>
              <c:strCache>
                <c:ptCount val="8"/>
                <c:pt idx="0">
                  <c:v>Woche 1</c:v>
                </c:pt>
                <c:pt idx="1">
                  <c:v>Woche 2</c:v>
                </c:pt>
                <c:pt idx="2">
                  <c:v>Woche 3</c:v>
                </c:pt>
                <c:pt idx="3">
                  <c:v>Woche 4</c:v>
                </c:pt>
                <c:pt idx="4">
                  <c:v>Woche 5</c:v>
                </c:pt>
                <c:pt idx="5">
                  <c:v>Woche 6</c:v>
                </c:pt>
                <c:pt idx="6">
                  <c:v>Woche 7</c:v>
                </c:pt>
                <c:pt idx="7">
                  <c:v>Woche 8</c:v>
                </c:pt>
              </c:strCache>
            </c:strRef>
          </c:cat>
          <c:val>
            <c:numRef>
              <c:f>Tabelle1!$B$4:$I$4</c:f>
              <c:numCache>
                <c:formatCode>0.00%</c:formatCode>
                <c:ptCount val="8"/>
                <c:pt idx="0">
                  <c:v>0.5</c:v>
                </c:pt>
                <c:pt idx="1">
                  <c:v>0.5</c:v>
                </c:pt>
                <c:pt idx="2">
                  <c:v>0.5</c:v>
                </c:pt>
                <c:pt idx="3">
                  <c:v>0.45</c:v>
                </c:pt>
                <c:pt idx="4">
                  <c:v>0.25</c:v>
                </c:pt>
                <c:pt idx="5">
                  <c:v>0.2</c:v>
                </c:pt>
                <c:pt idx="6">
                  <c:v>0.15</c:v>
                </c:pt>
                <c:pt idx="7">
                  <c:v>0.15</c:v>
                </c:pt>
              </c:numCache>
            </c:numRef>
          </c:val>
          <c:smooth val="0"/>
        </c:ser>
        <c:ser>
          <c:idx val="2"/>
          <c:order val="2"/>
          <c:tx>
            <c:strRef>
              <c:f>Tabelle1!$A$5</c:f>
              <c:strCache>
                <c:ptCount val="1"/>
                <c:pt idx="0">
                  <c:v>time management/projekt management</c:v>
                </c:pt>
              </c:strCache>
            </c:strRef>
          </c:tx>
          <c:marker>
            <c:symbol val="none"/>
          </c:marker>
          <c:cat>
            <c:strRef>
              <c:f>Tabelle1!$B$2:$I$2</c:f>
              <c:strCache>
                <c:ptCount val="8"/>
                <c:pt idx="0">
                  <c:v>Woche 1</c:v>
                </c:pt>
                <c:pt idx="1">
                  <c:v>Woche 2</c:v>
                </c:pt>
                <c:pt idx="2">
                  <c:v>Woche 3</c:v>
                </c:pt>
                <c:pt idx="3">
                  <c:v>Woche 4</c:v>
                </c:pt>
                <c:pt idx="4">
                  <c:v>Woche 5</c:v>
                </c:pt>
                <c:pt idx="5">
                  <c:v>Woche 6</c:v>
                </c:pt>
                <c:pt idx="6">
                  <c:v>Woche 7</c:v>
                </c:pt>
                <c:pt idx="7">
                  <c:v>Woche 8</c:v>
                </c:pt>
              </c:strCache>
            </c:strRef>
          </c:cat>
          <c:val>
            <c:numRef>
              <c:f>Tabelle1!$B$5:$I$5</c:f>
              <c:numCache>
                <c:formatCode>0.00%</c:formatCode>
                <c:ptCount val="8"/>
                <c:pt idx="0">
                  <c:v>0.25</c:v>
                </c:pt>
                <c:pt idx="1">
                  <c:v>0.25</c:v>
                </c:pt>
                <c:pt idx="2">
                  <c:v>0.25</c:v>
                </c:pt>
                <c:pt idx="3">
                  <c:v>0.25</c:v>
                </c:pt>
                <c:pt idx="4">
                  <c:v>0.15</c:v>
                </c:pt>
                <c:pt idx="5">
                  <c:v>0.1</c:v>
                </c:pt>
                <c:pt idx="6">
                  <c:v>0.05</c:v>
                </c:pt>
                <c:pt idx="7">
                  <c:v>0.05</c:v>
                </c:pt>
              </c:numCache>
            </c:numRef>
          </c:val>
          <c:smooth val="0"/>
        </c:ser>
        <c:ser>
          <c:idx val="3"/>
          <c:order val="3"/>
          <c:tx>
            <c:strRef>
              <c:f>Tabelle1!$A$6</c:f>
              <c:strCache>
                <c:ptCount val="1"/>
                <c:pt idx="0">
                  <c:v>Data loss of Blog content</c:v>
                </c:pt>
              </c:strCache>
            </c:strRef>
          </c:tx>
          <c:marker>
            <c:symbol val="none"/>
          </c:marker>
          <c:cat>
            <c:strRef>
              <c:f>Tabelle1!$B$2:$I$2</c:f>
              <c:strCache>
                <c:ptCount val="8"/>
                <c:pt idx="0">
                  <c:v>Woche 1</c:v>
                </c:pt>
                <c:pt idx="1">
                  <c:v>Woche 2</c:v>
                </c:pt>
                <c:pt idx="2">
                  <c:v>Woche 3</c:v>
                </c:pt>
                <c:pt idx="3">
                  <c:v>Woche 4</c:v>
                </c:pt>
                <c:pt idx="4">
                  <c:v>Woche 5</c:v>
                </c:pt>
                <c:pt idx="5">
                  <c:v>Woche 6</c:v>
                </c:pt>
                <c:pt idx="6">
                  <c:v>Woche 7</c:v>
                </c:pt>
                <c:pt idx="7">
                  <c:v>Woche 8</c:v>
                </c:pt>
              </c:strCache>
            </c:strRef>
          </c:cat>
          <c:val>
            <c:numRef>
              <c:f>Tabelle1!$B$6:$I$6</c:f>
              <c:numCache>
                <c:formatCode>0.00%</c:formatCode>
                <c:ptCount val="8"/>
                <c:pt idx="0">
                  <c:v>1</c:v>
                </c:pt>
                <c:pt idx="1">
                  <c:v>0</c:v>
                </c:pt>
                <c:pt idx="2">
                  <c:v>0</c:v>
                </c:pt>
                <c:pt idx="3">
                  <c:v>0</c:v>
                </c:pt>
                <c:pt idx="4">
                  <c:v>0</c:v>
                </c:pt>
                <c:pt idx="5">
                  <c:v>0</c:v>
                </c:pt>
                <c:pt idx="6">
                  <c:v>0</c:v>
                </c:pt>
                <c:pt idx="7">
                  <c:v>0</c:v>
                </c:pt>
              </c:numCache>
            </c:numRef>
          </c:val>
          <c:smooth val="0"/>
        </c:ser>
        <c:dLbls>
          <c:showLegendKey val="0"/>
          <c:showVal val="0"/>
          <c:showCatName val="0"/>
          <c:showSerName val="0"/>
          <c:showPercent val="0"/>
          <c:showBubbleSize val="0"/>
        </c:dLbls>
        <c:marker val="1"/>
        <c:smooth val="0"/>
        <c:axId val="36532608"/>
        <c:axId val="36534528"/>
      </c:lineChart>
      <c:catAx>
        <c:axId val="36532608"/>
        <c:scaling>
          <c:orientation val="minMax"/>
        </c:scaling>
        <c:delete val="0"/>
        <c:axPos val="b"/>
        <c:title>
          <c:tx>
            <c:rich>
              <a:bodyPr/>
              <a:lstStyle/>
              <a:p>
                <a:pPr>
                  <a:defRPr/>
                </a:pPr>
                <a:r>
                  <a:rPr lang="de-DE"/>
                  <a:t>Semester 2</a:t>
                </a:r>
              </a:p>
            </c:rich>
          </c:tx>
          <c:layout/>
          <c:overlay val="0"/>
        </c:title>
        <c:majorTickMark val="out"/>
        <c:minorTickMark val="none"/>
        <c:tickLblPos val="nextTo"/>
        <c:crossAx val="36534528"/>
        <c:crosses val="autoZero"/>
        <c:auto val="1"/>
        <c:lblAlgn val="ctr"/>
        <c:lblOffset val="100"/>
        <c:noMultiLvlLbl val="0"/>
      </c:catAx>
      <c:valAx>
        <c:axId val="36534528"/>
        <c:scaling>
          <c:orientation val="minMax"/>
          <c:max val="1"/>
        </c:scaling>
        <c:delete val="0"/>
        <c:axPos val="l"/>
        <c:majorGridlines/>
        <c:title>
          <c:tx>
            <c:rich>
              <a:bodyPr rot="-5400000" vert="horz"/>
              <a:lstStyle/>
              <a:p>
                <a:pPr>
                  <a:defRPr/>
                </a:pPr>
                <a:r>
                  <a:rPr lang="de-DE"/>
                  <a:t>Probability of occurence</a:t>
                </a:r>
              </a:p>
            </c:rich>
          </c:tx>
          <c:layout/>
          <c:overlay val="0"/>
        </c:title>
        <c:numFmt formatCode="0.00%" sourceLinked="1"/>
        <c:majorTickMark val="out"/>
        <c:minorTickMark val="none"/>
        <c:tickLblPos val="nextTo"/>
        <c:crossAx val="36532608"/>
        <c:crosses val="autoZero"/>
        <c:crossBetween val="between"/>
        <c:majorUnit val="0.2"/>
      </c:valAx>
    </c:plotArea>
    <c:legend>
      <c:legendPos val="r"/>
      <c:layout/>
      <c:overlay val="0"/>
    </c:legend>
    <c:plotVisOnly val="1"/>
    <c:dispBlanksAs val="gap"/>
    <c:showDLblsOverMax val="0"/>
  </c:chart>
  <c:txPr>
    <a:bodyPr/>
    <a:lstStyle/>
    <a:p>
      <a:pPr>
        <a:defRPr sz="1800"/>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F9EFB-CD4C-8643-99E3-DEEF071B739B}" type="datetimeFigureOut">
              <a:rPr lang="de-DE" smtClean="0"/>
              <a:t>20.06.2017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EA931-02EA-DC4C-BC1F-E0E49CFF5BE4}" type="slidenum">
              <a:rPr lang="de-DE" smtClean="0"/>
              <a:t>‹Nr.›</a:t>
            </a:fld>
            <a:endParaRPr lang="de-DE"/>
          </a:p>
        </p:txBody>
      </p:sp>
    </p:spTree>
    <p:extLst>
      <p:ext uri="{BB962C8B-B14F-4D97-AF65-F5344CB8AC3E}">
        <p14:creationId xmlns:p14="http://schemas.microsoft.com/office/powerpoint/2010/main" val="280120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Sascha:</a:t>
            </a:r>
          </a:p>
          <a:p>
            <a:r>
              <a:rPr lang="de-DE" baseline="0" dirty="0" smtClean="0"/>
              <a:t>Mit dieser Folie möchte ich Sie herzlich Willkommen heißen zu unserer heutigen Präsentation der Applikation </a:t>
            </a:r>
            <a:r>
              <a:rPr lang="de-DE" baseline="0" dirty="0" err="1" smtClean="0"/>
              <a:t>Mathinator</a:t>
            </a:r>
            <a:r>
              <a:rPr lang="de-DE" baseline="0" dirty="0" smtClean="0"/>
              <a:t>.</a:t>
            </a:r>
          </a:p>
          <a:p>
            <a:r>
              <a:rPr lang="de-DE" baseline="0" dirty="0" smtClean="0"/>
              <a:t>Was ein Android Applikation beschreibt, die ein Foto einer aufgeschrieben Gleichung ausrechnen kann. Weitere Funktionen sind ein manueller Taschenrechner und eine </a:t>
            </a:r>
            <a:r>
              <a:rPr lang="de-DE" baseline="0" dirty="0" err="1" smtClean="0"/>
              <a:t>SQLite</a:t>
            </a:r>
            <a:r>
              <a:rPr lang="de-DE" baseline="0" dirty="0" smtClean="0"/>
              <a:t> DB. Genaueres folgt zu einem späteren Zeitpunkt. -&gt;TEAM</a:t>
            </a:r>
          </a:p>
          <a:p>
            <a:endParaRPr lang="de-DE" baseline="0" dirty="0" smtClean="0"/>
          </a:p>
        </p:txBody>
      </p:sp>
      <p:sp>
        <p:nvSpPr>
          <p:cNvPr id="4" name="Foliennummernplatzhalter 3"/>
          <p:cNvSpPr>
            <a:spLocks noGrp="1"/>
          </p:cNvSpPr>
          <p:nvPr>
            <p:ph type="sldNum" sz="quarter" idx="10"/>
          </p:nvPr>
        </p:nvSpPr>
        <p:spPr/>
        <p:txBody>
          <a:bodyPr/>
          <a:lstStyle/>
          <a:p>
            <a:fld id="{105EA931-02EA-DC4C-BC1F-E0E49CFF5BE4}" type="slidenum">
              <a:rPr lang="de-DE" smtClean="0"/>
              <a:t>1</a:t>
            </a:fld>
            <a:endParaRPr lang="de-DE"/>
          </a:p>
        </p:txBody>
      </p:sp>
    </p:spTree>
    <p:extLst>
      <p:ext uri="{BB962C8B-B14F-4D97-AF65-F5344CB8AC3E}">
        <p14:creationId xmlns:p14="http://schemas.microsoft.com/office/powerpoint/2010/main" val="191633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Tim</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10</a:t>
            </a:fld>
            <a:endParaRPr lang="de-DE"/>
          </a:p>
        </p:txBody>
      </p:sp>
    </p:spTree>
    <p:extLst>
      <p:ext uri="{BB962C8B-B14F-4D97-AF65-F5344CB8AC3E}">
        <p14:creationId xmlns:p14="http://schemas.microsoft.com/office/powerpoint/2010/main" val="893163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Tobi</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11</a:t>
            </a:fld>
            <a:endParaRPr lang="de-DE"/>
          </a:p>
        </p:txBody>
      </p:sp>
    </p:spTree>
    <p:extLst>
      <p:ext uri="{BB962C8B-B14F-4D97-AF65-F5344CB8AC3E}">
        <p14:creationId xmlns:p14="http://schemas.microsoft.com/office/powerpoint/2010/main" val="480149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Tobi</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12</a:t>
            </a:fld>
            <a:endParaRPr lang="de-DE"/>
          </a:p>
        </p:txBody>
      </p:sp>
    </p:spTree>
    <p:extLst>
      <p:ext uri="{BB962C8B-B14F-4D97-AF65-F5344CB8AC3E}">
        <p14:creationId xmlns:p14="http://schemas.microsoft.com/office/powerpoint/2010/main" val="3270980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Tobi</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13</a:t>
            </a:fld>
            <a:endParaRPr lang="de-DE"/>
          </a:p>
        </p:txBody>
      </p:sp>
    </p:spTree>
    <p:extLst>
      <p:ext uri="{BB962C8B-B14F-4D97-AF65-F5344CB8AC3E}">
        <p14:creationId xmlns:p14="http://schemas.microsoft.com/office/powerpoint/2010/main" val="178112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Sascha:</a:t>
            </a:r>
          </a:p>
          <a:p>
            <a:r>
              <a:rPr lang="de-DE" dirty="0" smtClean="0"/>
              <a:t>Unsere Langzeitplanung haben wir mit Hilfe </a:t>
            </a:r>
            <a:r>
              <a:rPr lang="de-DE" dirty="0" err="1" smtClean="0"/>
              <a:t>Function</a:t>
            </a:r>
            <a:r>
              <a:rPr lang="de-DE" dirty="0" smtClean="0"/>
              <a:t> Points realisiert,</a:t>
            </a:r>
            <a:r>
              <a:rPr lang="de-DE" baseline="0" dirty="0" smtClean="0"/>
              <a:t> somit konnten wir aus schon abgearbeiteten Aufgaben eine Ausgleichsgerade erstellen. Die unsere durchschnittliche Zeit in Abhängigkeit der FP, die durch Komplexität und weitere Faktoren berechnet wurden, anzeigen. Somit können wir unsere Schätzzeit und wirklich verbrauchte Zeit vergleichen.</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14</a:t>
            </a:fld>
            <a:endParaRPr lang="de-DE"/>
          </a:p>
        </p:txBody>
      </p:sp>
    </p:spTree>
    <p:extLst>
      <p:ext uri="{BB962C8B-B14F-4D97-AF65-F5344CB8AC3E}">
        <p14:creationId xmlns:p14="http://schemas.microsoft.com/office/powerpoint/2010/main" val="1219005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Fehlender Zusammenhang zwischen</a:t>
            </a:r>
            <a:r>
              <a:rPr lang="de-DE" baseline="0" dirty="0" smtClean="0"/>
              <a:t> Methoden</a:t>
            </a:r>
          </a:p>
          <a:p>
            <a:r>
              <a:rPr lang="de-DE" baseline="0" dirty="0" smtClean="0"/>
              <a:t>Tobi</a:t>
            </a:r>
          </a:p>
          <a:p>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15</a:t>
            </a:fld>
            <a:endParaRPr lang="de-DE"/>
          </a:p>
        </p:txBody>
      </p:sp>
    </p:spTree>
    <p:extLst>
      <p:ext uri="{BB962C8B-B14F-4D97-AF65-F5344CB8AC3E}">
        <p14:creationId xmlns:p14="http://schemas.microsoft.com/office/powerpoint/2010/main" val="1976493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Tobi</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16</a:t>
            </a:fld>
            <a:endParaRPr lang="de-DE"/>
          </a:p>
        </p:txBody>
      </p:sp>
    </p:spTree>
    <p:extLst>
      <p:ext uri="{BB962C8B-B14F-4D97-AF65-F5344CB8AC3E}">
        <p14:creationId xmlns:p14="http://schemas.microsoft.com/office/powerpoint/2010/main" val="886376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Sascha:</a:t>
            </a:r>
          </a:p>
          <a:p>
            <a:r>
              <a:rPr lang="de-DE" dirty="0" smtClean="0"/>
              <a:t>Ein weiterer</a:t>
            </a:r>
            <a:r>
              <a:rPr lang="de-DE" baseline="0" dirty="0" smtClean="0"/>
              <a:t> Punkt ist die </a:t>
            </a:r>
            <a:r>
              <a:rPr lang="de-DE" baseline="0" dirty="0" err="1" smtClean="0"/>
              <a:t>Continuous</a:t>
            </a:r>
            <a:r>
              <a:rPr lang="de-DE" baseline="0" dirty="0" smtClean="0"/>
              <a:t> Integration mit automatischem </a:t>
            </a:r>
            <a:r>
              <a:rPr lang="de-DE" baseline="0" dirty="0" err="1" smtClean="0"/>
              <a:t>deployment</a:t>
            </a:r>
            <a:r>
              <a:rPr lang="de-DE" baseline="0" dirty="0" smtClean="0"/>
              <a:t>, doch leider können wir darauf nicht eingehen, da in unserem Fall die die Android App schon im Google Play Store zur Verfügung gestellt werden müsste. Jedoch verwenden wir Travis um unsere </a:t>
            </a:r>
            <a:r>
              <a:rPr lang="de-DE" baseline="0" dirty="0" err="1" smtClean="0"/>
              <a:t>Commits</a:t>
            </a:r>
            <a:r>
              <a:rPr lang="de-DE" baseline="0" dirty="0" smtClean="0"/>
              <a:t> und Tests automatisiert zu überprüfen. Travis </a:t>
            </a:r>
            <a:r>
              <a:rPr lang="de-DE" baseline="0" dirty="0" err="1" smtClean="0"/>
              <a:t>compiliert</a:t>
            </a:r>
            <a:r>
              <a:rPr lang="de-DE" baseline="0" dirty="0" smtClean="0"/>
              <a:t> die letzten gepushten Daten und für diese aus. Dieser Job zeigt an, ob alles in Ordnung ist oder ob beim durchlaufen ein Fehler aufgetreten ist.</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17</a:t>
            </a:fld>
            <a:endParaRPr lang="de-DE"/>
          </a:p>
        </p:txBody>
      </p:sp>
    </p:spTree>
    <p:extLst>
      <p:ext uri="{BB962C8B-B14F-4D97-AF65-F5344CB8AC3E}">
        <p14:creationId xmlns:p14="http://schemas.microsoft.com/office/powerpoint/2010/main" val="2257702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Sascha:</a:t>
            </a:r>
          </a:p>
          <a:p>
            <a:r>
              <a:rPr lang="de-DE" dirty="0" smtClean="0"/>
              <a:t>Natürlich</a:t>
            </a:r>
            <a:r>
              <a:rPr lang="de-DE" baseline="0" dirty="0" smtClean="0"/>
              <a:t> müssen wir auch unsere Risiken betrachten, dazu haben wir eine Excel-Liste geführt in der unsere Risiken aufgeführt sind. Zur Veranschaulichung haben wir uns gedacht, wir lassen ein Liniendiagramm daraus generieren, in dem Mann erkennen kann, dass ein Risiko leider aufgetreten ist, jedoch konnten wir dies nochmal beheben, durch TOBI. Deutlich wird dadurch das wir gegen Ende unsere Risiken durch Gegenmaßnahmen verringern </a:t>
            </a:r>
            <a:r>
              <a:rPr lang="de-DE" baseline="0" dirty="0" err="1" smtClean="0"/>
              <a:t>bzw</a:t>
            </a:r>
            <a:r>
              <a:rPr lang="de-DE" baseline="0" dirty="0" smtClean="0"/>
              <a:t> ganz verschwinden lassen konnten.-&gt; Live DEMO</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18</a:t>
            </a:fld>
            <a:endParaRPr lang="de-DE"/>
          </a:p>
        </p:txBody>
      </p:sp>
    </p:spTree>
    <p:extLst>
      <p:ext uri="{BB962C8B-B14F-4D97-AF65-F5344CB8AC3E}">
        <p14:creationId xmlns:p14="http://schemas.microsoft.com/office/powerpoint/2010/main" val="58872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Tobi</a:t>
            </a:r>
          </a:p>
        </p:txBody>
      </p:sp>
      <p:sp>
        <p:nvSpPr>
          <p:cNvPr id="4" name="Foliennummernplatzhalter 3"/>
          <p:cNvSpPr>
            <a:spLocks noGrp="1"/>
          </p:cNvSpPr>
          <p:nvPr>
            <p:ph type="sldNum" sz="quarter" idx="10"/>
          </p:nvPr>
        </p:nvSpPr>
        <p:spPr/>
        <p:txBody>
          <a:bodyPr/>
          <a:lstStyle/>
          <a:p>
            <a:fld id="{105EA931-02EA-DC4C-BC1F-E0E49CFF5BE4}" type="slidenum">
              <a:rPr lang="de-DE" smtClean="0"/>
              <a:t>19</a:t>
            </a:fld>
            <a:endParaRPr lang="de-DE"/>
          </a:p>
        </p:txBody>
      </p:sp>
    </p:spTree>
    <p:extLst>
      <p:ext uri="{BB962C8B-B14F-4D97-AF65-F5344CB8AC3E}">
        <p14:creationId xmlns:p14="http://schemas.microsoft.com/office/powerpoint/2010/main" val="157566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Nun</a:t>
            </a:r>
            <a:r>
              <a:rPr lang="de-DE" baseline="0" dirty="0" smtClean="0"/>
              <a:t> möchte Ich Ihnen unser noch junges Team mit den jeweiligen Rollen vorstellen. Das Team besteht aus 3 Mitgliedern, darunter befindet sich meine Wenigkeit, mein Name ist Sascha Hug und ich meine Hauptrolle besteht darin dieses Projekt zu leiten. Kleinere Aufgaben im Entwicklungsbereich gehören auch zu meinem Arbeitsumfeld.</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2</a:t>
            </a:fld>
            <a:endParaRPr lang="de-DE"/>
          </a:p>
        </p:txBody>
      </p:sp>
    </p:spTree>
    <p:extLst>
      <p:ext uri="{BB962C8B-B14F-4D97-AF65-F5344CB8AC3E}">
        <p14:creationId xmlns:p14="http://schemas.microsoft.com/office/powerpoint/2010/main" val="699190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Sascha:</a:t>
            </a:r>
          </a:p>
          <a:p>
            <a:r>
              <a:rPr lang="de-DE" dirty="0" smtClean="0"/>
              <a:t>Nun</a:t>
            </a:r>
            <a:r>
              <a:rPr lang="de-DE" baseline="0" dirty="0" smtClean="0"/>
              <a:t> sind wir beim Ende unserer Präsentation, an dieser Stelle möchte ich Ihnen für Ihre Aufmerksamkeit danken. Bei Rückfragen stehe ich Ihnen gerne zur Verfügung meine Mail-Adresse befindet sich auf dem Handout, auf eine gute Zusammenarbeit. </a:t>
            </a:r>
            <a:r>
              <a:rPr lang="de-DE" baseline="0" smtClean="0"/>
              <a:t>Vielen Dank.</a:t>
            </a:r>
            <a:endParaRPr lang="de-DE" dirty="0" smtClean="0"/>
          </a:p>
          <a:p>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20</a:t>
            </a:fld>
            <a:endParaRPr lang="de-DE"/>
          </a:p>
        </p:txBody>
      </p:sp>
    </p:spTree>
    <p:extLst>
      <p:ext uri="{BB962C8B-B14F-4D97-AF65-F5344CB8AC3E}">
        <p14:creationId xmlns:p14="http://schemas.microsoft.com/office/powerpoint/2010/main" val="183075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Sascha:</a:t>
            </a:r>
          </a:p>
          <a:p>
            <a:r>
              <a:rPr lang="de-DE" dirty="0" smtClean="0"/>
              <a:t>W</a:t>
            </a:r>
            <a:r>
              <a:rPr lang="de-DE" baseline="0" dirty="0" smtClean="0"/>
              <a:t>as wir heute für Sie vorbereitet haben, sind die Punkte Vision, also welche Ziele wir mit diesem Projekt erreichen wollen, damit wir auf die Wünsche von Ihnen eingehen können und wie wir Sie in unsere Boot mitaufnehmen wollen</a:t>
            </a:r>
            <a:r>
              <a:rPr lang="de-DE" baseline="0" dirty="0" smtClean="0"/>
              <a:t>. Dann die Umsetzung, da wollen wir Ihnen vermitteln wie wir Arbeiten und zum Schluss eine Live-Demo unserer App. -&gt; Vision</a:t>
            </a:r>
            <a:endParaRPr lang="de-DE" dirty="0" smtClean="0"/>
          </a:p>
        </p:txBody>
      </p:sp>
      <p:sp>
        <p:nvSpPr>
          <p:cNvPr id="4" name="Foliennummernplatzhalter 3"/>
          <p:cNvSpPr>
            <a:spLocks noGrp="1"/>
          </p:cNvSpPr>
          <p:nvPr>
            <p:ph type="sldNum" sz="quarter" idx="10"/>
          </p:nvPr>
        </p:nvSpPr>
        <p:spPr/>
        <p:txBody>
          <a:bodyPr/>
          <a:lstStyle/>
          <a:p>
            <a:fld id="{105EA931-02EA-DC4C-BC1F-E0E49CFF5BE4}" type="slidenum">
              <a:rPr lang="de-DE" smtClean="0"/>
              <a:t>3</a:t>
            </a:fld>
            <a:endParaRPr lang="de-DE"/>
          </a:p>
        </p:txBody>
      </p:sp>
    </p:spTree>
    <p:extLst>
      <p:ext uri="{BB962C8B-B14F-4D97-AF65-F5344CB8AC3E}">
        <p14:creationId xmlns:p14="http://schemas.microsoft.com/office/powerpoint/2010/main" val="68372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Sascha:</a:t>
            </a:r>
          </a:p>
          <a:p>
            <a:r>
              <a:rPr lang="de-DE" dirty="0" smtClean="0"/>
              <a:t>Die Ziele unserer</a:t>
            </a:r>
            <a:r>
              <a:rPr lang="de-DE" baseline="0" dirty="0" smtClean="0"/>
              <a:t> App ist das Lösen eines Mathematischen Terms durch ein gemachtes Bild, somit sollen lästige Rechenfehler vermieden werden. Man hat heute keine Zeit mehr lange Terme umzuformen und da jeder weis wie es gehen sollte, doch das eintippen in den Taschenrechner dann doch noch viel Zeit in Anspruch nimmt, wollen wir dies einfacher gestalten. Wir wollen eine einfache Lösung ohne großes Drumherum, deshalb Intuitiv. Smart und Kundenorientiert, da dieses Thema von einer Zielgruppe für die Zielgruppe </a:t>
            </a:r>
            <a:r>
              <a:rPr lang="de-DE" baseline="0" dirty="0" smtClean="0"/>
              <a:t>entworfen </a:t>
            </a:r>
            <a:r>
              <a:rPr lang="de-DE" baseline="0" dirty="0" smtClean="0"/>
              <a:t>wurde, können wir sehr gut auf unsere Kunden eingehen.</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4</a:t>
            </a:fld>
            <a:endParaRPr lang="de-DE"/>
          </a:p>
        </p:txBody>
      </p:sp>
    </p:spTree>
    <p:extLst>
      <p:ext uri="{BB962C8B-B14F-4D97-AF65-F5344CB8AC3E}">
        <p14:creationId xmlns:p14="http://schemas.microsoft.com/office/powerpoint/2010/main" val="155824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Tim</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5</a:t>
            </a:fld>
            <a:endParaRPr lang="de-DE"/>
          </a:p>
        </p:txBody>
      </p:sp>
    </p:spTree>
    <p:extLst>
      <p:ext uri="{BB962C8B-B14F-4D97-AF65-F5344CB8AC3E}">
        <p14:creationId xmlns:p14="http://schemas.microsoft.com/office/powerpoint/2010/main" val="138692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Tim</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6</a:t>
            </a:fld>
            <a:endParaRPr lang="de-DE"/>
          </a:p>
        </p:txBody>
      </p:sp>
    </p:spTree>
    <p:extLst>
      <p:ext uri="{BB962C8B-B14F-4D97-AF65-F5344CB8AC3E}">
        <p14:creationId xmlns:p14="http://schemas.microsoft.com/office/powerpoint/2010/main" val="163351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Tim</a:t>
            </a:r>
          </a:p>
        </p:txBody>
      </p:sp>
      <p:sp>
        <p:nvSpPr>
          <p:cNvPr id="4" name="Foliennummernplatzhalter 3"/>
          <p:cNvSpPr>
            <a:spLocks noGrp="1"/>
          </p:cNvSpPr>
          <p:nvPr>
            <p:ph type="sldNum" sz="quarter" idx="10"/>
          </p:nvPr>
        </p:nvSpPr>
        <p:spPr/>
        <p:txBody>
          <a:bodyPr/>
          <a:lstStyle/>
          <a:p>
            <a:fld id="{105EA931-02EA-DC4C-BC1F-E0E49CFF5BE4}" type="slidenum">
              <a:rPr lang="de-DE" smtClean="0"/>
              <a:t>7</a:t>
            </a:fld>
            <a:endParaRPr lang="de-DE"/>
          </a:p>
        </p:txBody>
      </p:sp>
    </p:spTree>
    <p:extLst>
      <p:ext uri="{BB962C8B-B14F-4D97-AF65-F5344CB8AC3E}">
        <p14:creationId xmlns:p14="http://schemas.microsoft.com/office/powerpoint/2010/main" val="157566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Tim</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8</a:t>
            </a:fld>
            <a:endParaRPr lang="de-DE"/>
          </a:p>
        </p:txBody>
      </p:sp>
    </p:spTree>
    <p:extLst>
      <p:ext uri="{BB962C8B-B14F-4D97-AF65-F5344CB8AC3E}">
        <p14:creationId xmlns:p14="http://schemas.microsoft.com/office/powerpoint/2010/main" val="269527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Tim</a:t>
            </a:r>
            <a:endParaRPr lang="de-DE" dirty="0"/>
          </a:p>
        </p:txBody>
      </p:sp>
      <p:sp>
        <p:nvSpPr>
          <p:cNvPr id="4" name="Foliennummernplatzhalter 3"/>
          <p:cNvSpPr>
            <a:spLocks noGrp="1"/>
          </p:cNvSpPr>
          <p:nvPr>
            <p:ph type="sldNum" sz="quarter" idx="10"/>
          </p:nvPr>
        </p:nvSpPr>
        <p:spPr/>
        <p:txBody>
          <a:bodyPr/>
          <a:lstStyle/>
          <a:p>
            <a:fld id="{105EA931-02EA-DC4C-BC1F-E0E49CFF5BE4}" type="slidenum">
              <a:rPr lang="de-DE" smtClean="0"/>
              <a:t>9</a:t>
            </a:fld>
            <a:endParaRPr lang="de-DE"/>
          </a:p>
        </p:txBody>
      </p:sp>
    </p:spTree>
    <p:extLst>
      <p:ext uri="{BB962C8B-B14F-4D97-AF65-F5344CB8AC3E}">
        <p14:creationId xmlns:p14="http://schemas.microsoft.com/office/powerpoint/2010/main" val="3166262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A2CD192-CCFE-498A-BE2F-E425758754FA}" type="datetime1">
              <a:rPr lang="en-US" smtClean="0"/>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10933639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auf Platzhalter ziehen oder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4EF0E39-D212-4479-B22E-A59C4D4432AB}" type="datetime1">
              <a:rPr lang="en-US" smtClean="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2794706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6E130E3E-DB6A-4D1A-9282-FF5A2E94E842}" type="datetime1">
              <a:rPr lang="en-US" smtClean="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5169827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1A2E02F-CE6B-464D-A73E-7C6D5D504340}" type="datetime1">
              <a:rPr lang="en-US" smtClean="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05964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07A98BA-2D3F-4B60-956D-E0FA9727CBAE}" type="datetime1">
              <a:rPr lang="en-US" smtClean="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4412327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A1F4E352-2AA6-426C-BCF7-5B7742A98EC8}" type="datetime1">
              <a:rPr lang="en-US" smtClean="0"/>
              <a:t>6/20/2017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53845163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auf Platzhalter ziehen oder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auf Platzhalter ziehen oder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auf Platzhalter ziehen oder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96627C-918E-4353-9993-1AC2D95A6C6C}" type="datetime1">
              <a:rPr lang="en-US" smtClean="0"/>
              <a:t>6/20/2017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2604905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577DDFB-6230-47DD-A85B-37D2EACC9190}" type="datetime1">
              <a:rPr lang="en-US" smtClean="0"/>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149327017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B8D96F3-E057-44EC-A27B-147D5375136F}" type="datetime1">
              <a:rPr lang="en-US" smtClean="0"/>
              <a:t>6/20/2017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marL="0" marR="0" indent="0" algn="ctr"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1897949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B0CD986-6E78-461B-AAAB-63689DE06B9A}" type="datetime1">
              <a:rPr lang="en-US" smtClean="0"/>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150726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C152E4-7E95-4969-AE12-0027B787C29E}" type="datetime1">
              <a:rPr lang="en-US" smtClean="0"/>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13826456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4047F13-CBC3-4E8D-93E0-C6FE965CDC79}" type="datetime1">
              <a:rPr lang="en-US" smtClean="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2042398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ECF14C9-EC7C-4B1C-8907-A65A32687719}" type="datetime1">
              <a:rPr lang="en-US" smtClean="0"/>
              <a:t>6/20/2017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9809633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31A4C61-F7A1-4B07-B52E-F4939E802EBD}" type="datetime1">
              <a:rPr lang="en-US" smtClean="0"/>
              <a:t>6/20/2017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8186284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965AA2D-E76D-431C-8946-C7AFCAD86EFE}" type="datetime1">
              <a:rPr lang="en-US" smtClean="0"/>
              <a:t>6/20/2017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19080996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E203FD5-09CD-4B2F-84CA-04FA4F11B25D}" type="datetime1">
              <a:rPr lang="en-US" smtClean="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10577017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auf Platzhalter ziehen oder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773A0E2-9746-4D44-B8ED-7E37A0C1EE42}" type="datetime1">
              <a:rPr lang="en-US" smtClean="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D57F1E4F-1CFF-5643-939E-217C01CDF565}" type="slidenum">
              <a:rPr lang="en-US" smtClean="0"/>
              <a:pPr/>
              <a:t>‹Nr.›</a:t>
            </a:fld>
            <a:r>
              <a:rPr lang="en-US" dirty="0" smtClean="0"/>
              <a:t>/19</a:t>
            </a:r>
          </a:p>
        </p:txBody>
      </p:sp>
    </p:spTree>
    <p:extLst>
      <p:ext uri="{BB962C8B-B14F-4D97-AF65-F5344CB8AC3E}">
        <p14:creationId xmlns:p14="http://schemas.microsoft.com/office/powerpoint/2010/main" val="20716030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BEB706-5711-4963-A8D0-A5FEB8934D6F}" type="datetime1">
              <a:rPr lang="en-US" smtClean="0"/>
              <a:t>6/20/2017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280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909426696"/>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Mathinator</a:t>
            </a:r>
            <a:endParaRPr lang="de-DE" dirty="0"/>
          </a:p>
        </p:txBody>
      </p:sp>
      <p:sp>
        <p:nvSpPr>
          <p:cNvPr id="3" name="Untertitel 2"/>
          <p:cNvSpPr>
            <a:spLocks noGrp="1"/>
          </p:cNvSpPr>
          <p:nvPr>
            <p:ph type="subTitle" idx="1"/>
          </p:nvPr>
        </p:nvSpPr>
        <p:spPr/>
        <p:txBody>
          <a:bodyPr/>
          <a:lstStyle/>
          <a:p>
            <a:r>
              <a:rPr lang="en-US" dirty="0"/>
              <a:t>An approach to character recognition and solving math expressions</a:t>
            </a:r>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z="2800" smtClean="0"/>
              <a:pPr/>
              <a:t>1</a:t>
            </a:fld>
            <a:r>
              <a:rPr lang="en-US" sz="2800" dirty="0" smtClean="0"/>
              <a:t>/20</a:t>
            </a:r>
            <a:endParaRPr lang="en-US" dirty="0"/>
          </a:p>
        </p:txBody>
      </p:sp>
    </p:spTree>
    <p:extLst>
      <p:ext uri="{BB962C8B-B14F-4D97-AF65-F5344CB8AC3E}">
        <p14:creationId xmlns:p14="http://schemas.microsoft.com/office/powerpoint/2010/main" val="266207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pic>
        <p:nvPicPr>
          <p:cNvPr id="4" name="Picture 2" descr="C:\Users\Edeka\Downloads\Screenshot_YouTrack.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6" y="328254"/>
            <a:ext cx="12191614" cy="6445715"/>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p:cNvSpPr>
            <a:spLocks noGrp="1"/>
          </p:cNvSpPr>
          <p:nvPr>
            <p:ph type="sldNum" sz="quarter" idx="12"/>
          </p:nvPr>
        </p:nvSpPr>
        <p:spPr/>
        <p:txBody>
          <a:bodyPr/>
          <a:lstStyle/>
          <a:p>
            <a:fld id="{D57F1E4F-1CFF-5643-939E-217C01CDF565}" type="slidenum">
              <a:rPr lang="en-US" smtClean="0"/>
              <a:pPr/>
              <a:t>10</a:t>
            </a:fld>
            <a:r>
              <a:rPr lang="en-US" dirty="0" smtClean="0"/>
              <a:t>/</a:t>
            </a:r>
            <a:r>
              <a:rPr lang="en-US" dirty="0"/>
              <a:t>20</a:t>
            </a:r>
          </a:p>
        </p:txBody>
      </p:sp>
    </p:spTree>
    <p:extLst>
      <p:ext uri="{BB962C8B-B14F-4D97-AF65-F5344CB8AC3E}">
        <p14:creationId xmlns:p14="http://schemas.microsoft.com/office/powerpoint/2010/main" val="1347089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pic>
        <p:nvPicPr>
          <p:cNvPr id="6" name="Grafik 5"/>
          <p:cNvPicPr>
            <a:picLocks noChangeAspect="1"/>
          </p:cNvPicPr>
          <p:nvPr/>
        </p:nvPicPr>
        <p:blipFill>
          <a:blip r:embed="rId3"/>
          <a:stretch>
            <a:fillRect/>
          </a:stretch>
        </p:blipFill>
        <p:spPr>
          <a:xfrm>
            <a:off x="513184" y="2052735"/>
            <a:ext cx="11411521" cy="4805265"/>
          </a:xfrm>
          <a:prstGeom prst="rect">
            <a:avLst/>
          </a:prstGeom>
        </p:spPr>
      </p:pic>
      <p:sp>
        <p:nvSpPr>
          <p:cNvPr id="3" name="Foliennummernplatzhalter 2"/>
          <p:cNvSpPr>
            <a:spLocks noGrp="1"/>
          </p:cNvSpPr>
          <p:nvPr>
            <p:ph type="sldNum" sz="quarter" idx="12"/>
          </p:nvPr>
        </p:nvSpPr>
        <p:spPr/>
        <p:txBody>
          <a:bodyPr/>
          <a:lstStyle/>
          <a:p>
            <a:fld id="{D57F1E4F-1CFF-5643-939E-217C01CDF565}" type="slidenum">
              <a:rPr lang="en-US" sz="2800" smtClean="0"/>
              <a:pPr/>
              <a:t>11</a:t>
            </a:fld>
            <a:r>
              <a:rPr lang="en-US" dirty="0"/>
              <a:t>/20</a:t>
            </a:r>
          </a:p>
        </p:txBody>
      </p:sp>
    </p:spTree>
    <p:extLst>
      <p:ext uri="{BB962C8B-B14F-4D97-AF65-F5344CB8AC3E}">
        <p14:creationId xmlns:p14="http://schemas.microsoft.com/office/powerpoint/2010/main" val="746199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Klassendiagramm</a:t>
            </a:r>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mtClean="0"/>
              <a:pPr/>
              <a:t>12</a:t>
            </a:fld>
            <a:r>
              <a:rPr lang="en-US" dirty="0" smtClean="0"/>
              <a:t>/</a:t>
            </a:r>
            <a:r>
              <a:rPr lang="en-US" dirty="0"/>
              <a:t>20</a:t>
            </a:r>
            <a:endParaRPr lang="en-US" dirty="0" smtClean="0"/>
          </a:p>
        </p:txBody>
      </p:sp>
      <p:pic>
        <p:nvPicPr>
          <p:cNvPr id="4099" name="Picture 3" descr="C:\Users\Edeka\AppData\Roaming\Skype\sascha.hug1\media_messaging\media_cache_v3\^940F47564AC03A9F664C643077684C14339F74E2C7AF3F0F16^pimgpsh_fullsize_dis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342" y="1874728"/>
            <a:ext cx="9301489" cy="492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73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Versionskontrolle</a:t>
            </a:r>
          </a:p>
        </p:txBody>
      </p:sp>
      <p:sp>
        <p:nvSpPr>
          <p:cNvPr id="3" name="Inhaltsplatzhalter 2"/>
          <p:cNvSpPr>
            <a:spLocks noGrp="1"/>
          </p:cNvSpPr>
          <p:nvPr>
            <p:ph idx="1"/>
          </p:nvPr>
        </p:nvSpPr>
        <p:spPr/>
        <p:txBody>
          <a:bodyPr/>
          <a:lstStyle/>
          <a:p>
            <a:pPr marL="0" indent="0">
              <a:buNone/>
            </a:pPr>
            <a:r>
              <a:rPr lang="de-DE" dirty="0" err="1"/>
              <a:t>Git</a:t>
            </a:r>
            <a:endParaRPr lang="de-DE" dirty="0"/>
          </a:p>
          <a:p>
            <a:endParaRPr lang="de-DE" dirty="0"/>
          </a:p>
          <a:p>
            <a:pPr lvl="1"/>
            <a:r>
              <a:rPr lang="de-DE" dirty="0"/>
              <a:t>Mehrere </a:t>
            </a:r>
            <a:r>
              <a:rPr lang="de-DE" dirty="0" err="1"/>
              <a:t>Branches</a:t>
            </a:r>
            <a:r>
              <a:rPr lang="de-DE" dirty="0"/>
              <a:t>. Lauffähige Version / </a:t>
            </a:r>
            <a:r>
              <a:rPr lang="de-DE" dirty="0" err="1"/>
              <a:t>Entwicklerbranch</a:t>
            </a:r>
            <a:r>
              <a:rPr lang="de-DE" dirty="0"/>
              <a:t>.</a:t>
            </a:r>
          </a:p>
          <a:p>
            <a:pPr lvl="1"/>
            <a:endParaRPr lang="de-DE" dirty="0"/>
          </a:p>
          <a:p>
            <a:pPr lvl="1"/>
            <a:r>
              <a:rPr lang="de-DE" dirty="0"/>
              <a:t>Transparenz für Kunden.</a:t>
            </a:r>
          </a:p>
          <a:p>
            <a:pPr lvl="1"/>
            <a:endParaRPr lang="de-DE" dirty="0"/>
          </a:p>
          <a:p>
            <a:pPr lvl="1"/>
            <a:r>
              <a:rPr lang="de-DE" dirty="0"/>
              <a:t>Optimierte Zusammenarbeit.</a:t>
            </a:r>
          </a:p>
        </p:txBody>
      </p:sp>
      <p:sp>
        <p:nvSpPr>
          <p:cNvPr id="4" name="Foliennummernplatzhalter 3"/>
          <p:cNvSpPr>
            <a:spLocks noGrp="1"/>
          </p:cNvSpPr>
          <p:nvPr>
            <p:ph type="sldNum" sz="quarter" idx="12"/>
          </p:nvPr>
        </p:nvSpPr>
        <p:spPr/>
        <p:txBody>
          <a:bodyPr/>
          <a:lstStyle/>
          <a:p>
            <a:fld id="{D57F1E4F-1CFF-5643-939E-217C01CDF565}" type="slidenum">
              <a:rPr lang="en-US" sz="2800" smtClean="0"/>
              <a:pPr/>
              <a:t>13</a:t>
            </a:fld>
            <a:r>
              <a:rPr lang="en-US" dirty="0"/>
              <a:t>/20</a:t>
            </a:r>
            <a:endParaRPr lang="en-US" sz="2800" dirty="0"/>
          </a:p>
        </p:txBody>
      </p:sp>
    </p:spTree>
    <p:extLst>
      <p:ext uri="{BB962C8B-B14F-4D97-AF65-F5344CB8AC3E}">
        <p14:creationId xmlns:p14="http://schemas.microsoft.com/office/powerpoint/2010/main" val="69674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Langzeitplanung</a:t>
            </a:r>
          </a:p>
        </p:txBody>
      </p:sp>
      <p:sp>
        <p:nvSpPr>
          <p:cNvPr id="3" name="Inhaltsplatzhalter 2"/>
          <p:cNvSpPr>
            <a:spLocks noGrp="1"/>
          </p:cNvSpPr>
          <p:nvPr>
            <p:ph idx="1"/>
          </p:nvPr>
        </p:nvSpPr>
        <p:spPr/>
        <p:txBody>
          <a:bodyPr>
            <a:normAutofit/>
          </a:bodyPr>
          <a:lstStyle/>
          <a:p>
            <a:pPr marL="0" indent="0">
              <a:buNone/>
            </a:pPr>
            <a:r>
              <a:rPr lang="de-DE" dirty="0" smtClean="0"/>
              <a:t>Mittels </a:t>
            </a:r>
            <a:r>
              <a:rPr lang="de-DE" dirty="0" err="1" smtClean="0"/>
              <a:t>Function</a:t>
            </a:r>
            <a:r>
              <a:rPr lang="de-DE" dirty="0" smtClean="0"/>
              <a:t> Points</a:t>
            </a:r>
          </a:p>
          <a:p>
            <a:endParaRPr lang="de-DE" dirty="0" smtClean="0"/>
          </a:p>
          <a:p>
            <a:r>
              <a:rPr lang="de-DE" dirty="0" smtClean="0"/>
              <a:t>Kostenschätzung.</a:t>
            </a:r>
            <a:endParaRPr lang="de-DE" dirty="0"/>
          </a:p>
          <a:p>
            <a:endParaRPr lang="de-DE" dirty="0"/>
          </a:p>
          <a:p>
            <a:r>
              <a:rPr lang="de-DE" dirty="0"/>
              <a:t>Vergleich der Schätzung</a:t>
            </a:r>
          </a:p>
          <a:p>
            <a:pPr marL="0" indent="0">
              <a:buNone/>
            </a:pPr>
            <a:r>
              <a:rPr lang="de-DE" dirty="0"/>
              <a:t>   mit tatsächlicher </a:t>
            </a:r>
            <a:r>
              <a:rPr lang="de-DE" dirty="0" smtClean="0"/>
              <a:t>Zeit.</a:t>
            </a:r>
            <a:endParaRPr lang="de-DE" dirty="0"/>
          </a:p>
          <a:p>
            <a:pPr marL="0" indent="0">
              <a:buNone/>
            </a:pPr>
            <a:endParaRPr lang="de-DE" dirty="0"/>
          </a:p>
          <a:p>
            <a:pPr lvl="1"/>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z="2800" smtClean="0"/>
              <a:pPr/>
              <a:t>14</a:t>
            </a:fld>
            <a:r>
              <a:rPr lang="en-US" dirty="0"/>
              <a:t>/20</a:t>
            </a:r>
            <a:endParaRPr lang="en-US" sz="28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400" y="2123930"/>
            <a:ext cx="7218184" cy="4489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807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Metrics</a:t>
            </a:r>
            <a:endParaRPr lang="de-DE" dirty="0"/>
          </a:p>
        </p:txBody>
      </p:sp>
      <p:sp>
        <p:nvSpPr>
          <p:cNvPr id="3" name="Inhaltsplatzhalter 2"/>
          <p:cNvSpPr>
            <a:spLocks noGrp="1"/>
          </p:cNvSpPr>
          <p:nvPr>
            <p:ph idx="1"/>
          </p:nvPr>
        </p:nvSpPr>
        <p:spPr/>
        <p:txBody>
          <a:bodyPr/>
          <a:lstStyle/>
          <a:p>
            <a:pPr marL="0" indent="0">
              <a:buNone/>
            </a:pPr>
            <a:r>
              <a:rPr lang="de-DE" dirty="0" smtClean="0"/>
              <a:t>Metriken als Maßzahlen für Aspekte unseres Codes</a:t>
            </a:r>
          </a:p>
          <a:p>
            <a:pPr marL="0" indent="0">
              <a:buNone/>
            </a:pPr>
            <a:endParaRPr lang="de-DE" dirty="0" smtClean="0"/>
          </a:p>
          <a:p>
            <a:r>
              <a:rPr lang="de-DE" dirty="0" smtClean="0"/>
              <a:t>Komplexität.</a:t>
            </a:r>
          </a:p>
          <a:p>
            <a:endParaRPr lang="de-DE" dirty="0" smtClean="0"/>
          </a:p>
          <a:p>
            <a:r>
              <a:rPr lang="de-DE" dirty="0" smtClean="0"/>
              <a:t>Kapselung.</a:t>
            </a:r>
          </a:p>
          <a:p>
            <a:endParaRPr lang="de-DE" dirty="0" smtClean="0"/>
          </a:p>
          <a:p>
            <a:r>
              <a:rPr lang="de-DE" dirty="0" smtClean="0"/>
              <a:t>LCOM (Lack </a:t>
            </a:r>
            <a:r>
              <a:rPr lang="de-DE" dirty="0" err="1" smtClean="0"/>
              <a:t>of</a:t>
            </a:r>
            <a:r>
              <a:rPr lang="de-DE" dirty="0" smtClean="0"/>
              <a:t> </a:t>
            </a:r>
            <a:r>
              <a:rPr lang="de-DE" dirty="0" err="1" smtClean="0"/>
              <a:t>Cohesion</a:t>
            </a:r>
            <a:r>
              <a:rPr lang="de-DE" dirty="0" smtClean="0"/>
              <a:t> in </a:t>
            </a:r>
            <a:r>
              <a:rPr lang="de-DE" dirty="0" err="1" smtClean="0"/>
              <a:t>Methods</a:t>
            </a:r>
            <a:r>
              <a:rPr lang="de-DE" dirty="0" smtClean="0"/>
              <a:t>).</a:t>
            </a:r>
          </a:p>
          <a:p>
            <a:pPr marL="0" indent="0">
              <a:buNone/>
            </a:pPr>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mtClean="0"/>
              <a:pPr/>
              <a:t>15</a:t>
            </a:fld>
            <a:r>
              <a:rPr lang="en-US" dirty="0" smtClean="0"/>
              <a:t>/</a:t>
            </a:r>
            <a:r>
              <a:rPr lang="en-US" dirty="0"/>
              <a:t>20</a:t>
            </a:r>
            <a:endParaRPr lang="en-US" dirty="0" smtClean="0"/>
          </a:p>
        </p:txBody>
      </p:sp>
    </p:spTree>
    <p:extLst>
      <p:ext uri="{BB962C8B-B14F-4D97-AF65-F5344CB8AC3E}">
        <p14:creationId xmlns:p14="http://schemas.microsoft.com/office/powerpoint/2010/main" val="192586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Patterns</a:t>
            </a:r>
            <a:endParaRPr lang="de-DE" dirty="0"/>
          </a:p>
        </p:txBody>
      </p:sp>
      <p:sp>
        <p:nvSpPr>
          <p:cNvPr id="3" name="Inhaltsplatzhalter 2"/>
          <p:cNvSpPr>
            <a:spLocks noGrp="1"/>
          </p:cNvSpPr>
          <p:nvPr>
            <p:ph idx="1"/>
          </p:nvPr>
        </p:nvSpPr>
        <p:spPr/>
        <p:txBody>
          <a:bodyPr/>
          <a:lstStyle/>
          <a:p>
            <a:pPr marL="0" indent="0">
              <a:buNone/>
            </a:pPr>
            <a:r>
              <a:rPr lang="de-DE" dirty="0" smtClean="0"/>
              <a:t>Interpreter Pattern</a:t>
            </a:r>
          </a:p>
          <a:p>
            <a:endParaRPr lang="de-DE" dirty="0"/>
          </a:p>
          <a:p>
            <a:r>
              <a:rPr lang="de-DE" dirty="0" smtClean="0"/>
              <a:t>Grammatik für arithmetische Ausdrücke.</a:t>
            </a:r>
          </a:p>
          <a:p>
            <a:endParaRPr lang="de-DE" dirty="0"/>
          </a:p>
          <a:p>
            <a:r>
              <a:rPr lang="de-DE" dirty="0" smtClean="0"/>
              <a:t>Problemlos erweiterbar.</a:t>
            </a:r>
          </a:p>
          <a:p>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mtClean="0"/>
              <a:pPr/>
              <a:t>16</a:t>
            </a:fld>
            <a:r>
              <a:rPr lang="en-US" dirty="0" smtClean="0"/>
              <a:t>/</a:t>
            </a:r>
            <a:r>
              <a:rPr lang="en-US" dirty="0"/>
              <a:t>20</a:t>
            </a:r>
            <a:endParaRPr lang="en-US" dirty="0" smtClean="0"/>
          </a:p>
        </p:txBody>
      </p:sp>
      <p:pic>
        <p:nvPicPr>
          <p:cNvPr id="3076" name="Picture 4" descr="Bildergebnis für Antl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448" y="3745283"/>
            <a:ext cx="2736388" cy="99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7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Continuous</a:t>
            </a:r>
            <a:r>
              <a:rPr lang="de-DE" dirty="0" smtClean="0"/>
              <a:t> Integration</a:t>
            </a:r>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mtClean="0"/>
              <a:pPr/>
              <a:t>17</a:t>
            </a:fld>
            <a:r>
              <a:rPr lang="en-US" dirty="0" smtClean="0"/>
              <a:t>/</a:t>
            </a:r>
            <a:r>
              <a:rPr lang="en-US" dirty="0"/>
              <a:t>20</a:t>
            </a:r>
            <a:endParaRPr lang="en-US" dirty="0" smtClean="0"/>
          </a:p>
        </p:txBody>
      </p:sp>
      <p:pic>
        <p:nvPicPr>
          <p:cNvPr id="1029" name="Picture 5" descr="C:\Users\Edeka\AppData\Local\Temp\Screenshot_20170618_1912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25" y="2988226"/>
            <a:ext cx="9709649" cy="29592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ür travis c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9196" y="2336873"/>
            <a:ext cx="3841497" cy="3810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57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Riskmanagement</a:t>
            </a:r>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mtClean="0"/>
              <a:pPr/>
              <a:t>18</a:t>
            </a:fld>
            <a:r>
              <a:rPr lang="en-US" dirty="0" smtClean="0"/>
              <a:t>/</a:t>
            </a:r>
            <a:r>
              <a:rPr lang="en-US" dirty="0"/>
              <a:t>20</a:t>
            </a:r>
            <a:endParaRPr lang="en-US" dirty="0" smtClean="0"/>
          </a:p>
        </p:txBody>
      </p:sp>
      <p:graphicFrame>
        <p:nvGraphicFramePr>
          <p:cNvPr id="6" name="Diagramm 5"/>
          <p:cNvGraphicFramePr>
            <a:graphicFrameLocks/>
          </p:cNvGraphicFramePr>
          <p:nvPr>
            <p:extLst>
              <p:ext uri="{D42A27DB-BD31-4B8C-83A1-F6EECF244321}">
                <p14:modId xmlns:p14="http://schemas.microsoft.com/office/powerpoint/2010/main" val="2435815742"/>
              </p:ext>
            </p:extLst>
          </p:nvPr>
        </p:nvGraphicFramePr>
        <p:xfrm>
          <a:off x="1796331" y="2178332"/>
          <a:ext cx="8497851" cy="45794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123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de-DE" dirty="0"/>
              <a:t>Demo</a:t>
            </a:r>
          </a:p>
        </p:txBody>
      </p:sp>
      <p:sp>
        <p:nvSpPr>
          <p:cNvPr id="2" name="Foliennummernplatzhalter 1"/>
          <p:cNvSpPr>
            <a:spLocks noGrp="1"/>
          </p:cNvSpPr>
          <p:nvPr>
            <p:ph type="sldNum" sz="quarter" idx="12"/>
          </p:nvPr>
        </p:nvSpPr>
        <p:spPr/>
        <p:txBody>
          <a:bodyPr/>
          <a:lstStyle/>
          <a:p>
            <a:fld id="{D57F1E4F-1CFF-5643-939E-217C01CDF565}" type="slidenum">
              <a:rPr lang="en-US" sz="2800" smtClean="0"/>
              <a:pPr/>
              <a:t>19</a:t>
            </a:fld>
            <a:r>
              <a:rPr lang="en-US" dirty="0"/>
              <a:t>/20</a:t>
            </a:r>
            <a:endParaRPr lang="en-US" sz="2800" dirty="0"/>
          </a:p>
        </p:txBody>
      </p:sp>
    </p:spTree>
    <p:extLst>
      <p:ext uri="{BB962C8B-B14F-4D97-AF65-F5344CB8AC3E}">
        <p14:creationId xmlns:p14="http://schemas.microsoft.com/office/powerpoint/2010/main" val="246052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Teammitglieder</a:t>
            </a:r>
          </a:p>
        </p:txBody>
      </p:sp>
      <p:sp>
        <p:nvSpPr>
          <p:cNvPr id="5" name="Inhaltsplatzhalter 4"/>
          <p:cNvSpPr>
            <a:spLocks noGrp="1"/>
          </p:cNvSpPr>
          <p:nvPr>
            <p:ph idx="1"/>
          </p:nvPr>
        </p:nvSpPr>
        <p:spPr/>
        <p:txBody>
          <a:bodyPr>
            <a:normAutofit lnSpcReduction="10000"/>
          </a:bodyPr>
          <a:lstStyle/>
          <a:p>
            <a:r>
              <a:rPr lang="de-DE" dirty="0"/>
              <a:t>Sascha Hug</a:t>
            </a:r>
          </a:p>
          <a:p>
            <a:pPr lvl="1"/>
            <a:r>
              <a:rPr lang="de-DE" dirty="0"/>
              <a:t>Projektleiter</a:t>
            </a:r>
          </a:p>
          <a:p>
            <a:pPr lvl="1"/>
            <a:r>
              <a:rPr lang="de-DE" dirty="0"/>
              <a:t>Entwickler</a:t>
            </a:r>
          </a:p>
          <a:p>
            <a:r>
              <a:rPr lang="de-DE" dirty="0"/>
              <a:t>Tobias Lamm</a:t>
            </a:r>
          </a:p>
          <a:p>
            <a:pPr lvl="1"/>
            <a:r>
              <a:rPr lang="de-DE" dirty="0"/>
              <a:t>Entwickler</a:t>
            </a:r>
          </a:p>
          <a:p>
            <a:pPr lvl="1"/>
            <a:r>
              <a:rPr lang="de-DE" dirty="0" smtClean="0"/>
              <a:t>Softwarearchitekt</a:t>
            </a:r>
            <a:endParaRPr lang="de-DE" dirty="0"/>
          </a:p>
          <a:p>
            <a:r>
              <a:rPr lang="de-DE" dirty="0"/>
              <a:t>Tim </a:t>
            </a:r>
            <a:r>
              <a:rPr lang="de-DE" dirty="0" err="1"/>
              <a:t>Saupp</a:t>
            </a:r>
            <a:endParaRPr lang="de-DE" dirty="0"/>
          </a:p>
          <a:p>
            <a:pPr lvl="1"/>
            <a:r>
              <a:rPr lang="de-DE" dirty="0"/>
              <a:t>UC Designer</a:t>
            </a:r>
          </a:p>
          <a:p>
            <a:pPr lvl="1"/>
            <a:r>
              <a:rPr lang="de-DE" dirty="0"/>
              <a:t>Testmanager </a:t>
            </a:r>
          </a:p>
          <a:p>
            <a:pPr lvl="1"/>
            <a:r>
              <a:rPr lang="de-DE" dirty="0"/>
              <a:t>Entwickler</a:t>
            </a:r>
          </a:p>
        </p:txBody>
      </p:sp>
      <p:sp>
        <p:nvSpPr>
          <p:cNvPr id="3" name="Foliennummernplatzhalter 2"/>
          <p:cNvSpPr>
            <a:spLocks noGrp="1"/>
          </p:cNvSpPr>
          <p:nvPr>
            <p:ph type="sldNum" sz="quarter" idx="12"/>
          </p:nvPr>
        </p:nvSpPr>
        <p:spPr/>
        <p:txBody>
          <a:bodyPr/>
          <a:lstStyle/>
          <a:p>
            <a:fld id="{D57F1E4F-1CFF-5643-939E-217C01CDF565}" type="slidenum">
              <a:rPr lang="en-US" sz="2800" smtClean="0"/>
              <a:pPr/>
              <a:t>2</a:t>
            </a:fld>
            <a:r>
              <a:rPr lang="en-US" sz="2800" dirty="0" smtClean="0"/>
              <a:t>/20</a:t>
            </a:r>
            <a:endParaRPr lang="en-US" dirty="0"/>
          </a:p>
        </p:txBody>
      </p:sp>
    </p:spTree>
    <p:extLst>
      <p:ext uri="{BB962C8B-B14F-4D97-AF65-F5344CB8AC3E}">
        <p14:creationId xmlns:p14="http://schemas.microsoft.com/office/powerpoint/2010/main" val="1740890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Danke für Ihre Aufmerksamkeit</a:t>
            </a:r>
          </a:p>
        </p:txBody>
      </p:sp>
      <p:sp>
        <p:nvSpPr>
          <p:cNvPr id="5" name="Textplatzhalter 4"/>
          <p:cNvSpPr>
            <a:spLocks noGrp="1"/>
          </p:cNvSpPr>
          <p:nvPr>
            <p:ph type="body" idx="1"/>
          </p:nvPr>
        </p:nvSpPr>
        <p:spPr/>
        <p:txBody>
          <a:bodyPr/>
          <a:lstStyle/>
          <a:p>
            <a:r>
              <a:rPr lang="de-DE" dirty="0"/>
              <a:t>Bei Fragen stehen wir Ihnen gerne zur Verfügung.</a:t>
            </a:r>
          </a:p>
        </p:txBody>
      </p:sp>
      <p:sp>
        <p:nvSpPr>
          <p:cNvPr id="2" name="Foliennummernplatzhalter 1"/>
          <p:cNvSpPr>
            <a:spLocks noGrp="1"/>
          </p:cNvSpPr>
          <p:nvPr>
            <p:ph type="sldNum" sz="quarter" idx="12"/>
          </p:nvPr>
        </p:nvSpPr>
        <p:spPr/>
        <p:txBody>
          <a:bodyPr/>
          <a:lstStyle/>
          <a:p>
            <a:fld id="{D57F1E4F-1CFF-5643-939E-217C01CDF565}" type="slidenum">
              <a:rPr lang="en-US" sz="2800" smtClean="0"/>
              <a:pPr/>
              <a:t>20</a:t>
            </a:fld>
            <a:r>
              <a:rPr lang="en-US" dirty="0"/>
              <a:t>/20</a:t>
            </a:r>
            <a:endParaRPr lang="en-US" sz="2800" dirty="0"/>
          </a:p>
        </p:txBody>
      </p:sp>
    </p:spTree>
    <p:extLst>
      <p:ext uri="{BB962C8B-B14F-4D97-AF65-F5344CB8AC3E}">
        <p14:creationId xmlns:p14="http://schemas.microsoft.com/office/powerpoint/2010/main" val="2029020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a:normAutofit/>
          </a:bodyPr>
          <a:lstStyle/>
          <a:p>
            <a:pPr marL="514350" indent="-514350">
              <a:buFont typeface="+mj-lt"/>
              <a:buAutoNum type="arabicPeriod"/>
            </a:pPr>
            <a:r>
              <a:rPr lang="de-DE" sz="3200" dirty="0"/>
              <a:t>Vision</a:t>
            </a:r>
          </a:p>
          <a:p>
            <a:pPr marL="514350" indent="-514350">
              <a:buFont typeface="+mj-lt"/>
              <a:buAutoNum type="arabicPeriod"/>
            </a:pPr>
            <a:r>
              <a:rPr lang="de-DE" sz="3200" dirty="0"/>
              <a:t>Umsetzung</a:t>
            </a:r>
            <a:endParaRPr lang="de-DE" sz="2800" dirty="0"/>
          </a:p>
          <a:p>
            <a:pPr marL="514350" indent="-514350">
              <a:buFont typeface="+mj-lt"/>
              <a:buAutoNum type="arabicPeriod"/>
            </a:pPr>
            <a:r>
              <a:rPr lang="de-DE" sz="3200"/>
              <a:t>Demo</a:t>
            </a:r>
            <a:endParaRPr lang="de-DE" sz="3200" dirty="0"/>
          </a:p>
          <a:p>
            <a:pPr marL="457200" indent="-457200">
              <a:buFont typeface="+mj-lt"/>
              <a:buAutoNum type="arabicPeriod"/>
            </a:pPr>
            <a:endParaRPr lang="de-DE" sz="3200" dirty="0"/>
          </a:p>
        </p:txBody>
      </p:sp>
      <p:sp>
        <p:nvSpPr>
          <p:cNvPr id="4" name="Foliennummernplatzhalter 3"/>
          <p:cNvSpPr>
            <a:spLocks noGrp="1"/>
          </p:cNvSpPr>
          <p:nvPr>
            <p:ph type="sldNum" sz="quarter" idx="12"/>
          </p:nvPr>
        </p:nvSpPr>
        <p:spPr/>
        <p:txBody>
          <a:bodyPr/>
          <a:lstStyle/>
          <a:p>
            <a:fld id="{D57F1E4F-1CFF-5643-939E-217C01CDF565}" type="slidenum">
              <a:rPr lang="en-US" sz="2800" smtClean="0"/>
              <a:pPr/>
              <a:t>3</a:t>
            </a:fld>
            <a:r>
              <a:rPr lang="en-US" sz="2800" dirty="0" smtClean="0"/>
              <a:t>/20</a:t>
            </a:r>
            <a:endParaRPr lang="en-US" dirty="0"/>
          </a:p>
        </p:txBody>
      </p:sp>
    </p:spTree>
    <p:extLst>
      <p:ext uri="{BB962C8B-B14F-4D97-AF65-F5344CB8AC3E}">
        <p14:creationId xmlns:p14="http://schemas.microsoft.com/office/powerpoint/2010/main" val="213954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Unsere </a:t>
            </a:r>
            <a:r>
              <a:rPr lang="de-DE" b="1" dirty="0"/>
              <a:t>gemeinsame</a:t>
            </a:r>
            <a:r>
              <a:rPr lang="de-DE" dirty="0"/>
              <a:t> Vision</a:t>
            </a:r>
          </a:p>
        </p:txBody>
      </p:sp>
      <p:sp>
        <p:nvSpPr>
          <p:cNvPr id="3" name="Inhaltsplatzhalter 2"/>
          <p:cNvSpPr>
            <a:spLocks noGrp="1"/>
          </p:cNvSpPr>
          <p:nvPr>
            <p:ph idx="1"/>
          </p:nvPr>
        </p:nvSpPr>
        <p:spPr/>
        <p:txBody>
          <a:bodyPr>
            <a:normAutofit/>
          </a:bodyPr>
          <a:lstStyle/>
          <a:p>
            <a:pPr marL="457200" lvl="1" indent="0">
              <a:buNone/>
            </a:pPr>
            <a:endParaRPr lang="de-DE" sz="2400" dirty="0"/>
          </a:p>
          <a:p>
            <a:pPr marL="457200" lvl="1" indent="0">
              <a:buNone/>
            </a:pPr>
            <a:r>
              <a:rPr lang="de-DE" sz="2400" dirty="0"/>
              <a:t>Intuitiv. Smart. Kundenorientiert.</a:t>
            </a:r>
          </a:p>
          <a:p>
            <a:pPr marL="457200" lvl="1" indent="0">
              <a:buNone/>
            </a:pPr>
            <a:endParaRPr lang="de-DE" sz="2400" dirty="0"/>
          </a:p>
          <a:p>
            <a:pPr marL="457200" lvl="1" indent="0">
              <a:buNone/>
            </a:pPr>
            <a:endParaRPr lang="de-DE" sz="2400" dirty="0"/>
          </a:p>
          <a:p>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z="2800" smtClean="0"/>
              <a:pPr/>
              <a:t>4</a:t>
            </a:fld>
            <a:r>
              <a:rPr lang="en-US" dirty="0"/>
              <a:t>/20</a:t>
            </a:r>
          </a:p>
        </p:txBody>
      </p:sp>
    </p:spTree>
    <p:extLst>
      <p:ext uri="{BB962C8B-B14F-4D97-AF65-F5344CB8AC3E}">
        <p14:creationId xmlns:p14="http://schemas.microsoft.com/office/powerpoint/2010/main" val="1256965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Umfang</a:t>
            </a:r>
          </a:p>
        </p:txBody>
      </p:sp>
      <p:sp>
        <p:nvSpPr>
          <p:cNvPr id="3" name="Inhaltsplatzhalter 2"/>
          <p:cNvSpPr>
            <a:spLocks noGrp="1"/>
          </p:cNvSpPr>
          <p:nvPr>
            <p:ph idx="1"/>
          </p:nvPr>
        </p:nvSpPr>
        <p:spPr/>
        <p:txBody>
          <a:bodyPr>
            <a:normAutofit fontScale="92500" lnSpcReduction="20000"/>
          </a:bodyPr>
          <a:lstStyle/>
          <a:p>
            <a:pPr marL="457200" lvl="1" indent="0">
              <a:buNone/>
            </a:pPr>
            <a:endParaRPr lang="de-DE" dirty="0"/>
          </a:p>
          <a:p>
            <a:pPr marL="457200" lvl="1" indent="0">
              <a:buNone/>
            </a:pPr>
            <a:endParaRPr lang="de-DE" dirty="0"/>
          </a:p>
          <a:p>
            <a:pPr marL="457200" lvl="1" indent="0">
              <a:buNone/>
            </a:pPr>
            <a:endParaRPr lang="de-DE" dirty="0"/>
          </a:p>
          <a:p>
            <a:pPr marL="457200" lvl="1" indent="0">
              <a:buNone/>
            </a:pPr>
            <a:r>
              <a:rPr lang="de-DE" sz="2600" dirty="0"/>
              <a:t>Klassischer Taschenrechner.</a:t>
            </a:r>
          </a:p>
          <a:p>
            <a:pPr marL="457200" lvl="1" indent="0">
              <a:buNone/>
            </a:pPr>
            <a:endParaRPr lang="de-DE" sz="2600" dirty="0"/>
          </a:p>
          <a:p>
            <a:pPr marL="457200" lvl="1" indent="0">
              <a:buNone/>
            </a:pPr>
            <a:r>
              <a:rPr lang="de-DE" sz="2600" dirty="0"/>
              <a:t>Handschrifterkennung.</a:t>
            </a:r>
          </a:p>
          <a:p>
            <a:pPr marL="457200" lvl="1" indent="0">
              <a:buNone/>
            </a:pPr>
            <a:endParaRPr lang="de-DE" sz="2600" dirty="0"/>
          </a:p>
          <a:p>
            <a:pPr marL="457200" lvl="1" indent="0">
              <a:buNone/>
            </a:pPr>
            <a:r>
              <a:rPr lang="de-DE" sz="2600" dirty="0"/>
              <a:t>Verlaufsfunktion.</a:t>
            </a:r>
          </a:p>
          <a:p>
            <a:pPr marL="457200" lvl="1" indent="0">
              <a:buNone/>
            </a:pPr>
            <a:endParaRPr lang="de-DE" sz="2400" dirty="0"/>
          </a:p>
          <a:p>
            <a:pPr marL="457200" lvl="1" indent="0">
              <a:buNone/>
            </a:pPr>
            <a:endParaRPr lang="de-DE" dirty="0"/>
          </a:p>
          <a:p>
            <a:pPr marL="457200" lvl="1" indent="0">
              <a:buNone/>
            </a:pPr>
            <a:r>
              <a:rPr lang="de-DE" dirty="0"/>
              <a:t/>
            </a:r>
            <a:br>
              <a:rPr lang="de-DE" dirty="0"/>
            </a:br>
            <a:endParaRPr lang="de-DE" dirty="0"/>
          </a:p>
          <a:p>
            <a:pPr marL="457200" lvl="1" indent="0">
              <a:buNone/>
            </a:pPr>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z="2800" smtClean="0"/>
              <a:pPr/>
              <a:t>5</a:t>
            </a:fld>
            <a:r>
              <a:rPr lang="en-US" dirty="0"/>
              <a:t>/20</a:t>
            </a:r>
          </a:p>
        </p:txBody>
      </p:sp>
    </p:spTree>
    <p:extLst>
      <p:ext uri="{BB962C8B-B14F-4D97-AF65-F5344CB8AC3E}">
        <p14:creationId xmlns:p14="http://schemas.microsoft.com/office/powerpoint/2010/main" val="65305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4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Cases</a:t>
            </a:r>
            <a:endParaRPr lang="de-DE" dirty="0"/>
          </a:p>
        </p:txBody>
      </p:sp>
      <p:sp>
        <p:nvSpPr>
          <p:cNvPr id="4" name="Rechteck 3"/>
          <p:cNvSpPr/>
          <p:nvPr/>
        </p:nvSpPr>
        <p:spPr>
          <a:xfrm>
            <a:off x="154229" y="2906037"/>
            <a:ext cx="4455349" cy="1704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a:t>Handschrifterkennung</a:t>
            </a:r>
          </a:p>
        </p:txBody>
      </p:sp>
      <p:sp>
        <p:nvSpPr>
          <p:cNvPr id="6" name="Rechteck 5"/>
          <p:cNvSpPr/>
          <p:nvPr/>
        </p:nvSpPr>
        <p:spPr>
          <a:xfrm>
            <a:off x="204333" y="4691395"/>
            <a:ext cx="4405245" cy="198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smtClean="0"/>
              <a:t>Manueller Taschenrechner</a:t>
            </a:r>
            <a:endParaRPr lang="de-DE" dirty="0"/>
          </a:p>
        </p:txBody>
      </p:sp>
      <p:sp>
        <p:nvSpPr>
          <p:cNvPr id="7" name="Rechteck 6"/>
          <p:cNvSpPr/>
          <p:nvPr/>
        </p:nvSpPr>
        <p:spPr>
          <a:xfrm>
            <a:off x="7503089" y="2906037"/>
            <a:ext cx="4380517" cy="1767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smtClean="0"/>
              <a:t>Verlaufsfunktion</a:t>
            </a:r>
            <a:endParaRPr lang="de-DE" dirty="0"/>
          </a:p>
        </p:txBody>
      </p:sp>
      <p:sp>
        <p:nvSpPr>
          <p:cNvPr id="8" name="Rechteck 7"/>
          <p:cNvSpPr/>
          <p:nvPr/>
        </p:nvSpPr>
        <p:spPr>
          <a:xfrm>
            <a:off x="7503089" y="4797467"/>
            <a:ext cx="4449623" cy="1857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smtClean="0"/>
              <a:t>Hilfefunktion</a:t>
            </a:r>
            <a:endParaRPr lang="de-DE" dirty="0"/>
          </a:p>
        </p:txBody>
      </p:sp>
      <p:sp>
        <p:nvSpPr>
          <p:cNvPr id="11" name="Oval 10"/>
          <p:cNvSpPr/>
          <p:nvPr/>
        </p:nvSpPr>
        <p:spPr>
          <a:xfrm>
            <a:off x="2565451" y="3675487"/>
            <a:ext cx="1747965" cy="74659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bg1">
                    <a:lumMod val="75000"/>
                    <a:lumOff val="25000"/>
                  </a:schemeClr>
                </a:solidFill>
              </a:rPr>
              <a:t>Vom Kamera- </a:t>
            </a:r>
            <a:r>
              <a:rPr lang="de-DE" sz="1600" dirty="0" err="1" smtClean="0">
                <a:solidFill>
                  <a:schemeClr val="bg1">
                    <a:lumMod val="75000"/>
                    <a:lumOff val="25000"/>
                  </a:schemeClr>
                </a:solidFill>
              </a:rPr>
              <a:t>Livefeed</a:t>
            </a:r>
            <a:endParaRPr lang="de-DE" sz="1600" dirty="0">
              <a:solidFill>
                <a:schemeClr val="bg1">
                  <a:lumMod val="75000"/>
                  <a:lumOff val="25000"/>
                </a:schemeClr>
              </a:solidFill>
            </a:endParaRPr>
          </a:p>
        </p:txBody>
      </p:sp>
      <p:sp>
        <p:nvSpPr>
          <p:cNvPr id="13" name="Oval 12"/>
          <p:cNvSpPr/>
          <p:nvPr/>
        </p:nvSpPr>
        <p:spPr>
          <a:xfrm>
            <a:off x="9874564" y="3391595"/>
            <a:ext cx="1669474" cy="980758"/>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t>User kann Einträge löschen</a:t>
            </a:r>
            <a:endParaRPr lang="de-DE" sz="1600" dirty="0"/>
          </a:p>
        </p:txBody>
      </p:sp>
      <p:sp>
        <p:nvSpPr>
          <p:cNvPr id="29" name="Oval 13"/>
          <p:cNvSpPr/>
          <p:nvPr/>
        </p:nvSpPr>
        <p:spPr>
          <a:xfrm>
            <a:off x="426445" y="3339420"/>
            <a:ext cx="1558264" cy="66490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Vom Bild</a:t>
            </a:r>
          </a:p>
        </p:txBody>
      </p:sp>
      <p:sp>
        <p:nvSpPr>
          <p:cNvPr id="30" name="Oval 13"/>
          <p:cNvSpPr/>
          <p:nvPr/>
        </p:nvSpPr>
        <p:spPr>
          <a:xfrm>
            <a:off x="7615825" y="3281817"/>
            <a:ext cx="1973245" cy="114179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t>Zeige Listen-Menü mit bisherigen Einträgen</a:t>
            </a:r>
            <a:endParaRPr lang="de-DE" sz="1600" dirty="0"/>
          </a:p>
        </p:txBody>
      </p:sp>
      <p:sp>
        <p:nvSpPr>
          <p:cNvPr id="31" name="Oval 13"/>
          <p:cNvSpPr/>
          <p:nvPr/>
        </p:nvSpPr>
        <p:spPr>
          <a:xfrm>
            <a:off x="476548" y="5060515"/>
            <a:ext cx="3631352" cy="149059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t>Der User kann manuell Gleichungen eingeben, die vom Taschenrechner gelöst werden</a:t>
            </a:r>
            <a:endParaRPr lang="de-DE" sz="1600" dirty="0"/>
          </a:p>
        </p:txBody>
      </p:sp>
      <p:sp>
        <p:nvSpPr>
          <p:cNvPr id="33" name="Oval 13"/>
          <p:cNvSpPr/>
          <p:nvPr/>
        </p:nvSpPr>
        <p:spPr>
          <a:xfrm>
            <a:off x="7923647" y="5255023"/>
            <a:ext cx="3444634" cy="115830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Beim ersten Start der App wird der Nutzer durch die App geführt</a:t>
            </a:r>
          </a:p>
        </p:txBody>
      </p:sp>
      <p:sp>
        <p:nvSpPr>
          <p:cNvPr id="3" name="Foliennummernplatzhalter 2"/>
          <p:cNvSpPr>
            <a:spLocks noGrp="1"/>
          </p:cNvSpPr>
          <p:nvPr>
            <p:ph type="sldNum" sz="quarter" idx="12"/>
          </p:nvPr>
        </p:nvSpPr>
        <p:spPr/>
        <p:txBody>
          <a:bodyPr/>
          <a:lstStyle/>
          <a:p>
            <a:fld id="{D57F1E4F-1CFF-5643-939E-217C01CDF565}" type="slidenum">
              <a:rPr lang="en-US" sz="2800" smtClean="0"/>
              <a:pPr/>
              <a:t>6</a:t>
            </a:fld>
            <a:r>
              <a:rPr lang="en-US" dirty="0"/>
              <a:t>/20</a:t>
            </a:r>
          </a:p>
        </p:txBody>
      </p:sp>
      <p:sp>
        <p:nvSpPr>
          <p:cNvPr id="15" name="Rechteck 14"/>
          <p:cNvSpPr/>
          <p:nvPr/>
        </p:nvSpPr>
        <p:spPr>
          <a:xfrm>
            <a:off x="4747365" y="2906037"/>
            <a:ext cx="2630464" cy="374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smtClean="0"/>
              <a:t>Bild bestätigen</a:t>
            </a:r>
            <a:endParaRPr lang="de-DE" dirty="0"/>
          </a:p>
        </p:txBody>
      </p:sp>
      <p:sp>
        <p:nvSpPr>
          <p:cNvPr id="16" name="Oval 13"/>
          <p:cNvSpPr/>
          <p:nvPr/>
        </p:nvSpPr>
        <p:spPr>
          <a:xfrm>
            <a:off x="4815932" y="3849852"/>
            <a:ext cx="2491823" cy="188191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Der Nutzer kann bestätigen, ob das aufgenommene Bild benutzt werden soll</a:t>
            </a:r>
          </a:p>
        </p:txBody>
      </p:sp>
    </p:spTree>
    <p:extLst>
      <p:ext uri="{BB962C8B-B14F-4D97-AF65-F5344CB8AC3E}">
        <p14:creationId xmlns:p14="http://schemas.microsoft.com/office/powerpoint/2010/main" val="1783146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de-DE" dirty="0"/>
              <a:t>Umsetzung</a:t>
            </a:r>
          </a:p>
        </p:txBody>
      </p:sp>
      <p:sp>
        <p:nvSpPr>
          <p:cNvPr id="2" name="Foliennummernplatzhalter 1"/>
          <p:cNvSpPr>
            <a:spLocks noGrp="1"/>
          </p:cNvSpPr>
          <p:nvPr>
            <p:ph type="sldNum" sz="quarter" idx="12"/>
          </p:nvPr>
        </p:nvSpPr>
        <p:spPr/>
        <p:txBody>
          <a:bodyPr/>
          <a:lstStyle/>
          <a:p>
            <a:fld id="{D57F1E4F-1CFF-5643-939E-217C01CDF565}" type="slidenum">
              <a:rPr lang="en-US" sz="2800" smtClean="0"/>
              <a:pPr/>
              <a:t>7</a:t>
            </a:fld>
            <a:r>
              <a:rPr lang="en-US" dirty="0"/>
              <a:t>/20</a:t>
            </a:r>
          </a:p>
        </p:txBody>
      </p:sp>
    </p:spTree>
    <p:extLst>
      <p:ext uri="{BB962C8B-B14F-4D97-AF65-F5344CB8AC3E}">
        <p14:creationId xmlns:p14="http://schemas.microsoft.com/office/powerpoint/2010/main" val="2665498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RUP und SCRUM im Dialog</a:t>
            </a:r>
            <a:endParaRPr lang="de-DE" dirty="0"/>
          </a:p>
        </p:txBody>
      </p:sp>
      <p:sp>
        <p:nvSpPr>
          <p:cNvPr id="4" name="Rechteck 3"/>
          <p:cNvSpPr/>
          <p:nvPr/>
        </p:nvSpPr>
        <p:spPr>
          <a:xfrm>
            <a:off x="1934308" y="2103796"/>
            <a:ext cx="7494954" cy="4197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Picture 2" descr="https://www.tu-ilmenau.de/fileadmin/media/sse/Lehre/Softwareprojekt/Allgemein/OO-Vorgeh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031" y="2092073"/>
            <a:ext cx="7494954" cy="4197942"/>
          </a:xfrm>
          <a:prstGeom prst="rect">
            <a:avLst/>
          </a:prstGeom>
          <a:noFill/>
          <a:extLst>
            <a:ext uri="{909E8E84-426E-40DD-AFC4-6F175D3DCCD1}">
              <a14:hiddenFill xmlns:a14="http://schemas.microsoft.com/office/drawing/2010/main">
                <a:solidFill>
                  <a:srgbClr val="FFFFFF"/>
                </a:solidFill>
              </a14:hiddenFill>
            </a:ext>
          </a:extLst>
        </p:spPr>
      </p:pic>
      <p:sp>
        <p:nvSpPr>
          <p:cNvPr id="3" name="Foliennummernplatzhalter 2"/>
          <p:cNvSpPr>
            <a:spLocks noGrp="1"/>
          </p:cNvSpPr>
          <p:nvPr>
            <p:ph type="sldNum" sz="quarter" idx="12"/>
          </p:nvPr>
        </p:nvSpPr>
        <p:spPr/>
        <p:txBody>
          <a:bodyPr/>
          <a:lstStyle/>
          <a:p>
            <a:fld id="{D57F1E4F-1CFF-5643-939E-217C01CDF565}" type="slidenum">
              <a:rPr lang="en-US" sz="2800" smtClean="0"/>
              <a:pPr/>
              <a:t>8</a:t>
            </a:fld>
            <a:r>
              <a:rPr lang="en-US" dirty="0"/>
              <a:t>/20</a:t>
            </a:r>
          </a:p>
        </p:txBody>
      </p:sp>
    </p:spTree>
    <p:extLst>
      <p:ext uri="{BB962C8B-B14F-4D97-AF65-F5344CB8AC3E}">
        <p14:creationId xmlns:p14="http://schemas.microsoft.com/office/powerpoint/2010/main" val="1796502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Softwareentwicklungsprozess</a:t>
            </a:r>
            <a:endParaRPr lang="de-DE" dirty="0"/>
          </a:p>
        </p:txBody>
      </p:sp>
      <p:sp>
        <p:nvSpPr>
          <p:cNvPr id="3" name="Inhaltsplatzhalter 2"/>
          <p:cNvSpPr>
            <a:spLocks noGrp="1"/>
          </p:cNvSpPr>
          <p:nvPr>
            <p:ph idx="1"/>
          </p:nvPr>
        </p:nvSpPr>
        <p:spPr/>
        <p:txBody>
          <a:bodyPr/>
          <a:lstStyle/>
          <a:p>
            <a:pPr marL="0" indent="0">
              <a:buNone/>
            </a:pPr>
            <a:r>
              <a:rPr lang="de-DE" dirty="0" err="1" smtClean="0"/>
              <a:t>Scrum</a:t>
            </a:r>
            <a:endParaRPr lang="de-DE" dirty="0" smtClean="0"/>
          </a:p>
          <a:p>
            <a:pPr marL="0" indent="0">
              <a:buNone/>
            </a:pPr>
            <a:endParaRPr lang="de-DE" dirty="0"/>
          </a:p>
          <a:p>
            <a:pPr lvl="1"/>
            <a:r>
              <a:rPr lang="de-DE" dirty="0"/>
              <a:t>Flexibilität.</a:t>
            </a:r>
          </a:p>
          <a:p>
            <a:pPr lvl="1"/>
            <a:endParaRPr lang="de-DE" dirty="0"/>
          </a:p>
          <a:p>
            <a:pPr lvl="1"/>
            <a:r>
              <a:rPr lang="de-DE" dirty="0"/>
              <a:t>Transparenz.</a:t>
            </a:r>
          </a:p>
          <a:p>
            <a:pPr lvl="1"/>
            <a:endParaRPr lang="de-DE" dirty="0"/>
          </a:p>
          <a:p>
            <a:pPr lvl="1"/>
            <a:r>
              <a:rPr lang="de-DE" dirty="0"/>
              <a:t>Zeitnahe Umsetzung gesetzter Ziele.</a:t>
            </a:r>
          </a:p>
          <a:p>
            <a:pPr lvl="1"/>
            <a:endParaRPr lang="de-DE" dirty="0"/>
          </a:p>
          <a:p>
            <a:pPr lvl="1"/>
            <a:endParaRPr lang="de-DE" dirty="0"/>
          </a:p>
          <a:p>
            <a:pPr lvl="1"/>
            <a:endParaRPr lang="de-DE" dirty="0"/>
          </a:p>
          <a:p>
            <a:pPr lvl="1"/>
            <a:endParaRPr lang="de-DE" dirty="0"/>
          </a:p>
        </p:txBody>
      </p:sp>
      <p:sp>
        <p:nvSpPr>
          <p:cNvPr id="4" name="Foliennummernplatzhalter 3"/>
          <p:cNvSpPr>
            <a:spLocks noGrp="1"/>
          </p:cNvSpPr>
          <p:nvPr>
            <p:ph type="sldNum" sz="quarter" idx="12"/>
          </p:nvPr>
        </p:nvSpPr>
        <p:spPr/>
        <p:txBody>
          <a:bodyPr/>
          <a:lstStyle/>
          <a:p>
            <a:fld id="{D57F1E4F-1CFF-5643-939E-217C01CDF565}" type="slidenum">
              <a:rPr lang="en-US" sz="2800" smtClean="0"/>
              <a:pPr/>
              <a:t>9</a:t>
            </a:fld>
            <a:r>
              <a:rPr lang="en-US" dirty="0"/>
              <a:t>/20</a:t>
            </a:r>
            <a:endParaRPr lang="en-US" sz="2800" dirty="0"/>
          </a:p>
        </p:txBody>
      </p:sp>
    </p:spTree>
    <p:extLst>
      <p:ext uri="{BB962C8B-B14F-4D97-AF65-F5344CB8AC3E}">
        <p14:creationId xmlns:p14="http://schemas.microsoft.com/office/powerpoint/2010/main" val="2107021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Stro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799</Words>
  <Application>Microsoft Office PowerPoint</Application>
  <PresentationFormat>Benutzerdefiniert</PresentationFormat>
  <Paragraphs>165</Paragraphs>
  <Slides>20</Slides>
  <Notes>20</Notes>
  <HiddenSlides>0</HiddenSlides>
  <MMClips>0</MMClip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Berlin</vt:lpstr>
      <vt:lpstr>Mathinator</vt:lpstr>
      <vt:lpstr>Teammitglieder</vt:lpstr>
      <vt:lpstr>Agenda</vt:lpstr>
      <vt:lpstr>Unsere gemeinsame Vision</vt:lpstr>
      <vt:lpstr>Umfang</vt:lpstr>
      <vt:lpstr>Use Cases</vt:lpstr>
      <vt:lpstr>Umsetzung</vt:lpstr>
      <vt:lpstr>RUP und SCRUM im Dialog</vt:lpstr>
      <vt:lpstr>Softwareentwicklungsprozess</vt:lpstr>
      <vt:lpstr>PowerPoint-Präsentation</vt:lpstr>
      <vt:lpstr>Technologien</vt:lpstr>
      <vt:lpstr>Klassendiagramm</vt:lpstr>
      <vt:lpstr>Versionskontrolle</vt:lpstr>
      <vt:lpstr>Langzeitplanung</vt:lpstr>
      <vt:lpstr>Metrics</vt:lpstr>
      <vt:lpstr>Patterns</vt:lpstr>
      <vt:lpstr>Continuous Integration</vt:lpstr>
      <vt:lpstr>Riskmanagement</vt:lpstr>
      <vt:lpstr>Demo</vt:lpstr>
      <vt:lpstr>Danke für Ihre Aufmerksamkeit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Mathinator</dc:title>
  <dc:creator>Sascha Hug</dc:creator>
  <cp:lastModifiedBy>Edeka</cp:lastModifiedBy>
  <cp:revision>59</cp:revision>
  <dcterms:created xsi:type="dcterms:W3CDTF">2015-12-09T17:03:02Z</dcterms:created>
  <dcterms:modified xsi:type="dcterms:W3CDTF">2017-06-20T08:09:16Z</dcterms:modified>
</cp:coreProperties>
</file>