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2"/>
  </p:notesMasterIdLst>
  <p:sldIdLst>
    <p:sldId id="256" r:id="rId2"/>
    <p:sldId id="257" r:id="rId3"/>
    <p:sldId id="258" r:id="rId4"/>
    <p:sldId id="259" r:id="rId5"/>
    <p:sldId id="262" r:id="rId6"/>
    <p:sldId id="260" r:id="rId7"/>
    <p:sldId id="263" r:id="rId8"/>
    <p:sldId id="261" r:id="rId9"/>
    <p:sldId id="265" r:id="rId10"/>
    <p:sldId id="264" r:id="rId11"/>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84" autoAdjust="0"/>
  </p:normalViewPr>
  <p:slideViewPr>
    <p:cSldViewPr>
      <p:cViewPr varScale="1">
        <p:scale>
          <a:sx n="58" d="100"/>
          <a:sy n="58" d="100"/>
        </p:scale>
        <p:origin x="-17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162D9-53B7-4CD8-A7D2-1487D2694592}" type="datetimeFigureOut">
              <a:rPr lang="de-DE" smtClean="0"/>
              <a:t>15.05.2017</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F0DE49-9957-440D-A11C-2B96D03FA425}" type="slidenum">
              <a:rPr lang="de-DE" smtClean="0"/>
              <a:t>‹Nr.›</a:t>
            </a:fld>
            <a:endParaRPr lang="de-DE"/>
          </a:p>
        </p:txBody>
      </p:sp>
    </p:spTree>
    <p:extLst>
      <p:ext uri="{BB962C8B-B14F-4D97-AF65-F5344CB8AC3E}">
        <p14:creationId xmlns:p14="http://schemas.microsoft.com/office/powerpoint/2010/main" val="1029670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de.wikipedia.org/wiki/Behavior_Driven_Development" TargetMode="External"/><Relationship Id="rId3" Type="http://schemas.openxmlformats.org/officeDocument/2006/relationships/hyperlink" Target="https://de.wikipedia.org/wiki/Testabdeckung" TargetMode="External"/><Relationship Id="rId7" Type="http://schemas.openxmlformats.org/officeDocument/2006/relationships/hyperlink" Target="https://de.wikipedia.org/wiki/Usability-Test"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de.wikipedia.org/wiki/Integrationstest" TargetMode="External"/><Relationship Id="rId5" Type="http://schemas.openxmlformats.org/officeDocument/2006/relationships/hyperlink" Target="https://de.wikipedia.org/wiki/Paarprogrammierung" TargetMode="External"/><Relationship Id="rId4" Type="http://schemas.openxmlformats.org/officeDocument/2006/relationships/hyperlink" Target="https://de.wikipedia.org/wiki/Refactoring" TargetMode="External"/><Relationship Id="rId9" Type="http://schemas.openxmlformats.org/officeDocument/2006/relationships/hyperlink" Target="https://de.wikipedia.org/wiki/Systemtest"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onpage.org/wiki/Release_Management"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de.onpage.org/wiki/Test_Driven_Development#cite_note-5" TargetMode="External"/><Relationship Id="rId5" Type="http://schemas.openxmlformats.org/officeDocument/2006/relationships/hyperlink" Target="https://de.onpage.org/wiki/Test_Driven_Development#cite_note-4" TargetMode="External"/><Relationship Id="rId4" Type="http://schemas.openxmlformats.org/officeDocument/2006/relationships/hyperlink" Target="https://de.onpage.org/wiki/Test_Driven_Development#cite_note-3"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de.wikipedia.org/wiki/Jenkins_(Software)" TargetMode="External"/><Relationship Id="rId13" Type="http://schemas.openxmlformats.org/officeDocument/2006/relationships/hyperlink" Target="https://de.wikipedia.org/wiki/JUnit" TargetMode="External"/><Relationship Id="rId18" Type="http://schemas.openxmlformats.org/officeDocument/2006/relationships/hyperlink" Target="https://de.wikipedia.org/wiki/C_(Programmiersprache)" TargetMode="External"/><Relationship Id="rId3" Type="http://schemas.openxmlformats.org/officeDocument/2006/relationships/hyperlink" Target="https://de.wikipedia.org/wiki/Extreme_Programming" TargetMode="External"/><Relationship Id="rId21" Type="http://schemas.openxmlformats.org/officeDocument/2006/relationships/hyperlink" Target="https://de.wikipedia.org/wiki/Wiki" TargetMode="External"/><Relationship Id="rId7" Type="http://schemas.openxmlformats.org/officeDocument/2006/relationships/hyperlink" Target="https://de.wikipedia.org/wiki/CruiseControl" TargetMode="External"/><Relationship Id="rId12" Type="http://schemas.openxmlformats.org/officeDocument/2006/relationships/hyperlink" Target="https://de.wikipedia.org/wiki/Gradle" TargetMode="External"/><Relationship Id="rId17" Type="http://schemas.openxmlformats.org/officeDocument/2006/relationships/hyperlink" Target="https://de.wikipedia.org/w/index.php?title=CMock&amp;action=edit&amp;redlink=1" TargetMode="External"/><Relationship Id="rId2" Type="http://schemas.openxmlformats.org/officeDocument/2006/relationships/slide" Target="../slides/slide7.xml"/><Relationship Id="rId16" Type="http://schemas.openxmlformats.org/officeDocument/2006/relationships/hyperlink" Target="https://de.wikipedia.org/w/index.php?title=Unity_(Test_Framework)&amp;action=edit&amp;redlink=1" TargetMode="External"/><Relationship Id="rId20" Type="http://schemas.openxmlformats.org/officeDocument/2006/relationships/hyperlink" Target="https://de.wikipedia.org/wiki/Framework_for_Integrated_Test" TargetMode="External"/><Relationship Id="rId1" Type="http://schemas.openxmlformats.org/officeDocument/2006/relationships/notesMaster" Target="../notesMasters/notesMaster1.xml"/><Relationship Id="rId6" Type="http://schemas.openxmlformats.org/officeDocument/2006/relationships/hyperlink" Target="https://de.wikipedia.org/wiki/Kata_(Programmierung)" TargetMode="External"/><Relationship Id="rId11" Type="http://schemas.openxmlformats.org/officeDocument/2006/relationships/hyperlink" Target="https://de.wikipedia.org/wiki/Apache_Maven" TargetMode="External"/><Relationship Id="rId5" Type="http://schemas.openxmlformats.org/officeDocument/2006/relationships/hyperlink" Target="https://de.wikipedia.org/wiki/Paarprogrammierung" TargetMode="External"/><Relationship Id="rId15" Type="http://schemas.openxmlformats.org/officeDocument/2006/relationships/hyperlink" Target="https://de.wikipedia.org/w/index.php?title=Ceedling&amp;action=edit&amp;redlink=1" TargetMode="External"/><Relationship Id="rId10" Type="http://schemas.openxmlformats.org/officeDocument/2006/relationships/hyperlink" Target="https://de.wikipedia.org/wiki/Apache_Ant" TargetMode="External"/><Relationship Id="rId19" Type="http://schemas.openxmlformats.org/officeDocument/2006/relationships/hyperlink" Target="https://de.wikipedia.org/wiki/Mock-Objekt" TargetMode="External"/><Relationship Id="rId4" Type="http://schemas.openxmlformats.org/officeDocument/2006/relationships/hyperlink" Target="https://de.wikipedia.org/wiki/Agile_Methode" TargetMode="External"/><Relationship Id="rId9" Type="http://schemas.openxmlformats.org/officeDocument/2006/relationships/hyperlink" Target="https://de.wikipedia.org/wiki/Java_(Programmiersprache)" TargetMode="External"/><Relationship Id="rId14" Type="http://schemas.openxmlformats.org/officeDocument/2006/relationships/hyperlink" Target="https://de.wikipedia.org/wiki/PHPUnit"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de.wikipedia.org/wiki/CruiseControl" TargetMode="External"/><Relationship Id="rId13" Type="http://schemas.openxmlformats.org/officeDocument/2006/relationships/hyperlink" Target="https://de.wikipedia.org/wiki/Gradle" TargetMode="External"/><Relationship Id="rId18" Type="http://schemas.openxmlformats.org/officeDocument/2006/relationships/hyperlink" Target="https://de.wikipedia.org/w/index.php?title=CMock&amp;action=edit&amp;redlink=1" TargetMode="External"/><Relationship Id="rId3" Type="http://schemas.openxmlformats.org/officeDocument/2006/relationships/hyperlink" Target="https://de.onpage.org/wiki/Multivariates_Testing" TargetMode="External"/><Relationship Id="rId21" Type="http://schemas.openxmlformats.org/officeDocument/2006/relationships/hyperlink" Target="https://de.wikipedia.org/wiki/Framework_for_Integrated_Test" TargetMode="External"/><Relationship Id="rId7" Type="http://schemas.openxmlformats.org/officeDocument/2006/relationships/hyperlink" Target="https://de.wikipedia.org/wiki/Kata_(Programmierung)" TargetMode="External"/><Relationship Id="rId12" Type="http://schemas.openxmlformats.org/officeDocument/2006/relationships/hyperlink" Target="https://de.wikipedia.org/wiki/Apache_Maven" TargetMode="External"/><Relationship Id="rId17" Type="http://schemas.openxmlformats.org/officeDocument/2006/relationships/hyperlink" Target="https://de.wikipedia.org/w/index.php?title=Unity_(Test_Framework)&amp;action=edit&amp;redlink=1" TargetMode="External"/><Relationship Id="rId2" Type="http://schemas.openxmlformats.org/officeDocument/2006/relationships/slide" Target="../slides/slide8.xml"/><Relationship Id="rId16" Type="http://schemas.openxmlformats.org/officeDocument/2006/relationships/hyperlink" Target="https://de.wikipedia.org/w/index.php?title=Ceedling&amp;action=edit&amp;redlink=1" TargetMode="External"/><Relationship Id="rId20" Type="http://schemas.openxmlformats.org/officeDocument/2006/relationships/hyperlink" Target="https://de.wikipedia.org/wiki/Mock-Objekt" TargetMode="External"/><Relationship Id="rId1" Type="http://schemas.openxmlformats.org/officeDocument/2006/relationships/notesMaster" Target="../notesMasters/notesMaster1.xml"/><Relationship Id="rId6" Type="http://schemas.openxmlformats.org/officeDocument/2006/relationships/hyperlink" Target="https://de.wikipedia.org/wiki/Paarprogrammierung" TargetMode="External"/><Relationship Id="rId11" Type="http://schemas.openxmlformats.org/officeDocument/2006/relationships/hyperlink" Target="https://de.wikipedia.org/wiki/Apache_Ant" TargetMode="External"/><Relationship Id="rId5" Type="http://schemas.openxmlformats.org/officeDocument/2006/relationships/hyperlink" Target="https://de.wikipedia.org/wiki/Agile_Methode" TargetMode="External"/><Relationship Id="rId15" Type="http://schemas.openxmlformats.org/officeDocument/2006/relationships/hyperlink" Target="https://de.wikipedia.org/wiki/PHPUnit" TargetMode="External"/><Relationship Id="rId10" Type="http://schemas.openxmlformats.org/officeDocument/2006/relationships/hyperlink" Target="https://de.wikipedia.org/wiki/Java_(Programmiersprache)" TargetMode="External"/><Relationship Id="rId19" Type="http://schemas.openxmlformats.org/officeDocument/2006/relationships/hyperlink" Target="https://de.wikipedia.org/wiki/C_(Programmiersprache)" TargetMode="External"/><Relationship Id="rId4" Type="http://schemas.openxmlformats.org/officeDocument/2006/relationships/hyperlink" Target="https://de.wikipedia.org/wiki/Extreme_Programming" TargetMode="External"/><Relationship Id="rId9" Type="http://schemas.openxmlformats.org/officeDocument/2006/relationships/hyperlink" Target="https://de.wikipedia.org/wiki/Jenkins_(Software)" TargetMode="External"/><Relationship Id="rId14" Type="http://schemas.openxmlformats.org/officeDocument/2006/relationships/hyperlink" Target="https://de.wikipedia.org/wiki/JUnit" TargetMode="External"/><Relationship Id="rId22" Type="http://schemas.openxmlformats.org/officeDocument/2006/relationships/hyperlink" Target="https://de.wikipedia.org/wiki/Wiki"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1F0DE49-9957-440D-A11C-2B96D03FA425}" type="slidenum">
              <a:rPr lang="de-DE" smtClean="0"/>
              <a:t>1</a:t>
            </a:fld>
            <a:endParaRPr lang="de-DE"/>
          </a:p>
        </p:txBody>
      </p:sp>
    </p:spTree>
    <p:extLst>
      <p:ext uri="{BB962C8B-B14F-4D97-AF65-F5344CB8AC3E}">
        <p14:creationId xmlns:p14="http://schemas.microsoft.com/office/powerpoint/2010/main" val="658922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Geschichte: früher gab es schon Designparadigmen</a:t>
            </a:r>
            <a:r>
              <a:rPr lang="de-DE" baseline="0" dirty="0" smtClean="0"/>
              <a:t>, die man getestet hat</a:t>
            </a:r>
          </a:p>
          <a:p>
            <a:r>
              <a:rPr lang="de-DE" baseline="0" dirty="0" smtClean="0"/>
              <a:t>Doch entkoppelt von dem </a:t>
            </a:r>
            <a:r>
              <a:rPr lang="de-DE" baseline="0" dirty="0" err="1" smtClean="0"/>
              <a:t>eingetlichen</a:t>
            </a:r>
            <a:r>
              <a:rPr lang="de-DE" baseline="0" dirty="0" smtClean="0"/>
              <a:t> Programmcode gab es Tests zu Code der aber wieder verändert wurde und somit nicht dauerhaft als empfunden wurde…</a:t>
            </a:r>
          </a:p>
          <a:p>
            <a:r>
              <a:rPr lang="de-DE" baseline="0" dirty="0" smtClean="0"/>
              <a:t>Dann kam Kent Beck auf die Idee die Tests zu erst zu schreiben und den Code anhand des Test zu erstellen. Somit konnte ein Test als richtig betitelt werden</a:t>
            </a:r>
          </a:p>
          <a:p>
            <a:r>
              <a:rPr lang="de-DE" baseline="0" dirty="0" smtClean="0"/>
              <a:t>Diese Strategie wird hauptsächlich bei dem Agile </a:t>
            </a:r>
            <a:r>
              <a:rPr lang="de-DE" baseline="0" dirty="0" err="1" smtClean="0"/>
              <a:t>Mehtode</a:t>
            </a:r>
            <a:r>
              <a:rPr lang="de-DE" baseline="0" dirty="0" smtClean="0"/>
              <a:t> verwendet.</a:t>
            </a:r>
          </a:p>
          <a:p>
            <a:r>
              <a:rPr lang="de-DE" baseline="0" dirty="0" err="1" smtClean="0"/>
              <a:t>Ablauf:</a:t>
            </a:r>
            <a:r>
              <a:rPr lang="de-DE" dirty="0" err="1" smtClean="0"/>
              <a:t>Zunächst</a:t>
            </a:r>
            <a:r>
              <a:rPr lang="de-DE" dirty="0" smtClean="0"/>
              <a:t> werden Testfälle bestimmt und realisiert. Diese Tests schlagen häufig fehl. Anschließend wird genauso so viel Code verfasst, wie es für das Bestehen des Tests notwendig ist. Diese Codebestandteile werden dann </a:t>
            </a:r>
            <a:r>
              <a:rPr lang="de-DE" dirty="0" err="1" smtClean="0"/>
              <a:t>refaktorisiert</a:t>
            </a:r>
            <a:r>
              <a:rPr lang="de-DE" dirty="0" smtClean="0"/>
              <a:t>; das heißt, dass der Quellcode unter Beibehaltung von Funktionen sukzessiv erweitert oder neu strukturiert wird. Dies erfolgt zyklisch, bis alle Anforderungen an die Software erfüllt werden und der Code in das Produktivsystem übertragen werden kann. </a:t>
            </a:r>
            <a:endParaRPr lang="de-DE" baseline="0" dirty="0" smtClean="0"/>
          </a:p>
        </p:txBody>
      </p:sp>
      <p:sp>
        <p:nvSpPr>
          <p:cNvPr id="4" name="Foliennummernplatzhalter 3"/>
          <p:cNvSpPr>
            <a:spLocks noGrp="1"/>
          </p:cNvSpPr>
          <p:nvPr>
            <p:ph type="sldNum" sz="quarter" idx="10"/>
          </p:nvPr>
        </p:nvSpPr>
        <p:spPr/>
        <p:txBody>
          <a:bodyPr/>
          <a:lstStyle/>
          <a:p>
            <a:fld id="{11F0DE49-9957-440D-A11C-2B96D03FA425}" type="slidenum">
              <a:rPr lang="de-DE" smtClean="0"/>
              <a:t>3</a:t>
            </a:fld>
            <a:endParaRPr lang="de-DE"/>
          </a:p>
        </p:txBody>
      </p:sp>
    </p:spTree>
    <p:extLst>
      <p:ext uri="{BB962C8B-B14F-4D97-AF65-F5344CB8AC3E}">
        <p14:creationId xmlns:p14="http://schemas.microsoft.com/office/powerpoint/2010/main" val="4137856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smtClean="0"/>
              <a:t>wartbare</a:t>
            </a:r>
            <a:r>
              <a:rPr lang="de-DE" b="1" dirty="0" smtClean="0"/>
              <a:t> Qualitätssoftware:</a:t>
            </a:r>
            <a:endParaRPr lang="de-DE" dirty="0" smtClean="0"/>
          </a:p>
          <a:p>
            <a:r>
              <a:rPr lang="de-DE" dirty="0" smtClean="0"/>
              <a:t>kein ungetesteter Code</a:t>
            </a:r>
          </a:p>
          <a:p>
            <a:r>
              <a:rPr lang="de-DE" dirty="0" smtClean="0"/>
              <a:t>saubere/</a:t>
            </a:r>
            <a:r>
              <a:rPr lang="de-DE" dirty="0" err="1" smtClean="0"/>
              <a:t>testbare</a:t>
            </a:r>
            <a:r>
              <a:rPr lang="de-DE" dirty="0" smtClean="0"/>
              <a:t> Architektur durch TDD als Designstrategie</a:t>
            </a:r>
          </a:p>
          <a:p>
            <a:r>
              <a:rPr lang="de-DE" dirty="0" smtClean="0"/>
              <a:t>keine/wenig Redundanzen durch gnadenloses rechtzeitiges </a:t>
            </a:r>
            <a:r>
              <a:rPr lang="de-DE" dirty="0" err="1" smtClean="0"/>
              <a:t>Refaktorisieren</a:t>
            </a:r>
            <a:endParaRPr lang="de-DE" dirty="0" smtClean="0"/>
          </a:p>
          <a:p>
            <a:r>
              <a:rPr lang="de-DE" b="1" dirty="0" smtClean="0"/>
              <a:t>effektive und effiziente Erstellung der Software:</a:t>
            </a:r>
            <a:endParaRPr lang="de-DE" dirty="0" smtClean="0"/>
          </a:p>
          <a:p>
            <a:r>
              <a:rPr lang="de-DE" dirty="0" smtClean="0"/>
              <a:t>kein unnötiger Code auf Vorrat</a:t>
            </a:r>
          </a:p>
          <a:p>
            <a:r>
              <a:rPr lang="de-DE" dirty="0" smtClean="0"/>
              <a:t>Konzentration auf das Wesentliche</a:t>
            </a:r>
          </a:p>
          <a:p>
            <a:endParaRPr lang="de-DE" dirty="0"/>
          </a:p>
        </p:txBody>
      </p:sp>
      <p:sp>
        <p:nvSpPr>
          <p:cNvPr id="4" name="Foliennummernplatzhalter 3"/>
          <p:cNvSpPr>
            <a:spLocks noGrp="1"/>
          </p:cNvSpPr>
          <p:nvPr>
            <p:ph type="sldNum" sz="quarter" idx="10"/>
          </p:nvPr>
        </p:nvSpPr>
        <p:spPr/>
        <p:txBody>
          <a:bodyPr/>
          <a:lstStyle/>
          <a:p>
            <a:fld id="{11F0DE49-9957-440D-A11C-2B96D03FA425}" type="slidenum">
              <a:rPr lang="de-DE" smtClean="0"/>
              <a:t>4</a:t>
            </a:fld>
            <a:endParaRPr lang="de-DE"/>
          </a:p>
        </p:txBody>
      </p:sp>
    </p:spTree>
    <p:extLst>
      <p:ext uri="{BB962C8B-B14F-4D97-AF65-F5344CB8AC3E}">
        <p14:creationId xmlns:p14="http://schemas.microsoft.com/office/powerpoint/2010/main" val="3680590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smtClean="0"/>
              <a:t>Kritik</a:t>
            </a:r>
          </a:p>
          <a:p>
            <a:r>
              <a:rPr lang="de-DE" b="1" dirty="0" smtClean="0"/>
              <a:t>Konsequenz ist nötig</a:t>
            </a:r>
          </a:p>
          <a:p>
            <a:r>
              <a:rPr lang="de-DE" dirty="0" smtClean="0"/>
              <a:t>Auch die Methode der </a:t>
            </a:r>
            <a:r>
              <a:rPr lang="de-DE" i="1" dirty="0" smtClean="0"/>
              <a:t>testgetriebenen Entwicklung</a:t>
            </a:r>
            <a:r>
              <a:rPr lang="de-DE" dirty="0" smtClean="0"/>
              <a:t> kann falsch eingesetzt werden und dann scheitern. Programmierern, die noch keine Erfahrung dabei besitzen, erscheint sie manchmal schwierig oder gar unmöglich. Sie fragen sich, wie man etwas testen soll, das doch noch gar nicht vorhanden ist. Auswirkung kann sein, dass sie die Prinzipien dieser Methode vernachlässigen, was insbesondere bei agilen Methoden wie dem Extreme </a:t>
            </a:r>
            <a:r>
              <a:rPr lang="de-DE" dirty="0" err="1" smtClean="0"/>
              <a:t>Programming</a:t>
            </a:r>
            <a:r>
              <a:rPr lang="de-DE" dirty="0" smtClean="0"/>
              <a:t> Schwierigkeiten beim Entwicklungsprozess oder sogar dessen Zusammenbruch zur Folge haben kann. Ohne ausreichende Unit-Tests wird keine ausreichende </a:t>
            </a:r>
            <a:r>
              <a:rPr lang="de-DE" dirty="0" smtClean="0">
                <a:hlinkClick r:id="rId3" tooltip="Testabdeckung"/>
              </a:rPr>
              <a:t>Testabdeckung</a:t>
            </a:r>
            <a:r>
              <a:rPr lang="de-DE" dirty="0" smtClean="0"/>
              <a:t> für das </a:t>
            </a:r>
            <a:r>
              <a:rPr lang="de-DE" dirty="0" err="1" smtClean="0">
                <a:hlinkClick r:id="rId4" tooltip="Refactoring"/>
              </a:rPr>
              <a:t>Refactoring</a:t>
            </a:r>
            <a:r>
              <a:rPr lang="de-DE" dirty="0" smtClean="0"/>
              <a:t> und die gewünschte Qualität erreicht. Dem kann man mit </a:t>
            </a:r>
            <a:r>
              <a:rPr lang="de-DE" dirty="0" smtClean="0">
                <a:hlinkClick r:id="rId5" tooltip="Paarprogrammierung"/>
              </a:rPr>
              <a:t>Paarprogrammierung</a:t>
            </a:r>
            <a:r>
              <a:rPr lang="de-DE" dirty="0" smtClean="0"/>
              <a:t> und Schulung entgegenwirken.</a:t>
            </a:r>
          </a:p>
          <a:p>
            <a:r>
              <a:rPr lang="de-DE" b="1" dirty="0" smtClean="0"/>
              <a:t>Ausbildung/Übung erforderlich</a:t>
            </a:r>
          </a:p>
          <a:p>
            <a:r>
              <a:rPr lang="de-DE" dirty="0" smtClean="0"/>
              <a:t>Ein wesentliches Argument von Gegnern der </a:t>
            </a:r>
            <a:r>
              <a:rPr lang="de-DE" i="1" dirty="0" smtClean="0"/>
              <a:t>testgetriebenen Entwicklung</a:t>
            </a:r>
            <a:r>
              <a:rPr lang="de-DE" dirty="0" smtClean="0"/>
              <a:t> ist, dass insbesondere Unit-Tests den Aufwand bei Änderungen an bestehender Funktionalität unnötig erhöhen, weil eine Änderung am Produktions-Code unverhältnismäßig viele Unit-Tests fehl schlagen lässt. Die Ursache dafür liegt jedoch in der Regel darin, dass die getestete Unit nicht ausreichend separiert wurde, die Tests also nicht atomar sind.</a:t>
            </a:r>
          </a:p>
          <a:p>
            <a:r>
              <a:rPr lang="de-DE" dirty="0" smtClean="0"/>
              <a:t>Um dieses Problem zu vermeiden ist es notwendig, dass die Programmierer darin geschult werden, wie sie die Anforderungen in atomare Funktionseinheiten zerlegen können und dies üben.</a:t>
            </a:r>
          </a:p>
          <a:p>
            <a:r>
              <a:rPr lang="de-DE" b="1" dirty="0" smtClean="0"/>
              <a:t>Kein Ersatz für alle anderen Testarten</a:t>
            </a:r>
          </a:p>
          <a:p>
            <a:r>
              <a:rPr lang="de-DE" dirty="0" smtClean="0"/>
              <a:t>Auch diese stark auf Tests setzende Art der Programmierung kann wie alle Testarten nicht jeden Fehler aufdecken:</a:t>
            </a:r>
          </a:p>
          <a:p>
            <a:r>
              <a:rPr lang="de-DE" dirty="0" smtClean="0"/>
              <a:t>Fehler, die im Zusammenspiel zwischen verschiedenen Programmen oder Programmteilen entstehen, können mittels </a:t>
            </a:r>
            <a:r>
              <a:rPr lang="de-DE" dirty="0" smtClean="0">
                <a:hlinkClick r:id="rId6" tooltip="Integrationstest"/>
              </a:rPr>
              <a:t>Integrationstests</a:t>
            </a:r>
            <a:r>
              <a:rPr lang="de-DE" dirty="0" smtClean="0"/>
              <a:t> eher gefunden werden als mittels testgetriebener Entwicklung</a:t>
            </a:r>
          </a:p>
          <a:p>
            <a:r>
              <a:rPr lang="de-DE" dirty="0" smtClean="0"/>
              <a:t>Die Gebrauchstauglichkeit einer Software kann mittels testgetriebener Entwicklung nicht festgestellt werden. Dafür sind </a:t>
            </a:r>
            <a:r>
              <a:rPr lang="de-DE" dirty="0" smtClean="0">
                <a:hlinkClick r:id="rId7" tooltip="Usability-Test"/>
              </a:rPr>
              <a:t>Usability-Tests</a:t>
            </a:r>
            <a:r>
              <a:rPr lang="de-DE" dirty="0" smtClean="0"/>
              <a:t> besser geeignet.</a:t>
            </a:r>
          </a:p>
          <a:p>
            <a:r>
              <a:rPr lang="de-DE" dirty="0" smtClean="0"/>
              <a:t>Die Entsprechung der Software gegenüber den funktionalen und nicht-funktionalen Anforderungen kann mittels testgetriebener Entwicklung oft nicht festgestellt werden. Dafür sind akzeptanztestgetriebene Entwicklung wie beispielsweise </a:t>
            </a:r>
            <a:r>
              <a:rPr lang="de-DE" dirty="0" err="1" smtClean="0">
                <a:hlinkClick r:id="rId8" tooltip="Behavior Driven Development"/>
              </a:rPr>
              <a:t>Behavior</a:t>
            </a:r>
            <a:r>
              <a:rPr lang="de-DE" dirty="0" smtClean="0">
                <a:hlinkClick r:id="rId8" tooltip="Behavior Driven Development"/>
              </a:rPr>
              <a:t> </a:t>
            </a:r>
            <a:r>
              <a:rPr lang="de-DE" dirty="0" err="1" smtClean="0">
                <a:hlinkClick r:id="rId8" tooltip="Behavior Driven Development"/>
              </a:rPr>
              <a:t>Driven</a:t>
            </a:r>
            <a:r>
              <a:rPr lang="de-DE" dirty="0" smtClean="0">
                <a:hlinkClick r:id="rId8" tooltip="Behavior Driven Development"/>
              </a:rPr>
              <a:t> Development</a:t>
            </a:r>
            <a:r>
              <a:rPr lang="de-DE" dirty="0" smtClean="0"/>
              <a:t> oder </a:t>
            </a:r>
            <a:r>
              <a:rPr lang="de-DE" dirty="0" smtClean="0">
                <a:hlinkClick r:id="rId9" tooltip="Systemtest"/>
              </a:rPr>
              <a:t>Systemtests</a:t>
            </a:r>
            <a:r>
              <a:rPr lang="de-DE" dirty="0" smtClean="0"/>
              <a:t> anzuraten.</a:t>
            </a:r>
          </a:p>
          <a:p>
            <a:r>
              <a:rPr lang="de-DE" dirty="0" smtClean="0"/>
              <a:t>Keine der genannten Testarten und Vorgehensweisen kann alle Fehler aufdecken, darum sollten in den meisten Fällen mehrere Testarten und fehlervermeidende Vorgehensweisen angewendet werden.</a:t>
            </a:r>
          </a:p>
          <a:p>
            <a:endParaRPr lang="de-DE" dirty="0"/>
          </a:p>
        </p:txBody>
      </p:sp>
      <p:sp>
        <p:nvSpPr>
          <p:cNvPr id="4" name="Foliennummernplatzhalter 3"/>
          <p:cNvSpPr>
            <a:spLocks noGrp="1"/>
          </p:cNvSpPr>
          <p:nvPr>
            <p:ph type="sldNum" sz="quarter" idx="10"/>
          </p:nvPr>
        </p:nvSpPr>
        <p:spPr/>
        <p:txBody>
          <a:bodyPr/>
          <a:lstStyle/>
          <a:p>
            <a:fld id="{11F0DE49-9957-440D-A11C-2B96D03FA425}" type="slidenum">
              <a:rPr lang="de-DE" smtClean="0"/>
              <a:t>5</a:t>
            </a:fld>
            <a:endParaRPr lang="de-DE"/>
          </a:p>
        </p:txBody>
      </p:sp>
    </p:spTree>
    <p:extLst>
      <p:ext uri="{BB962C8B-B14F-4D97-AF65-F5344CB8AC3E}">
        <p14:creationId xmlns:p14="http://schemas.microsoft.com/office/powerpoint/2010/main" val="3145355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Test </a:t>
            </a:r>
            <a:r>
              <a:rPr lang="de-DE" dirty="0" err="1" smtClean="0"/>
              <a:t>Driven</a:t>
            </a:r>
            <a:r>
              <a:rPr lang="de-DE" dirty="0" smtClean="0"/>
              <a:t> Development läuft inkrementell ab: Die Software wird Schritt für Schritt erweitert, nachdem die ersten Testfälle geschrieben wurden. Bei jedem Schritt wird die Software mit teilweise minimalen Funktionen angereichert und wieder getestet. Jeder fehlerhafte Test zieht das Verfassen von Quellcode nach sich; jeder bestandene Test erweitert den Funktionsumfang oder stellt die Funktionalität der Software sicher. Einzelne Testfälle, auch </a:t>
            </a:r>
            <a:r>
              <a:rPr lang="de-DE" dirty="0" err="1" smtClean="0"/>
              <a:t>Unittests</a:t>
            </a:r>
            <a:r>
              <a:rPr lang="de-DE" dirty="0" smtClean="0"/>
              <a:t> genannt, nehmen in der Regel nur wenig Zeit in Anspruch, sodass der Fortschritt bei der Softwareentwicklung unmittelbar sichtbar wird. </a:t>
            </a:r>
          </a:p>
          <a:p>
            <a:r>
              <a:rPr lang="de-DE" dirty="0" smtClean="0"/>
              <a:t>Einige Entwickler schreiben eine Zeile Code für das </a:t>
            </a:r>
            <a:r>
              <a:rPr lang="de-DE" dirty="0" err="1" smtClean="0"/>
              <a:t>Testing</a:t>
            </a:r>
            <a:r>
              <a:rPr lang="de-DE" dirty="0" smtClean="0"/>
              <a:t> und danach eine Zeile Code für den </a:t>
            </a:r>
            <a:r>
              <a:rPr lang="de-DE" dirty="0" err="1" smtClean="0">
                <a:hlinkClick r:id="rId3" tooltip="Release Management"/>
              </a:rPr>
              <a:t>Releasekandidaten</a:t>
            </a:r>
            <a:r>
              <a:rPr lang="de-DE" dirty="0" smtClean="0"/>
              <a:t>. Dieses Herunterbrechen auf kleine Bestandteile der Software führt zu einem Zyklus, der die täglichen Abläufe strukturiert. Exemplarisch wird dieses Vorgehen in den drei Gesetzen des Test </a:t>
            </a:r>
            <a:r>
              <a:rPr lang="de-DE" dirty="0" err="1" smtClean="0"/>
              <a:t>Driven</a:t>
            </a:r>
            <a:r>
              <a:rPr lang="de-DE" dirty="0" smtClean="0"/>
              <a:t> Development:</a:t>
            </a:r>
            <a:r>
              <a:rPr lang="de-DE" baseline="30000" dirty="0" smtClean="0">
                <a:hlinkClick r:id="rId4"/>
              </a:rPr>
              <a:t>[3]</a:t>
            </a:r>
            <a:r>
              <a:rPr lang="de-DE" dirty="0" smtClean="0"/>
              <a:t> </a:t>
            </a:r>
          </a:p>
          <a:p>
            <a:r>
              <a:rPr lang="de-DE" dirty="0" smtClean="0"/>
              <a:t>Schreibe einen Test, bevor du Code für das Produktivsystem verfasst.</a:t>
            </a:r>
          </a:p>
          <a:p>
            <a:r>
              <a:rPr lang="de-DE" dirty="0" smtClean="0"/>
              <a:t>Schreibe nur so viel Code für den Test, wie du für das Nichtbestehen des Tests benötigst (oder für das fehlgeschlagene Kompilieren)</a:t>
            </a:r>
          </a:p>
          <a:p>
            <a:r>
              <a:rPr lang="de-DE" dirty="0" smtClean="0"/>
              <a:t>Schreibe nur so viel Code, wie es für den aktuellen Testfall und dessen Bestehen hinreichend ist.</a:t>
            </a:r>
          </a:p>
          <a:p>
            <a:r>
              <a:rPr lang="de-DE" dirty="0" smtClean="0"/>
              <a:t>Entwickler, die diese Regeln befolgen, dürften Zyklen verwenden, die nicht mehr als 30 Sekunden lang sind. Die nächste Stufe bildet ein Zyklus, der auf Minuten bezogen ist und auch als </a:t>
            </a:r>
            <a:r>
              <a:rPr lang="de-DE" dirty="0" err="1" smtClean="0"/>
              <a:t>Red</a:t>
            </a:r>
            <a:r>
              <a:rPr lang="de-DE" dirty="0" smtClean="0"/>
              <a:t>-Green-</a:t>
            </a:r>
            <a:r>
              <a:rPr lang="de-DE" dirty="0" err="1" smtClean="0"/>
              <a:t>Refactor</a:t>
            </a:r>
            <a:r>
              <a:rPr lang="de-DE" dirty="0" smtClean="0"/>
              <a:t> bezeichnet wird.</a:t>
            </a:r>
            <a:r>
              <a:rPr lang="de-DE" baseline="30000" dirty="0" smtClean="0">
                <a:hlinkClick r:id="rId5"/>
              </a:rPr>
              <a:t>[4]</a:t>
            </a:r>
            <a:r>
              <a:rPr lang="de-DE" dirty="0" smtClean="0"/>
              <a:t> </a:t>
            </a:r>
          </a:p>
          <a:p>
            <a:r>
              <a:rPr lang="de-DE" dirty="0" smtClean="0"/>
              <a:t>Test schreiben: Test schlägt fehl und wird rot markiert.</a:t>
            </a:r>
          </a:p>
          <a:p>
            <a:r>
              <a:rPr lang="de-DE" dirty="0" smtClean="0"/>
              <a:t>Produktivcode schreiben und in das Produktivsystem integrieren: Test wird bestanden und wird grün markiert.</a:t>
            </a:r>
          </a:p>
          <a:p>
            <a:r>
              <a:rPr lang="de-DE" dirty="0" err="1" smtClean="0"/>
              <a:t>Refactoring</a:t>
            </a:r>
            <a:r>
              <a:rPr lang="de-DE" dirty="0" smtClean="0"/>
              <a:t>: Der Code wird Schritt für Schritt erweitert, ergänzt und neu strukturiert. Entsprechende Testfälle und die zugehörigen Codebestandteile werden geschrieben. Sie durchlaufen den Zyklus erneut, bis die Software aus Entwicklersicht einfach, elegant und verständlich ist. Jede nicht getestete Codezeile kann beim </a:t>
            </a:r>
            <a:r>
              <a:rPr lang="de-DE" dirty="0" err="1" smtClean="0"/>
              <a:t>Refactoring</a:t>
            </a:r>
            <a:r>
              <a:rPr lang="de-DE" dirty="0" smtClean="0"/>
              <a:t> zu Problemen führen, da es hier in erster Linie um die Struktur des Codes geht und nicht um die Funktionalität der Software, die durch den Test-First-Ansatz gewährleistet wird.</a:t>
            </a:r>
          </a:p>
          <a:p>
            <a:r>
              <a:rPr lang="de-DE" dirty="0" smtClean="0"/>
              <a:t>Daneben gibt es weitere Zyklen, die sich auf die Evolution des Entwicklungsprozesses beziehen. Der sogenannte </a:t>
            </a:r>
            <a:r>
              <a:rPr lang="de-DE" dirty="0" err="1" smtClean="0"/>
              <a:t>Specific</a:t>
            </a:r>
            <a:r>
              <a:rPr lang="de-DE" dirty="0" smtClean="0"/>
              <a:t>-</a:t>
            </a:r>
            <a:r>
              <a:rPr lang="de-DE" dirty="0" err="1" smtClean="0"/>
              <a:t>Generic</a:t>
            </a:r>
            <a:r>
              <a:rPr lang="de-DE" dirty="0" smtClean="0"/>
              <a:t>-Cycle und der Primary Cycle sind zu erwähnen. Der erste Zyklus soll sicherstellen, dass einzelne Module in ihrer Gesamtheit das Ziel der Software erreichen. Der zweite Zyklus macht Grenzen deutlich, die durch die Architektur und die vorher bestimmten Regeln gegeben sind. Eine klare Systemarchitektur und das Ineinandergreifen aller Module und Komponenten sind hier das Ziel.</a:t>
            </a:r>
            <a:r>
              <a:rPr lang="de-DE" baseline="30000" dirty="0" smtClean="0">
                <a:hlinkClick r:id="rId6"/>
              </a:rPr>
              <a:t>[5]</a:t>
            </a:r>
            <a:r>
              <a:rPr lang="de-DE" dirty="0" smtClean="0"/>
              <a:t> </a:t>
            </a:r>
          </a:p>
          <a:p>
            <a:endParaRPr lang="de-DE" dirty="0"/>
          </a:p>
        </p:txBody>
      </p:sp>
      <p:sp>
        <p:nvSpPr>
          <p:cNvPr id="4" name="Foliennummernplatzhalter 3"/>
          <p:cNvSpPr>
            <a:spLocks noGrp="1"/>
          </p:cNvSpPr>
          <p:nvPr>
            <p:ph type="sldNum" sz="quarter" idx="10"/>
          </p:nvPr>
        </p:nvSpPr>
        <p:spPr/>
        <p:txBody>
          <a:bodyPr/>
          <a:lstStyle/>
          <a:p>
            <a:fld id="{11F0DE49-9957-440D-A11C-2B96D03FA425}" type="slidenum">
              <a:rPr lang="de-DE" smtClean="0"/>
              <a:t>6</a:t>
            </a:fld>
            <a:endParaRPr lang="de-DE"/>
          </a:p>
        </p:txBody>
      </p:sp>
    </p:spTree>
    <p:extLst>
      <p:ext uri="{BB962C8B-B14F-4D97-AF65-F5344CB8AC3E}">
        <p14:creationId xmlns:p14="http://schemas.microsoft.com/office/powerpoint/2010/main" val="2825950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smtClean="0"/>
          </a:p>
          <a:p>
            <a:r>
              <a:rPr lang="de-DE" b="1" dirty="0" smtClean="0"/>
              <a:t>Einsatzgebiete</a:t>
            </a:r>
          </a:p>
          <a:p>
            <a:r>
              <a:rPr lang="de-DE" i="1" dirty="0" smtClean="0"/>
              <a:t>Testgetriebene Entwicklung</a:t>
            </a:r>
            <a:r>
              <a:rPr lang="de-DE" dirty="0" smtClean="0"/>
              <a:t> ist wesentlicher Bestandteil des </a:t>
            </a:r>
            <a:r>
              <a:rPr lang="de-DE" dirty="0" smtClean="0">
                <a:hlinkClick r:id="rId3" tooltip="Extreme Programming"/>
              </a:rPr>
              <a:t>Extreme </a:t>
            </a:r>
            <a:r>
              <a:rPr lang="de-DE" dirty="0" err="1" smtClean="0">
                <a:hlinkClick r:id="rId3" tooltip="Extreme Programming"/>
              </a:rPr>
              <a:t>Programming</a:t>
            </a:r>
            <a:r>
              <a:rPr lang="de-DE" dirty="0" smtClean="0"/>
              <a:t> (XP) und anderer </a:t>
            </a:r>
            <a:r>
              <a:rPr lang="de-DE" dirty="0" smtClean="0">
                <a:hlinkClick r:id="rId4" tooltip="Agile Methode"/>
              </a:rPr>
              <a:t>agiler Methoden</a:t>
            </a:r>
            <a:r>
              <a:rPr lang="de-DE" dirty="0" smtClean="0"/>
              <a:t>. Auch außerhalb dieser ist sie anzutreffen, häufig in Verbindung mit der </a:t>
            </a:r>
            <a:r>
              <a:rPr lang="de-DE" dirty="0" smtClean="0">
                <a:hlinkClick r:id="rId5" tooltip="Paarprogrammierung"/>
              </a:rPr>
              <a:t>Paarprogrammierung</a:t>
            </a:r>
            <a:r>
              <a:rPr lang="de-DE" dirty="0" smtClean="0"/>
              <a:t>. Als Übungsmethode werden oft </a:t>
            </a:r>
            <a:r>
              <a:rPr lang="de-DE" dirty="0" smtClean="0">
                <a:hlinkClick r:id="rId6" tooltip="Kata (Programmierung)"/>
              </a:rPr>
              <a:t>Katas</a:t>
            </a:r>
            <a:r>
              <a:rPr lang="de-DE" dirty="0" smtClean="0"/>
              <a:t> eingesetzt.</a:t>
            </a:r>
          </a:p>
          <a:p>
            <a:r>
              <a:rPr lang="de-DE" b="1" dirty="0" smtClean="0"/>
              <a:t>Werkzeuge</a:t>
            </a:r>
          </a:p>
          <a:p>
            <a:r>
              <a:rPr lang="de-DE" dirty="0" smtClean="0"/>
              <a:t>Die testgetriebene Entwicklung braucht vordringlich</a:t>
            </a:r>
          </a:p>
          <a:p>
            <a:r>
              <a:rPr lang="de-DE" dirty="0" smtClean="0"/>
              <a:t>ein Werkzeug zur </a:t>
            </a:r>
            <a:r>
              <a:rPr lang="de-DE" dirty="0" err="1" smtClean="0"/>
              <a:t>Build</a:t>
            </a:r>
            <a:r>
              <a:rPr lang="de-DE" dirty="0" smtClean="0"/>
              <a:t>-Automatisierung wie etwa </a:t>
            </a:r>
            <a:r>
              <a:rPr lang="de-DE" dirty="0" err="1" smtClean="0">
                <a:hlinkClick r:id="rId7" tooltip="CruiseControl"/>
              </a:rPr>
              <a:t>CruiseControl</a:t>
            </a:r>
            <a:r>
              <a:rPr lang="de-DE" dirty="0" smtClean="0"/>
              <a:t> oder </a:t>
            </a:r>
            <a:r>
              <a:rPr lang="de-DE" dirty="0" smtClean="0">
                <a:hlinkClick r:id="rId8" tooltip="Jenkins (Software)"/>
              </a:rPr>
              <a:t>Jenkins</a:t>
            </a:r>
            <a:endParaRPr lang="de-DE" dirty="0" smtClean="0"/>
          </a:p>
          <a:p>
            <a:r>
              <a:rPr lang="de-DE" dirty="0" smtClean="0"/>
              <a:t>einen Rahmen und ein Werkzeug zu Testentwicklung und -automatisierung,</a:t>
            </a:r>
          </a:p>
          <a:p>
            <a:r>
              <a:rPr lang="de-DE" dirty="0" smtClean="0"/>
              <a:t>damit die Iterationen schnell und unkompliziert durchlaufen werden können.</a:t>
            </a:r>
          </a:p>
          <a:p>
            <a:r>
              <a:rPr lang="de-DE" dirty="0" smtClean="0"/>
              <a:t>Bei der </a:t>
            </a:r>
            <a:r>
              <a:rPr lang="de-DE" dirty="0" smtClean="0">
                <a:hlinkClick r:id="rId9" tooltip="Java (Programmiersprache)"/>
              </a:rPr>
              <a:t>Java</a:t>
            </a:r>
            <a:r>
              <a:rPr lang="de-DE" dirty="0" smtClean="0"/>
              <a:t>-Entwicklung kommen dafür meist </a:t>
            </a:r>
            <a:r>
              <a:rPr lang="de-DE" dirty="0" err="1" smtClean="0">
                <a:hlinkClick r:id="rId10" tooltip="Apache Ant"/>
              </a:rPr>
              <a:t>Ant</a:t>
            </a:r>
            <a:r>
              <a:rPr lang="de-DE" dirty="0" smtClean="0"/>
              <a:t>, </a:t>
            </a:r>
            <a:r>
              <a:rPr lang="de-DE" dirty="0" err="1" smtClean="0">
                <a:hlinkClick r:id="rId11" tooltip="Apache Maven"/>
              </a:rPr>
              <a:t>Maven</a:t>
            </a:r>
            <a:r>
              <a:rPr lang="de-DE" dirty="0" smtClean="0"/>
              <a:t> oder </a:t>
            </a:r>
            <a:r>
              <a:rPr lang="de-DE" dirty="0" err="1" smtClean="0">
                <a:hlinkClick r:id="rId12" tooltip="Gradle"/>
              </a:rPr>
              <a:t>Gradle</a:t>
            </a:r>
            <a:r>
              <a:rPr lang="de-DE" dirty="0" smtClean="0"/>
              <a:t> und </a:t>
            </a:r>
            <a:r>
              <a:rPr lang="de-DE" dirty="0" err="1" smtClean="0">
                <a:hlinkClick r:id="rId13" tooltip="JUnit"/>
              </a:rPr>
              <a:t>JUnit</a:t>
            </a:r>
            <a:r>
              <a:rPr lang="de-DE" dirty="0" smtClean="0"/>
              <a:t> zum Einsatz. Für die meisten anderen Programmiersprachen existieren ähnliche Werkzeuge, wie z. B. für PHP </a:t>
            </a:r>
            <a:r>
              <a:rPr lang="de-DE" dirty="0" err="1" smtClean="0">
                <a:hlinkClick r:id="rId14" tooltip="PHPUnit"/>
              </a:rPr>
              <a:t>PHPUnit</a:t>
            </a:r>
            <a:r>
              <a:rPr lang="de-DE" dirty="0" smtClean="0"/>
              <a:t> oder </a:t>
            </a:r>
            <a:r>
              <a:rPr lang="de-DE" dirty="0" err="1" smtClean="0">
                <a:hlinkClick r:id="rId15" tooltip="Ceedling (Seite nicht vorhanden)"/>
              </a:rPr>
              <a:t>Ceedling</a:t>
            </a:r>
            <a:r>
              <a:rPr lang="de-DE" dirty="0" smtClean="0"/>
              <a:t>, </a:t>
            </a:r>
            <a:r>
              <a:rPr lang="de-DE" dirty="0" err="1" smtClean="0">
                <a:hlinkClick r:id="rId16" tooltip="Unity (Test Framework) (Seite nicht vorhanden)"/>
              </a:rPr>
              <a:t>Unity</a:t>
            </a:r>
            <a:r>
              <a:rPr lang="de-DE" dirty="0" smtClean="0"/>
              <a:t> und </a:t>
            </a:r>
            <a:r>
              <a:rPr lang="de-DE" dirty="0" err="1" smtClean="0">
                <a:hlinkClick r:id="rId17" tooltip="CMock (Seite nicht vorhanden)"/>
              </a:rPr>
              <a:t>CMock</a:t>
            </a:r>
            <a:r>
              <a:rPr lang="de-DE" dirty="0" smtClean="0"/>
              <a:t> für </a:t>
            </a:r>
            <a:r>
              <a:rPr lang="de-DE" dirty="0" smtClean="0">
                <a:hlinkClick r:id="rId18" tooltip="C (Programmiersprache)"/>
              </a:rPr>
              <a:t>C</a:t>
            </a:r>
            <a:endParaRPr lang="de-DE" dirty="0" smtClean="0"/>
          </a:p>
          <a:p>
            <a:r>
              <a:rPr lang="de-DE" dirty="0" smtClean="0"/>
              <a:t>Für komplexe Systeme müssen mehrere Teilkomponenten unabhängig voneinander entwickelt werden und es finden dazu auch noch Fremdkomponenten Verwendung, etwa ein Datenbanksystem zwecks persistenter Datenhaltung. Die korrekte Zusammenarbeit und Funktion der Komponenten im System muss dann auch getestet werden. Um nun die Einzelkomponenten dabei separat testen zu können, die doch aber zu ihrer korrekten Funktion wesentlich von anderen Komponenten abhängen, verwendet man </a:t>
            </a:r>
            <a:r>
              <a:rPr lang="de-DE" dirty="0" smtClean="0">
                <a:hlinkClick r:id="rId19" tooltip="Mock-Objekt"/>
              </a:rPr>
              <a:t>Mock-Objekte</a:t>
            </a:r>
            <a:r>
              <a:rPr lang="de-DE" dirty="0" smtClean="0"/>
              <a:t> als deren Stellvertreter. Die Mock-Objekte ersetzen und simulieren im Test die benötigten anderen Komponenten in einer Weise, die der Tester ihnen einprogrammiert.</a:t>
            </a:r>
          </a:p>
          <a:p>
            <a:r>
              <a:rPr lang="de-DE" dirty="0" smtClean="0"/>
              <a:t>Ein Werkzeug für Akzeptanztests und Systemtests ist beispielsweise </a:t>
            </a:r>
            <a:r>
              <a:rPr lang="de-DE" dirty="0" smtClean="0">
                <a:hlinkClick r:id="rId20" tooltip="Framework for Integrated Test"/>
              </a:rPr>
              <a:t>Framework </a:t>
            </a:r>
            <a:r>
              <a:rPr lang="de-DE" dirty="0" err="1" smtClean="0">
                <a:hlinkClick r:id="rId20" tooltip="Framework for Integrated Test"/>
              </a:rPr>
              <a:t>for</a:t>
            </a:r>
            <a:r>
              <a:rPr lang="de-DE" dirty="0" smtClean="0">
                <a:hlinkClick r:id="rId20" tooltip="Framework for Integrated Test"/>
              </a:rPr>
              <a:t> Integrated Test</a:t>
            </a:r>
            <a:r>
              <a:rPr lang="de-DE" dirty="0" smtClean="0"/>
              <a:t>. Eine beliebte FIT-Variante ist </a:t>
            </a:r>
            <a:r>
              <a:rPr lang="de-DE" i="1" dirty="0" err="1" smtClean="0"/>
              <a:t>Fitnesse</a:t>
            </a:r>
            <a:r>
              <a:rPr lang="de-DE" dirty="0" smtClean="0"/>
              <a:t>, ein </a:t>
            </a:r>
            <a:r>
              <a:rPr lang="de-DE" dirty="0" smtClean="0">
                <a:hlinkClick r:id="rId21" tooltip="Wiki"/>
              </a:rPr>
              <a:t>Wiki</a:t>
            </a:r>
            <a:r>
              <a:rPr lang="de-DE" dirty="0" smtClean="0"/>
              <a:t>-Server mit integrierter Testerstellungs- und Testausführungsumgebung.</a:t>
            </a:r>
          </a:p>
        </p:txBody>
      </p:sp>
      <p:sp>
        <p:nvSpPr>
          <p:cNvPr id="4" name="Foliennummernplatzhalter 3"/>
          <p:cNvSpPr>
            <a:spLocks noGrp="1"/>
          </p:cNvSpPr>
          <p:nvPr>
            <p:ph type="sldNum" sz="quarter" idx="10"/>
          </p:nvPr>
        </p:nvSpPr>
        <p:spPr/>
        <p:txBody>
          <a:bodyPr/>
          <a:lstStyle/>
          <a:p>
            <a:fld id="{11F0DE49-9957-440D-A11C-2B96D03FA425}" type="slidenum">
              <a:rPr lang="de-DE" smtClean="0"/>
              <a:t>7</a:t>
            </a:fld>
            <a:endParaRPr lang="de-DE"/>
          </a:p>
        </p:txBody>
      </p:sp>
    </p:spTree>
    <p:extLst>
      <p:ext uri="{BB962C8B-B14F-4D97-AF65-F5344CB8AC3E}">
        <p14:creationId xmlns:p14="http://schemas.microsoft.com/office/powerpoint/2010/main" val="405592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Vor dem Kontext agiler Methoden in der Softwareentwicklung bildet die testgeleitete Entwicklung einen generellen Designansatz und kein </a:t>
            </a:r>
            <a:r>
              <a:rPr lang="de-DE" dirty="0" err="1" smtClean="0">
                <a:hlinkClick r:id="rId3" tooltip="Multivariates Testing"/>
              </a:rPr>
              <a:t>Testing</a:t>
            </a:r>
            <a:r>
              <a:rPr lang="de-DE" dirty="0" smtClean="0">
                <a:hlinkClick r:id="rId3" tooltip="Multivariates Testing"/>
              </a:rPr>
              <a:t>-Szenario</a:t>
            </a:r>
            <a:r>
              <a:rPr lang="de-DE" dirty="0" smtClean="0"/>
              <a:t>. Die Tatsache, dass zuerst getestet wird beziehungsweise Testfälle geschrieben werden, führt dazu, dass das </a:t>
            </a:r>
            <a:r>
              <a:rPr lang="de-DE" dirty="0" err="1" smtClean="0"/>
              <a:t>Testing</a:t>
            </a:r>
            <a:r>
              <a:rPr lang="de-DE" dirty="0" smtClean="0"/>
              <a:t> die Triebfeder dieses Paradigmas ist. Manche Entwickler würden keine Zeile Quellcode schreiben, bevor nicht ein Testfall für die Codezeile vorliegt. Auf diese Weise wird nicht nur der Umfang des Codes reduziert, sondern auch die Effektivität des gesamten Projektes sichergestellt – inklusive kürzerer Veröffentlichungszyklen. Die Tests sorgen für einen Fokus auf die Ziele der Software und deren Funktionalität. Zudem ist es leichter, weitere Funktionen hinzuzufügen und die Software zu erweitern – selbst für Entwickler, die nicht am Projekt beteiligt waren. Zwar kann die testgetriebene Programmierung Entwickler mit sehr hohen Fachkenntnissen und viel Erfahrung erfordern, die Resultate sprechen jedoch auch für sich – wartungsfreie Software ist zum einen kein Kostenfaktor, der nach dem Release zum Tragen kommen könnte. Zum anderen sorgt der Ansatz für einbahnfrei funktionierende Software, die beim Endnutzer gerne angewendet wird, weil sie keine Fehler aufweist.</a:t>
            </a:r>
          </a:p>
          <a:p>
            <a:endParaRPr lang="de-DE" dirty="0" smtClean="0"/>
          </a:p>
          <a:p>
            <a:endParaRPr lang="de-DE" dirty="0" smtClean="0"/>
          </a:p>
          <a:p>
            <a:r>
              <a:rPr lang="de-DE" b="1" dirty="0" smtClean="0"/>
              <a:t>Einsatzgebiete</a:t>
            </a:r>
          </a:p>
          <a:p>
            <a:r>
              <a:rPr lang="de-DE" i="1" dirty="0" smtClean="0"/>
              <a:t>Testgetriebene Entwicklung</a:t>
            </a:r>
            <a:r>
              <a:rPr lang="de-DE" dirty="0" smtClean="0"/>
              <a:t> ist wesentlicher Bestandteil des </a:t>
            </a:r>
            <a:r>
              <a:rPr lang="de-DE" dirty="0" smtClean="0">
                <a:hlinkClick r:id="rId4" tooltip="Extreme Programming"/>
              </a:rPr>
              <a:t>Extreme </a:t>
            </a:r>
            <a:r>
              <a:rPr lang="de-DE" dirty="0" err="1" smtClean="0">
                <a:hlinkClick r:id="rId4" tooltip="Extreme Programming"/>
              </a:rPr>
              <a:t>Programming</a:t>
            </a:r>
            <a:r>
              <a:rPr lang="de-DE" dirty="0" smtClean="0"/>
              <a:t> (XP) und anderer </a:t>
            </a:r>
            <a:r>
              <a:rPr lang="de-DE" dirty="0" smtClean="0">
                <a:hlinkClick r:id="rId5" tooltip="Agile Methode"/>
              </a:rPr>
              <a:t>agiler Methoden</a:t>
            </a:r>
            <a:r>
              <a:rPr lang="de-DE" dirty="0" smtClean="0"/>
              <a:t>. Auch außerhalb dieser ist sie anzutreffen, häufig in Verbindung mit der </a:t>
            </a:r>
            <a:r>
              <a:rPr lang="de-DE" dirty="0" smtClean="0">
                <a:hlinkClick r:id="rId6" tooltip="Paarprogrammierung"/>
              </a:rPr>
              <a:t>Paarprogrammierung</a:t>
            </a:r>
            <a:r>
              <a:rPr lang="de-DE" dirty="0" smtClean="0"/>
              <a:t>. Als Übungsmethode werden oft </a:t>
            </a:r>
            <a:r>
              <a:rPr lang="de-DE" dirty="0" smtClean="0">
                <a:hlinkClick r:id="rId7" tooltip="Kata (Programmierung)"/>
              </a:rPr>
              <a:t>Katas</a:t>
            </a:r>
            <a:r>
              <a:rPr lang="de-DE" dirty="0" smtClean="0"/>
              <a:t> eingesetzt.</a:t>
            </a:r>
          </a:p>
          <a:p>
            <a:r>
              <a:rPr lang="de-DE" b="1" dirty="0" smtClean="0"/>
              <a:t>Werkzeuge</a:t>
            </a:r>
          </a:p>
          <a:p>
            <a:r>
              <a:rPr lang="de-DE" dirty="0" smtClean="0"/>
              <a:t>Die testgetriebene Entwicklung braucht vordringlich</a:t>
            </a:r>
          </a:p>
          <a:p>
            <a:r>
              <a:rPr lang="de-DE" dirty="0" smtClean="0"/>
              <a:t>ein Werkzeug zur </a:t>
            </a:r>
            <a:r>
              <a:rPr lang="de-DE" dirty="0" err="1" smtClean="0"/>
              <a:t>Build</a:t>
            </a:r>
            <a:r>
              <a:rPr lang="de-DE" dirty="0" smtClean="0"/>
              <a:t>-Automatisierung wie etwa </a:t>
            </a:r>
            <a:r>
              <a:rPr lang="de-DE" dirty="0" err="1" smtClean="0">
                <a:hlinkClick r:id="rId8" tooltip="CruiseControl"/>
              </a:rPr>
              <a:t>CruiseControl</a:t>
            </a:r>
            <a:r>
              <a:rPr lang="de-DE" dirty="0" smtClean="0"/>
              <a:t> oder </a:t>
            </a:r>
            <a:r>
              <a:rPr lang="de-DE" dirty="0" smtClean="0">
                <a:hlinkClick r:id="rId9" tooltip="Jenkins (Software)"/>
              </a:rPr>
              <a:t>Jenkins</a:t>
            </a:r>
            <a:endParaRPr lang="de-DE" dirty="0" smtClean="0"/>
          </a:p>
          <a:p>
            <a:r>
              <a:rPr lang="de-DE" dirty="0" smtClean="0"/>
              <a:t>einen Rahmen und ein Werkzeug zu Testentwicklung und -automatisierung,</a:t>
            </a:r>
          </a:p>
          <a:p>
            <a:r>
              <a:rPr lang="de-DE" dirty="0" smtClean="0"/>
              <a:t>damit die Iterationen schnell und unkompliziert durchlaufen werden können.</a:t>
            </a:r>
          </a:p>
          <a:p>
            <a:r>
              <a:rPr lang="de-DE" dirty="0" smtClean="0"/>
              <a:t>Bei der </a:t>
            </a:r>
            <a:r>
              <a:rPr lang="de-DE" dirty="0" smtClean="0">
                <a:hlinkClick r:id="rId10" tooltip="Java (Programmiersprache)"/>
              </a:rPr>
              <a:t>Java</a:t>
            </a:r>
            <a:r>
              <a:rPr lang="de-DE" dirty="0" smtClean="0"/>
              <a:t>-Entwicklung kommen dafür meist </a:t>
            </a:r>
            <a:r>
              <a:rPr lang="de-DE" dirty="0" err="1" smtClean="0">
                <a:hlinkClick r:id="rId11" tooltip="Apache Ant"/>
              </a:rPr>
              <a:t>Ant</a:t>
            </a:r>
            <a:r>
              <a:rPr lang="de-DE" dirty="0" smtClean="0"/>
              <a:t>, </a:t>
            </a:r>
            <a:r>
              <a:rPr lang="de-DE" dirty="0" err="1" smtClean="0">
                <a:hlinkClick r:id="rId12" tooltip="Apache Maven"/>
              </a:rPr>
              <a:t>Maven</a:t>
            </a:r>
            <a:r>
              <a:rPr lang="de-DE" dirty="0" smtClean="0"/>
              <a:t> oder </a:t>
            </a:r>
            <a:r>
              <a:rPr lang="de-DE" dirty="0" err="1" smtClean="0">
                <a:hlinkClick r:id="rId13" tooltip="Gradle"/>
              </a:rPr>
              <a:t>Gradle</a:t>
            </a:r>
            <a:r>
              <a:rPr lang="de-DE" dirty="0" smtClean="0"/>
              <a:t> und </a:t>
            </a:r>
            <a:r>
              <a:rPr lang="de-DE" dirty="0" err="1" smtClean="0">
                <a:hlinkClick r:id="rId14" tooltip="JUnit"/>
              </a:rPr>
              <a:t>JUnit</a:t>
            </a:r>
            <a:r>
              <a:rPr lang="de-DE" dirty="0" smtClean="0"/>
              <a:t> zum Einsatz. Für die meisten anderen Programmiersprachen existieren ähnliche Werkzeuge, wie z. B. für PHP </a:t>
            </a:r>
            <a:r>
              <a:rPr lang="de-DE" dirty="0" err="1" smtClean="0">
                <a:hlinkClick r:id="rId15" tooltip="PHPUnit"/>
              </a:rPr>
              <a:t>PHPUnit</a:t>
            </a:r>
            <a:r>
              <a:rPr lang="de-DE" dirty="0" smtClean="0"/>
              <a:t> oder </a:t>
            </a:r>
            <a:r>
              <a:rPr lang="de-DE" dirty="0" err="1" smtClean="0">
                <a:hlinkClick r:id="rId16" tooltip="Ceedling (Seite nicht vorhanden)"/>
              </a:rPr>
              <a:t>Ceedling</a:t>
            </a:r>
            <a:r>
              <a:rPr lang="de-DE" dirty="0" smtClean="0"/>
              <a:t>, </a:t>
            </a:r>
            <a:r>
              <a:rPr lang="de-DE" dirty="0" err="1" smtClean="0">
                <a:hlinkClick r:id="rId17" tooltip="Unity (Test Framework) (Seite nicht vorhanden)"/>
              </a:rPr>
              <a:t>Unity</a:t>
            </a:r>
            <a:r>
              <a:rPr lang="de-DE" dirty="0" smtClean="0"/>
              <a:t> und </a:t>
            </a:r>
            <a:r>
              <a:rPr lang="de-DE" dirty="0" err="1" smtClean="0">
                <a:hlinkClick r:id="rId18" tooltip="CMock (Seite nicht vorhanden)"/>
              </a:rPr>
              <a:t>CMock</a:t>
            </a:r>
            <a:r>
              <a:rPr lang="de-DE" dirty="0" smtClean="0"/>
              <a:t> für </a:t>
            </a:r>
            <a:r>
              <a:rPr lang="de-DE" dirty="0" smtClean="0">
                <a:hlinkClick r:id="rId19" tooltip="C (Programmiersprache)"/>
              </a:rPr>
              <a:t>C</a:t>
            </a:r>
            <a:endParaRPr lang="de-DE" dirty="0" smtClean="0"/>
          </a:p>
          <a:p>
            <a:r>
              <a:rPr lang="de-DE" dirty="0" smtClean="0"/>
              <a:t>Für komplexe Systeme müssen mehrere Teilkomponenten unabhängig voneinander entwickelt werden und es finden dazu auch noch Fremdkomponenten Verwendung, etwa ein Datenbanksystem zwecks persistenter Datenhaltung. Die korrekte Zusammenarbeit und Funktion der Komponenten im System muss dann auch getestet werden. Um nun die Einzelkomponenten dabei separat testen zu können, die doch aber zu ihrer korrekten Funktion wesentlich von anderen Komponenten abhängen, verwendet man </a:t>
            </a:r>
            <a:r>
              <a:rPr lang="de-DE" dirty="0" smtClean="0">
                <a:hlinkClick r:id="rId20" tooltip="Mock-Objekt"/>
              </a:rPr>
              <a:t>Mock-Objekte</a:t>
            </a:r>
            <a:r>
              <a:rPr lang="de-DE" dirty="0" smtClean="0"/>
              <a:t> als deren Stellvertreter. Die Mock-Objekte ersetzen und simulieren im Test die benötigten anderen Komponenten in einer Weise, die der Tester ihnen einprogrammiert.</a:t>
            </a:r>
          </a:p>
          <a:p>
            <a:r>
              <a:rPr lang="de-DE" dirty="0" smtClean="0"/>
              <a:t>Ein Werkzeug für Akzeptanztests und Systemtests ist beispielsweise </a:t>
            </a:r>
            <a:r>
              <a:rPr lang="de-DE" dirty="0" smtClean="0">
                <a:hlinkClick r:id="rId21" tooltip="Framework for Integrated Test"/>
              </a:rPr>
              <a:t>Framework </a:t>
            </a:r>
            <a:r>
              <a:rPr lang="de-DE" dirty="0" err="1" smtClean="0">
                <a:hlinkClick r:id="rId21" tooltip="Framework for Integrated Test"/>
              </a:rPr>
              <a:t>for</a:t>
            </a:r>
            <a:r>
              <a:rPr lang="de-DE" dirty="0" smtClean="0">
                <a:hlinkClick r:id="rId21" tooltip="Framework for Integrated Test"/>
              </a:rPr>
              <a:t> Integrated Test</a:t>
            </a:r>
            <a:r>
              <a:rPr lang="de-DE" dirty="0" smtClean="0"/>
              <a:t>. Eine beliebte FIT-Variante ist </a:t>
            </a:r>
            <a:r>
              <a:rPr lang="de-DE" i="1" dirty="0" err="1" smtClean="0"/>
              <a:t>Fitnesse</a:t>
            </a:r>
            <a:r>
              <a:rPr lang="de-DE" dirty="0" smtClean="0"/>
              <a:t>, ein </a:t>
            </a:r>
            <a:r>
              <a:rPr lang="de-DE" dirty="0" smtClean="0">
                <a:hlinkClick r:id="rId22" tooltip="Wiki"/>
              </a:rPr>
              <a:t>Wiki</a:t>
            </a:r>
            <a:r>
              <a:rPr lang="de-DE" dirty="0" smtClean="0"/>
              <a:t>-Server mit integrierter Testerstellungs- und Testausführungsumgebung.</a:t>
            </a:r>
          </a:p>
          <a:p>
            <a:endParaRPr lang="de-DE" dirty="0"/>
          </a:p>
        </p:txBody>
      </p:sp>
      <p:sp>
        <p:nvSpPr>
          <p:cNvPr id="4" name="Foliennummernplatzhalter 3"/>
          <p:cNvSpPr>
            <a:spLocks noGrp="1"/>
          </p:cNvSpPr>
          <p:nvPr>
            <p:ph type="sldNum" sz="quarter" idx="10"/>
          </p:nvPr>
        </p:nvSpPr>
        <p:spPr/>
        <p:txBody>
          <a:bodyPr/>
          <a:lstStyle/>
          <a:p>
            <a:fld id="{11F0DE49-9957-440D-A11C-2B96D03FA425}" type="slidenum">
              <a:rPr lang="de-DE" smtClean="0"/>
              <a:t>8</a:t>
            </a:fld>
            <a:endParaRPr lang="de-DE"/>
          </a:p>
        </p:txBody>
      </p:sp>
    </p:spTree>
    <p:extLst>
      <p:ext uri="{BB962C8B-B14F-4D97-AF65-F5344CB8AC3E}">
        <p14:creationId xmlns:p14="http://schemas.microsoft.com/office/powerpoint/2010/main" val="8797693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winkliges Dreiec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17" name="Unt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de-DE" smtClean="0"/>
              <a:t>Formatvorlage des Untertitelmasters durch Klicken bearbeiten</a:t>
            </a:r>
            <a:endParaRPr kumimoji="0" lang="en-US"/>
          </a:p>
        </p:txBody>
      </p:sp>
      <p:grpSp>
        <p:nvGrpSpPr>
          <p:cNvPr id="2" name="Gruppieren 1"/>
          <p:cNvGrpSpPr/>
          <p:nvPr/>
        </p:nvGrpSpPr>
        <p:grpSpPr>
          <a:xfrm>
            <a:off x="-3765" y="4953000"/>
            <a:ext cx="9147765" cy="1912088"/>
            <a:chOff x="-3765" y="4832896"/>
            <a:chExt cx="9147765" cy="2032192"/>
          </a:xfrm>
        </p:grpSpPr>
        <p:sp>
          <p:nvSpPr>
            <p:cNvPr id="7" name="Freihand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ihand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ihand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Gerade Verbindung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umsplatzhalter 29"/>
          <p:cNvSpPr>
            <a:spLocks noGrp="1"/>
          </p:cNvSpPr>
          <p:nvPr>
            <p:ph type="dt" sz="half" idx="10"/>
          </p:nvPr>
        </p:nvSpPr>
        <p:spPr/>
        <p:txBody>
          <a:bodyPr/>
          <a:lstStyle>
            <a:lvl1pPr>
              <a:defRPr>
                <a:solidFill>
                  <a:srgbClr val="FFFFFF"/>
                </a:solidFill>
              </a:defRPr>
            </a:lvl1pPr>
            <a:extLst/>
          </a:lstStyle>
          <a:p>
            <a:fld id="{743333B3-ABA8-4833-B686-5DC91219E0D7}" type="datetime1">
              <a:rPr lang="de-DE" smtClean="0"/>
              <a:t>15.05.2017</a:t>
            </a:fld>
            <a:endParaRPr lang="de-DE"/>
          </a:p>
        </p:txBody>
      </p:sp>
      <p:sp>
        <p:nvSpPr>
          <p:cNvPr id="19" name="Fußzeilenplatzhalter 18"/>
          <p:cNvSpPr>
            <a:spLocks noGrp="1"/>
          </p:cNvSpPr>
          <p:nvPr>
            <p:ph type="ftr" sz="quarter" idx="11"/>
          </p:nvPr>
        </p:nvSpPr>
        <p:spPr/>
        <p:txBody>
          <a:bodyPr/>
          <a:lstStyle>
            <a:lvl1pPr>
              <a:defRPr>
                <a:solidFill>
                  <a:schemeClr val="accent1">
                    <a:tint val="20000"/>
                  </a:schemeClr>
                </a:solidFill>
              </a:defRPr>
            </a:lvl1pPr>
            <a:extLst/>
          </a:lstStyle>
          <a:p>
            <a:r>
              <a:rPr lang="de-DE" smtClean="0"/>
              <a:t>Sascha Hug TINF15B3</a:t>
            </a:r>
            <a:endParaRPr lang="de-DE"/>
          </a:p>
        </p:txBody>
      </p:sp>
      <p:sp>
        <p:nvSpPr>
          <p:cNvPr id="27" name="Foliennummernplatzhalter 26"/>
          <p:cNvSpPr>
            <a:spLocks noGrp="1"/>
          </p:cNvSpPr>
          <p:nvPr>
            <p:ph type="sldNum" sz="quarter" idx="12"/>
          </p:nvPr>
        </p:nvSpPr>
        <p:spPr/>
        <p:txBody>
          <a:bodyPr/>
          <a:lstStyle>
            <a:lvl1pPr>
              <a:defRPr>
                <a:solidFill>
                  <a:srgbClr val="FFFFFF"/>
                </a:solidFill>
              </a:defRPr>
            </a:lvl1pPr>
            <a:extLst/>
          </a:lstStyle>
          <a:p>
            <a:fld id="{2A909116-E181-46C9-9FF9-F50F67078C4C}"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481329"/>
            <a:ext cx="8229600" cy="4386071"/>
          </a:xfrm>
        </p:spPr>
        <p:txBody>
          <a:bodyPr vert="eaVert"/>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F35A5714-76F6-4A41-8B9E-0EB784AF379F}" type="datetime1">
              <a:rPr lang="de-DE" smtClean="0"/>
              <a:t>15.05.2017</a:t>
            </a:fld>
            <a:endParaRPr lang="de-DE"/>
          </a:p>
        </p:txBody>
      </p:sp>
      <p:sp>
        <p:nvSpPr>
          <p:cNvPr id="5" name="Fußzeilenplatzhalter 4"/>
          <p:cNvSpPr>
            <a:spLocks noGrp="1"/>
          </p:cNvSpPr>
          <p:nvPr>
            <p:ph type="ftr" sz="quarter" idx="11"/>
          </p:nvPr>
        </p:nvSpPr>
        <p:spPr/>
        <p:txBody>
          <a:bodyPr/>
          <a:lstStyle>
            <a:extLst/>
          </a:lstStyle>
          <a:p>
            <a:r>
              <a:rPr lang="de-DE" smtClean="0"/>
              <a:t>Sascha Hug TINF15B3</a:t>
            </a:r>
            <a:endParaRPr lang="de-DE"/>
          </a:p>
        </p:txBody>
      </p:sp>
      <p:sp>
        <p:nvSpPr>
          <p:cNvPr id="6" name="Foliennummernplatzhalter 5"/>
          <p:cNvSpPr>
            <a:spLocks noGrp="1"/>
          </p:cNvSpPr>
          <p:nvPr>
            <p:ph type="sldNum" sz="quarter" idx="12"/>
          </p:nvPr>
        </p:nvSpPr>
        <p:spPr/>
        <p:txBody>
          <a:bodyPr/>
          <a:lstStyle>
            <a:extLst/>
          </a:lstStyle>
          <a:p>
            <a:fld id="{2A909116-E181-46C9-9FF9-F50F67078C4C}"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44013" y="274640"/>
            <a:ext cx="1777470" cy="5592761"/>
          </a:xfrm>
        </p:spPr>
        <p:txBody>
          <a:bodyPr vert="eaVert"/>
          <a:lstStyle>
            <a:extLs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41"/>
            <a:ext cx="6324600" cy="5592760"/>
          </a:xfrm>
        </p:spPr>
        <p:txBody>
          <a:bodyPr vert="eaVert"/>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68CF7BEC-1102-4C14-A8CF-3899C75D3913}" type="datetime1">
              <a:rPr lang="de-DE" smtClean="0"/>
              <a:t>15.05.2017</a:t>
            </a:fld>
            <a:endParaRPr lang="de-DE"/>
          </a:p>
        </p:txBody>
      </p:sp>
      <p:sp>
        <p:nvSpPr>
          <p:cNvPr id="5" name="Fußzeilenplatzhalter 4"/>
          <p:cNvSpPr>
            <a:spLocks noGrp="1"/>
          </p:cNvSpPr>
          <p:nvPr>
            <p:ph type="ftr" sz="quarter" idx="11"/>
          </p:nvPr>
        </p:nvSpPr>
        <p:spPr/>
        <p:txBody>
          <a:bodyPr/>
          <a:lstStyle>
            <a:extLst/>
          </a:lstStyle>
          <a:p>
            <a:r>
              <a:rPr lang="de-DE" smtClean="0"/>
              <a:t>Sascha Hug TINF15B3</a:t>
            </a:r>
            <a:endParaRPr lang="de-DE"/>
          </a:p>
        </p:txBody>
      </p:sp>
      <p:sp>
        <p:nvSpPr>
          <p:cNvPr id="6" name="Foliennummernplatzhalter 5"/>
          <p:cNvSpPr>
            <a:spLocks noGrp="1"/>
          </p:cNvSpPr>
          <p:nvPr>
            <p:ph type="sldNum" sz="quarter" idx="12"/>
          </p:nvPr>
        </p:nvSpPr>
        <p:spPr/>
        <p:txBody>
          <a:bodyPr/>
          <a:lstStyle>
            <a:extLst/>
          </a:lstStyle>
          <a:p>
            <a:fld id="{2A909116-E181-46C9-9FF9-F50F67078C4C}"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extLst/>
          </a:lstStyle>
          <a:p>
            <a:fld id="{238F2D70-DC3F-42A9-9162-FB68D708C1AF}" type="datetime1">
              <a:rPr lang="de-DE" smtClean="0"/>
              <a:t>15.05.2017</a:t>
            </a:fld>
            <a:endParaRPr lang="de-DE"/>
          </a:p>
        </p:txBody>
      </p:sp>
      <p:sp>
        <p:nvSpPr>
          <p:cNvPr id="5" name="Fußzeilenplatzhalter 4"/>
          <p:cNvSpPr>
            <a:spLocks noGrp="1"/>
          </p:cNvSpPr>
          <p:nvPr>
            <p:ph type="ftr" sz="quarter" idx="11"/>
          </p:nvPr>
        </p:nvSpPr>
        <p:spPr/>
        <p:txBody>
          <a:bodyPr/>
          <a:lstStyle>
            <a:extLst/>
          </a:lstStyle>
          <a:p>
            <a:r>
              <a:rPr lang="de-DE" smtClean="0"/>
              <a:t>Sascha Hug TINF15B3</a:t>
            </a:r>
            <a:endParaRPr lang="de-DE"/>
          </a:p>
        </p:txBody>
      </p:sp>
      <p:sp>
        <p:nvSpPr>
          <p:cNvPr id="6" name="Foliennummernplatzhalter 5"/>
          <p:cNvSpPr>
            <a:spLocks noGrp="1"/>
          </p:cNvSpPr>
          <p:nvPr>
            <p:ph type="sldNum" sz="quarter" idx="12"/>
          </p:nvPr>
        </p:nvSpPr>
        <p:spPr/>
        <p:txBody>
          <a:bodyPr/>
          <a:lstStyle>
            <a:extLst/>
          </a:lstStyle>
          <a:p>
            <a:fld id="{2A909116-E181-46C9-9FF9-F50F67078C4C}" type="slidenum">
              <a:rPr lang="de-DE" smtClean="0"/>
              <a:t>‹Nr.›</a:t>
            </a:fld>
            <a:endParaRPr lang="de-DE"/>
          </a:p>
        </p:txBody>
      </p:sp>
      <p:sp>
        <p:nvSpPr>
          <p:cNvPr id="7" name="Titel 6"/>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Ref idx="1002">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de-DE" smtClean="0"/>
              <a:t>Textmasterformat bearbeiten</a:t>
            </a:r>
          </a:p>
        </p:txBody>
      </p:sp>
      <p:sp>
        <p:nvSpPr>
          <p:cNvPr id="4" name="Datumsplatzhalter 3"/>
          <p:cNvSpPr>
            <a:spLocks noGrp="1"/>
          </p:cNvSpPr>
          <p:nvPr>
            <p:ph type="dt" sz="half" idx="10"/>
          </p:nvPr>
        </p:nvSpPr>
        <p:spPr/>
        <p:txBody>
          <a:bodyPr/>
          <a:lstStyle>
            <a:extLst/>
          </a:lstStyle>
          <a:p>
            <a:fld id="{640EF0D6-2BB4-4551-B2DA-B673ED213D80}" type="datetime1">
              <a:rPr lang="de-DE" smtClean="0"/>
              <a:t>15.05.2017</a:t>
            </a:fld>
            <a:endParaRPr lang="de-DE"/>
          </a:p>
        </p:txBody>
      </p:sp>
      <p:sp>
        <p:nvSpPr>
          <p:cNvPr id="5" name="Fußzeilenplatzhalter 4"/>
          <p:cNvSpPr>
            <a:spLocks noGrp="1"/>
          </p:cNvSpPr>
          <p:nvPr>
            <p:ph type="ftr" sz="quarter" idx="11"/>
          </p:nvPr>
        </p:nvSpPr>
        <p:spPr/>
        <p:txBody>
          <a:bodyPr/>
          <a:lstStyle>
            <a:extLst/>
          </a:lstStyle>
          <a:p>
            <a:r>
              <a:rPr lang="de-DE" smtClean="0"/>
              <a:t>Sascha Hug TINF15B3</a:t>
            </a:r>
            <a:endParaRPr lang="de-DE"/>
          </a:p>
        </p:txBody>
      </p:sp>
      <p:sp>
        <p:nvSpPr>
          <p:cNvPr id="6" name="Foliennummernplatzhalter 5"/>
          <p:cNvSpPr>
            <a:spLocks noGrp="1"/>
          </p:cNvSpPr>
          <p:nvPr>
            <p:ph type="sldNum" sz="quarter" idx="12"/>
          </p:nvPr>
        </p:nvSpPr>
        <p:spPr/>
        <p:txBody>
          <a:bodyPr/>
          <a:lstStyle>
            <a:extLst/>
          </a:lstStyle>
          <a:p>
            <a:fld id="{2A909116-E181-46C9-9FF9-F50F67078C4C}" type="slidenum">
              <a:rPr lang="de-DE" smtClean="0"/>
              <a:t>‹Nr.›</a:t>
            </a:fld>
            <a:endParaRPr lang="de-DE"/>
          </a:p>
        </p:txBody>
      </p:sp>
      <p:sp>
        <p:nvSpPr>
          <p:cNvPr id="7" name="Eingekerbter Richtungspfeil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Eingekerbter Richtungspfeil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bg>
      <p:bgRef idx="1002">
        <a:schemeClr val="bg1"/>
      </p:bgRef>
    </p:bg>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extLst/>
          </a:lstStyle>
          <a:p>
            <a:fld id="{52366D63-C0EC-43B0-93B9-56A9FF7B7AB6}" type="datetime1">
              <a:rPr lang="de-DE" smtClean="0"/>
              <a:t>15.05.2017</a:t>
            </a:fld>
            <a:endParaRPr lang="de-DE"/>
          </a:p>
        </p:txBody>
      </p:sp>
      <p:sp>
        <p:nvSpPr>
          <p:cNvPr id="6" name="Fußzeilenplatzhalter 5"/>
          <p:cNvSpPr>
            <a:spLocks noGrp="1"/>
          </p:cNvSpPr>
          <p:nvPr>
            <p:ph type="ftr" sz="quarter" idx="11"/>
          </p:nvPr>
        </p:nvSpPr>
        <p:spPr/>
        <p:txBody>
          <a:bodyPr/>
          <a:lstStyle>
            <a:extLst/>
          </a:lstStyle>
          <a:p>
            <a:r>
              <a:rPr lang="de-DE" smtClean="0"/>
              <a:t>Sascha Hug TINF15B3</a:t>
            </a:r>
            <a:endParaRPr lang="de-DE"/>
          </a:p>
        </p:txBody>
      </p:sp>
      <p:sp>
        <p:nvSpPr>
          <p:cNvPr id="7" name="Foliennummernplatzhalter 6"/>
          <p:cNvSpPr>
            <a:spLocks noGrp="1"/>
          </p:cNvSpPr>
          <p:nvPr>
            <p:ph type="sldNum" sz="quarter" idx="12"/>
          </p:nvPr>
        </p:nvSpPr>
        <p:spPr/>
        <p:txBody>
          <a:bodyPr/>
          <a:lstStyle>
            <a:extLst/>
          </a:lstStyle>
          <a:p>
            <a:fld id="{2A909116-E181-46C9-9FF9-F50F67078C4C}" type="slidenum">
              <a:rPr lang="de-DE" smtClean="0"/>
              <a:t>‹Nr.›</a:t>
            </a:fld>
            <a:endParaRPr lang="de-DE"/>
          </a:p>
        </p:txBody>
      </p:sp>
      <p:sp>
        <p:nvSpPr>
          <p:cNvPr id="8" name="Titel 7"/>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leich">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extLst/>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7" name="Datumsplatzhalter 6"/>
          <p:cNvSpPr>
            <a:spLocks noGrp="1"/>
          </p:cNvSpPr>
          <p:nvPr>
            <p:ph type="dt" sz="half" idx="10"/>
          </p:nvPr>
        </p:nvSpPr>
        <p:spPr/>
        <p:txBody>
          <a:bodyPr/>
          <a:lstStyle>
            <a:extLst/>
          </a:lstStyle>
          <a:p>
            <a:fld id="{09891E3B-959F-4518-82CB-D5DAAD1C13F3}" type="datetime1">
              <a:rPr lang="de-DE" smtClean="0"/>
              <a:t>15.05.2017</a:t>
            </a:fld>
            <a:endParaRPr lang="de-DE"/>
          </a:p>
        </p:txBody>
      </p:sp>
      <p:sp>
        <p:nvSpPr>
          <p:cNvPr id="8" name="Fußzeilenplatzhalter 7"/>
          <p:cNvSpPr>
            <a:spLocks noGrp="1"/>
          </p:cNvSpPr>
          <p:nvPr>
            <p:ph type="ftr" sz="quarter" idx="11"/>
          </p:nvPr>
        </p:nvSpPr>
        <p:spPr/>
        <p:txBody>
          <a:bodyPr/>
          <a:lstStyle>
            <a:extLst/>
          </a:lstStyle>
          <a:p>
            <a:r>
              <a:rPr lang="de-DE" smtClean="0"/>
              <a:t>Sascha Hug TINF15B3</a:t>
            </a:r>
            <a:endParaRPr lang="de-DE"/>
          </a:p>
        </p:txBody>
      </p:sp>
      <p:sp>
        <p:nvSpPr>
          <p:cNvPr id="9" name="Foliennummernplatzhalter 8"/>
          <p:cNvSpPr>
            <a:spLocks noGrp="1"/>
          </p:cNvSpPr>
          <p:nvPr>
            <p:ph type="sldNum" sz="quarter" idx="12"/>
          </p:nvPr>
        </p:nvSpPr>
        <p:spPr/>
        <p:txBody>
          <a:bodyPr/>
          <a:lstStyle>
            <a:extLst/>
          </a:lstStyle>
          <a:p>
            <a:fld id="{2A909116-E181-46C9-9FF9-F50F67078C4C}" type="slidenum">
              <a:rPr lang="de-DE" smtClean="0"/>
              <a:t>‹Nr.›</a:t>
            </a:fld>
            <a:endParaRPr lang="de-DE"/>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bg>
      <p:bgRef idx="1002">
        <a:schemeClr val="bg1"/>
      </p:bgRef>
    </p:b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extLst/>
          </a:lstStyle>
          <a:p>
            <a:fld id="{7D13373A-3F7E-4CB7-A5CA-5116D7C841C7}" type="datetime1">
              <a:rPr lang="de-DE" smtClean="0"/>
              <a:t>15.05.2017</a:t>
            </a:fld>
            <a:endParaRPr lang="de-DE"/>
          </a:p>
        </p:txBody>
      </p:sp>
      <p:sp>
        <p:nvSpPr>
          <p:cNvPr id="4" name="Fußzeilenplatzhalter 3"/>
          <p:cNvSpPr>
            <a:spLocks noGrp="1"/>
          </p:cNvSpPr>
          <p:nvPr>
            <p:ph type="ftr" sz="quarter" idx="11"/>
          </p:nvPr>
        </p:nvSpPr>
        <p:spPr/>
        <p:txBody>
          <a:bodyPr/>
          <a:lstStyle>
            <a:extLst/>
          </a:lstStyle>
          <a:p>
            <a:r>
              <a:rPr lang="de-DE" smtClean="0"/>
              <a:t>Sascha Hug TINF15B3</a:t>
            </a:r>
            <a:endParaRPr lang="de-DE"/>
          </a:p>
        </p:txBody>
      </p:sp>
      <p:sp>
        <p:nvSpPr>
          <p:cNvPr id="5" name="Foliennummernplatzhalter 4"/>
          <p:cNvSpPr>
            <a:spLocks noGrp="1"/>
          </p:cNvSpPr>
          <p:nvPr>
            <p:ph type="sldNum" sz="quarter" idx="12"/>
          </p:nvPr>
        </p:nvSpPr>
        <p:spPr/>
        <p:txBody>
          <a:bodyPr/>
          <a:lstStyle>
            <a:extLst/>
          </a:lstStyle>
          <a:p>
            <a:fld id="{2A909116-E181-46C9-9FF9-F50F67078C4C}" type="slidenum">
              <a:rPr lang="de-DE" smtClean="0"/>
              <a:t>‹Nr.›</a:t>
            </a:fld>
            <a:endParaRPr lang="de-DE"/>
          </a:p>
        </p:txBody>
      </p:sp>
      <p:sp>
        <p:nvSpPr>
          <p:cNvPr id="6" name="Titel 5"/>
          <p:cNvSpPr>
            <a:spLocks noGrp="1"/>
          </p:cNvSpPr>
          <p:nvPr>
            <p:ph type="title"/>
          </p:nvPr>
        </p:nvSpPr>
        <p:spPr/>
        <p:txBody>
          <a:bodyPr rtlCol="0"/>
          <a:lstStyle>
            <a:extLst/>
          </a:lstStyle>
          <a:p>
            <a:r>
              <a:rPr kumimoji="0" lang="de-DE" smtClean="0"/>
              <a:t>Titelmasterformat durch Klicken bearbeiten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extLst/>
          </a:lstStyle>
          <a:p>
            <a:fld id="{1EBC3085-CF8C-46EA-B77A-DB62B62B3311}" type="datetime1">
              <a:rPr lang="de-DE" smtClean="0"/>
              <a:t>15.05.2017</a:t>
            </a:fld>
            <a:endParaRPr lang="de-DE"/>
          </a:p>
        </p:txBody>
      </p:sp>
      <p:sp>
        <p:nvSpPr>
          <p:cNvPr id="3" name="Fußzeilenplatzhalter 2"/>
          <p:cNvSpPr>
            <a:spLocks noGrp="1"/>
          </p:cNvSpPr>
          <p:nvPr>
            <p:ph type="ftr" sz="quarter" idx="11"/>
          </p:nvPr>
        </p:nvSpPr>
        <p:spPr/>
        <p:txBody>
          <a:bodyPr/>
          <a:lstStyle>
            <a:extLst/>
          </a:lstStyle>
          <a:p>
            <a:r>
              <a:rPr lang="de-DE" smtClean="0"/>
              <a:t>Sascha Hug TINF15B3</a:t>
            </a:r>
            <a:endParaRPr lang="de-DE"/>
          </a:p>
        </p:txBody>
      </p:sp>
      <p:sp>
        <p:nvSpPr>
          <p:cNvPr id="4" name="Foliennummernplatzhalter 3"/>
          <p:cNvSpPr>
            <a:spLocks noGrp="1"/>
          </p:cNvSpPr>
          <p:nvPr>
            <p:ph type="sldNum" sz="quarter" idx="12"/>
          </p:nvPr>
        </p:nvSpPr>
        <p:spPr/>
        <p:txBody>
          <a:bodyPr/>
          <a:lstStyle>
            <a:extLst/>
          </a:lstStyle>
          <a:p>
            <a:fld id="{2A909116-E181-46C9-9FF9-F50F67078C4C}"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a:xfrm>
            <a:off x="6727032" y="6407944"/>
            <a:ext cx="1920240" cy="365760"/>
          </a:xfrm>
        </p:spPr>
        <p:txBody>
          <a:bodyPr/>
          <a:lstStyle>
            <a:extLst/>
          </a:lstStyle>
          <a:p>
            <a:fld id="{3218A50F-3744-47D2-BB15-C61CD26308B0}" type="datetime1">
              <a:rPr lang="de-DE" smtClean="0"/>
              <a:t>15.05.2017</a:t>
            </a:fld>
            <a:endParaRPr lang="de-DE"/>
          </a:p>
        </p:txBody>
      </p:sp>
      <p:sp>
        <p:nvSpPr>
          <p:cNvPr id="6" name="Fußzeilenplatzhalter 5"/>
          <p:cNvSpPr>
            <a:spLocks noGrp="1"/>
          </p:cNvSpPr>
          <p:nvPr>
            <p:ph type="ftr" sz="quarter" idx="11"/>
          </p:nvPr>
        </p:nvSpPr>
        <p:spPr/>
        <p:txBody>
          <a:bodyPr/>
          <a:lstStyle>
            <a:extLst/>
          </a:lstStyle>
          <a:p>
            <a:r>
              <a:rPr lang="de-DE" smtClean="0"/>
              <a:t>Sascha Hug TINF15B3</a:t>
            </a:r>
            <a:endParaRPr lang="de-DE"/>
          </a:p>
        </p:txBody>
      </p:sp>
      <p:sp>
        <p:nvSpPr>
          <p:cNvPr id="7" name="Foliennummernplatzhalter 6"/>
          <p:cNvSpPr>
            <a:spLocks noGrp="1"/>
          </p:cNvSpPr>
          <p:nvPr>
            <p:ph type="sldNum" sz="quarter" idx="12"/>
          </p:nvPr>
        </p:nvSpPr>
        <p:spPr/>
        <p:txBody>
          <a:bodyPr/>
          <a:lstStyle>
            <a:extLst/>
          </a:lstStyle>
          <a:p>
            <a:fld id="{2A909116-E181-46C9-9FF9-F50F67078C4C}" type="slidenum">
              <a:rPr lang="de-DE" smtClean="0"/>
              <a:t>‹Nr.›</a:t>
            </a:fld>
            <a:endParaRPr lang="de-D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2">
        <a:schemeClr val="bg1"/>
      </p:bgRef>
    </p:bg>
    <p:spTree>
      <p:nvGrpSpPr>
        <p:cNvPr id="1" name=""/>
        <p:cNvGrpSpPr/>
        <p:nvPr/>
      </p:nvGrpSpPr>
      <p:grpSpPr>
        <a:xfrm>
          <a:off x="0" y="0"/>
          <a:ext cx="0" cy="0"/>
          <a:chOff x="0" y="0"/>
          <a:chExt cx="0" cy="0"/>
        </a:xfrm>
      </p:grpSpPr>
      <p:sp>
        <p:nvSpPr>
          <p:cNvPr id="4" name="Textplatzhalt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de-DE" smtClean="0"/>
              <a:t>Textmasterformat bearbeiten</a:t>
            </a:r>
          </a:p>
        </p:txBody>
      </p:sp>
      <p:sp>
        <p:nvSpPr>
          <p:cNvPr id="3" name="Bildplatzhalt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de-DE" smtClean="0"/>
              <a:t>Bild durch Klicken auf Symbol hinzufügen</a:t>
            </a:r>
            <a:endParaRPr kumimoji="0" lang="en-US" dirty="0"/>
          </a:p>
        </p:txBody>
      </p:sp>
      <p:sp>
        <p:nvSpPr>
          <p:cNvPr id="5" name="Datumsplatzhalter 4"/>
          <p:cNvSpPr>
            <a:spLocks noGrp="1"/>
          </p:cNvSpPr>
          <p:nvPr>
            <p:ph type="dt" sz="half" idx="10"/>
          </p:nvPr>
        </p:nvSpPr>
        <p:spPr/>
        <p:txBody>
          <a:bodyPr/>
          <a:lstStyle>
            <a:lvl1pPr>
              <a:defRPr>
                <a:solidFill>
                  <a:schemeClr val="tx1"/>
                </a:solidFill>
              </a:defRPr>
            </a:lvl1pPr>
            <a:extLst/>
          </a:lstStyle>
          <a:p>
            <a:fld id="{32FB6921-3327-4719-A330-9DAB83BC2648}" type="datetime1">
              <a:rPr lang="de-DE" smtClean="0"/>
              <a:t>15.05.2017</a:t>
            </a:fld>
            <a:endParaRPr lang="de-DE"/>
          </a:p>
        </p:txBody>
      </p:sp>
      <p:sp>
        <p:nvSpPr>
          <p:cNvPr id="6" name="Fußzeilenplatzhalt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de-DE" smtClean="0"/>
              <a:t>Sascha Hug TINF15B3</a:t>
            </a:r>
            <a:endParaRPr lang="de-DE"/>
          </a:p>
        </p:txBody>
      </p:sp>
      <p:sp>
        <p:nvSpPr>
          <p:cNvPr id="7" name="Foliennummernplatzhalter 6"/>
          <p:cNvSpPr>
            <a:spLocks noGrp="1"/>
          </p:cNvSpPr>
          <p:nvPr>
            <p:ph type="sldNum" sz="quarter" idx="12"/>
          </p:nvPr>
        </p:nvSpPr>
        <p:spPr/>
        <p:txBody>
          <a:bodyPr/>
          <a:lstStyle>
            <a:lvl1pPr>
              <a:defRPr>
                <a:solidFill>
                  <a:schemeClr val="tx1"/>
                </a:solidFill>
              </a:defRPr>
            </a:lvl1pPr>
            <a:extLst/>
          </a:lstStyle>
          <a:p>
            <a:fld id="{2A909116-E181-46C9-9FF9-F50F67078C4C}" type="slidenum">
              <a:rPr lang="de-DE" smtClean="0"/>
              <a:t>‹Nr.›</a:t>
            </a:fld>
            <a:endParaRPr lang="de-DE"/>
          </a:p>
        </p:txBody>
      </p:sp>
      <p:sp>
        <p:nvSpPr>
          <p:cNvPr id="2" name="Titel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de-DE" smtClean="0"/>
              <a:t>Titelmasterformat durch Klicken bearbeiten</a:t>
            </a:r>
            <a:endParaRPr kumimoji="0" lang="en-US"/>
          </a:p>
        </p:txBody>
      </p:sp>
      <p:sp>
        <p:nvSpPr>
          <p:cNvPr id="8" name="Freihand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ihand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echtwinkliges Dreiec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Gerade Verbindung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Eingekerbter Richtungspfeil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Eingekerbter Richtungspfeil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ihand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ihand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echtwinkliges Dreiec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Gerade Verbindung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elplatzhalt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de-DE" smtClean="0"/>
              <a:t>Titelmasterformat durch Klicken bearbeiten</a:t>
            </a:r>
            <a:endParaRPr kumimoji="0" lang="en-US"/>
          </a:p>
        </p:txBody>
      </p:sp>
      <p:sp>
        <p:nvSpPr>
          <p:cNvPr id="30" name="Textplatzhalt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0" name="Datumsplatzhalt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FC017E0-EC7A-49D2-AD8C-B83108EA9EC9}" type="datetime1">
              <a:rPr lang="de-DE" smtClean="0"/>
              <a:t>15.05.2017</a:t>
            </a:fld>
            <a:endParaRPr lang="de-DE"/>
          </a:p>
        </p:txBody>
      </p:sp>
      <p:sp>
        <p:nvSpPr>
          <p:cNvPr id="22" name="Fußzeilenplatzhalt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de-DE" smtClean="0"/>
              <a:t>Sascha Hug TINF15B3</a:t>
            </a:r>
            <a:endParaRPr lang="de-DE"/>
          </a:p>
        </p:txBody>
      </p:sp>
      <p:sp>
        <p:nvSpPr>
          <p:cNvPr id="18" name="Foliennummernplatzhalt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A909116-E181-46C9-9FF9-F50F67078C4C}"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Test </a:t>
            </a:r>
            <a:r>
              <a:rPr lang="de-DE" dirty="0" err="1" smtClean="0"/>
              <a:t>driven</a:t>
            </a:r>
            <a:r>
              <a:rPr lang="de-DE" dirty="0" smtClean="0"/>
              <a:t> Development</a:t>
            </a:r>
            <a:endParaRPr lang="de-DE" dirty="0"/>
          </a:p>
        </p:txBody>
      </p:sp>
      <p:sp>
        <p:nvSpPr>
          <p:cNvPr id="3" name="Untertitel 2"/>
          <p:cNvSpPr>
            <a:spLocks noGrp="1"/>
          </p:cNvSpPr>
          <p:nvPr>
            <p:ph type="subTitle" idx="1"/>
          </p:nvPr>
        </p:nvSpPr>
        <p:spPr/>
        <p:txBody>
          <a:bodyPr>
            <a:normAutofit/>
          </a:bodyPr>
          <a:lstStyle/>
          <a:p>
            <a:r>
              <a:rPr lang="de-DE" sz="2000" dirty="0" smtClean="0"/>
              <a:t>Kurz TDD</a:t>
            </a:r>
          </a:p>
          <a:p>
            <a:r>
              <a:rPr lang="de-DE" sz="2000" dirty="0" smtClean="0"/>
              <a:t>Deutsch. Testgetriebene Entwicklung</a:t>
            </a:r>
            <a:endParaRPr lang="de-DE" sz="2000" dirty="0"/>
          </a:p>
        </p:txBody>
      </p:sp>
      <p:sp>
        <p:nvSpPr>
          <p:cNvPr id="4" name="Fußzeilenplatzhalter 3"/>
          <p:cNvSpPr>
            <a:spLocks noGrp="1"/>
          </p:cNvSpPr>
          <p:nvPr>
            <p:ph type="ftr" sz="quarter" idx="11"/>
          </p:nvPr>
        </p:nvSpPr>
        <p:spPr/>
        <p:txBody>
          <a:bodyPr/>
          <a:lstStyle/>
          <a:p>
            <a:r>
              <a:rPr lang="de-DE" smtClean="0"/>
              <a:t>Sascha Hug TINF15B3</a:t>
            </a:r>
            <a:endParaRPr lang="de-DE"/>
          </a:p>
        </p:txBody>
      </p:sp>
      <p:sp>
        <p:nvSpPr>
          <p:cNvPr id="5" name="Foliennummernplatzhalter 4"/>
          <p:cNvSpPr>
            <a:spLocks noGrp="1"/>
          </p:cNvSpPr>
          <p:nvPr>
            <p:ph type="sldNum" sz="quarter" idx="12"/>
          </p:nvPr>
        </p:nvSpPr>
        <p:spPr/>
        <p:txBody>
          <a:bodyPr/>
          <a:lstStyle/>
          <a:p>
            <a:fld id="{2A909116-E181-46C9-9FF9-F50F67078C4C}" type="slidenum">
              <a:rPr lang="de-DE" smtClean="0"/>
              <a:t>1</a:t>
            </a:fld>
            <a:endParaRPr lang="de-DE"/>
          </a:p>
        </p:txBody>
      </p:sp>
    </p:spTree>
    <p:extLst>
      <p:ext uri="{BB962C8B-B14F-4D97-AF65-F5344CB8AC3E}">
        <p14:creationId xmlns:p14="http://schemas.microsoft.com/office/powerpoint/2010/main" val="91111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375" y="1556792"/>
            <a:ext cx="6191250" cy="3857625"/>
          </a:xfrm>
        </p:spPr>
      </p:pic>
      <p:sp>
        <p:nvSpPr>
          <p:cNvPr id="3" name="Fußzeilenplatzhalter 2"/>
          <p:cNvSpPr>
            <a:spLocks noGrp="1"/>
          </p:cNvSpPr>
          <p:nvPr>
            <p:ph type="ftr" sz="quarter" idx="11"/>
          </p:nvPr>
        </p:nvSpPr>
        <p:spPr/>
        <p:txBody>
          <a:bodyPr/>
          <a:lstStyle/>
          <a:p>
            <a:r>
              <a:rPr lang="de-DE" smtClean="0"/>
              <a:t>Sascha Hug TINF15B3</a:t>
            </a:r>
            <a:endParaRPr lang="de-DE"/>
          </a:p>
        </p:txBody>
      </p:sp>
      <p:sp>
        <p:nvSpPr>
          <p:cNvPr id="4" name="Foliennummernplatzhalter 3"/>
          <p:cNvSpPr>
            <a:spLocks noGrp="1"/>
          </p:cNvSpPr>
          <p:nvPr>
            <p:ph type="sldNum" sz="quarter" idx="12"/>
          </p:nvPr>
        </p:nvSpPr>
        <p:spPr/>
        <p:txBody>
          <a:bodyPr/>
          <a:lstStyle/>
          <a:p>
            <a:fld id="{2A909116-E181-46C9-9FF9-F50F67078C4C}" type="slidenum">
              <a:rPr lang="de-DE" smtClean="0"/>
              <a:t>10</a:t>
            </a:fld>
            <a:endParaRPr lang="de-DE"/>
          </a:p>
        </p:txBody>
      </p:sp>
    </p:spTree>
    <p:extLst>
      <p:ext uri="{BB962C8B-B14F-4D97-AF65-F5344CB8AC3E}">
        <p14:creationId xmlns:p14="http://schemas.microsoft.com/office/powerpoint/2010/main" val="1488932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DE" sz="2000" dirty="0" smtClean="0"/>
              <a:t>Was ist TDD?</a:t>
            </a:r>
          </a:p>
          <a:p>
            <a:r>
              <a:rPr lang="de-DE" sz="2000" dirty="0" smtClean="0"/>
              <a:t>Gründe dafür</a:t>
            </a:r>
          </a:p>
          <a:p>
            <a:r>
              <a:rPr lang="de-DE" sz="2000" dirty="0" smtClean="0"/>
              <a:t>Kritik</a:t>
            </a:r>
          </a:p>
          <a:p>
            <a:r>
              <a:rPr lang="de-DE" sz="2000" dirty="0" smtClean="0"/>
              <a:t>Funktionsweise</a:t>
            </a:r>
          </a:p>
          <a:p>
            <a:r>
              <a:rPr lang="de-DE" sz="2000" dirty="0" smtClean="0"/>
              <a:t>Werkzeuge &amp; Einsatzgebiete</a:t>
            </a:r>
          </a:p>
          <a:p>
            <a:r>
              <a:rPr lang="de-DE" sz="2000" dirty="0" smtClean="0"/>
              <a:t>Bedeutung für die Programmierung</a:t>
            </a:r>
          </a:p>
          <a:p>
            <a:r>
              <a:rPr lang="de-DE" sz="2000" dirty="0" smtClean="0"/>
              <a:t>Demo</a:t>
            </a:r>
          </a:p>
          <a:p>
            <a:endParaRPr lang="de-DE" sz="2000" dirty="0" smtClean="0"/>
          </a:p>
          <a:p>
            <a:endParaRPr lang="de-DE" sz="2000" dirty="0"/>
          </a:p>
        </p:txBody>
      </p:sp>
      <p:sp>
        <p:nvSpPr>
          <p:cNvPr id="4" name="Fußzeilenplatzhalter 3"/>
          <p:cNvSpPr>
            <a:spLocks noGrp="1"/>
          </p:cNvSpPr>
          <p:nvPr>
            <p:ph type="ftr" sz="quarter" idx="11"/>
          </p:nvPr>
        </p:nvSpPr>
        <p:spPr/>
        <p:txBody>
          <a:bodyPr/>
          <a:lstStyle/>
          <a:p>
            <a:r>
              <a:rPr lang="de-DE" smtClean="0"/>
              <a:t>Sascha Hug TINF15B3</a:t>
            </a:r>
            <a:endParaRPr lang="de-DE"/>
          </a:p>
        </p:txBody>
      </p:sp>
      <p:sp>
        <p:nvSpPr>
          <p:cNvPr id="5" name="Foliennummernplatzhalter 4"/>
          <p:cNvSpPr>
            <a:spLocks noGrp="1"/>
          </p:cNvSpPr>
          <p:nvPr>
            <p:ph type="sldNum" sz="quarter" idx="12"/>
          </p:nvPr>
        </p:nvSpPr>
        <p:spPr/>
        <p:txBody>
          <a:bodyPr/>
          <a:lstStyle/>
          <a:p>
            <a:fld id="{2A909116-E181-46C9-9FF9-F50F67078C4C}" type="slidenum">
              <a:rPr lang="de-DE" smtClean="0"/>
              <a:t>2</a:t>
            </a:fld>
            <a:endParaRPr lang="de-DE"/>
          </a:p>
        </p:txBody>
      </p:sp>
      <p:sp>
        <p:nvSpPr>
          <p:cNvPr id="2" name="Titel 1"/>
          <p:cNvSpPr>
            <a:spLocks noGrp="1"/>
          </p:cNvSpPr>
          <p:nvPr>
            <p:ph type="title"/>
          </p:nvPr>
        </p:nvSpPr>
        <p:spPr/>
        <p:txBody>
          <a:bodyPr/>
          <a:lstStyle/>
          <a:p>
            <a:r>
              <a:rPr lang="de-DE" dirty="0" smtClean="0"/>
              <a:t>Agenda</a:t>
            </a:r>
            <a:endParaRPr lang="de-DE" dirty="0"/>
          </a:p>
        </p:txBody>
      </p:sp>
    </p:spTree>
    <p:extLst>
      <p:ext uri="{BB962C8B-B14F-4D97-AF65-F5344CB8AC3E}">
        <p14:creationId xmlns:p14="http://schemas.microsoft.com/office/powerpoint/2010/main" val="55172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pPr marL="0" indent="0">
              <a:buNone/>
            </a:pPr>
            <a:endParaRPr lang="de-DE" sz="2800" dirty="0"/>
          </a:p>
          <a:p>
            <a:pPr marL="0" indent="0">
              <a:buNone/>
            </a:pPr>
            <a:endParaRPr lang="de-DE" sz="2800" dirty="0" smtClean="0"/>
          </a:p>
        </p:txBody>
      </p:sp>
      <p:sp>
        <p:nvSpPr>
          <p:cNvPr id="5" name="Fußzeilenplatzhalter 4"/>
          <p:cNvSpPr>
            <a:spLocks noGrp="1"/>
          </p:cNvSpPr>
          <p:nvPr>
            <p:ph type="ftr" sz="quarter" idx="11"/>
          </p:nvPr>
        </p:nvSpPr>
        <p:spPr/>
        <p:txBody>
          <a:bodyPr/>
          <a:lstStyle/>
          <a:p>
            <a:r>
              <a:rPr lang="de-DE" smtClean="0"/>
              <a:t>Sascha Hug TINF15B3</a:t>
            </a:r>
            <a:endParaRPr lang="de-DE"/>
          </a:p>
        </p:txBody>
      </p:sp>
      <p:sp>
        <p:nvSpPr>
          <p:cNvPr id="6" name="Foliennummernplatzhalter 5"/>
          <p:cNvSpPr>
            <a:spLocks noGrp="1"/>
          </p:cNvSpPr>
          <p:nvPr>
            <p:ph type="sldNum" sz="quarter" idx="12"/>
          </p:nvPr>
        </p:nvSpPr>
        <p:spPr/>
        <p:txBody>
          <a:bodyPr/>
          <a:lstStyle/>
          <a:p>
            <a:fld id="{2A909116-E181-46C9-9FF9-F50F67078C4C}" type="slidenum">
              <a:rPr lang="de-DE" smtClean="0"/>
              <a:t>3</a:t>
            </a:fld>
            <a:endParaRPr lang="de-DE"/>
          </a:p>
        </p:txBody>
      </p:sp>
      <p:sp>
        <p:nvSpPr>
          <p:cNvPr id="2" name="Titel 1"/>
          <p:cNvSpPr>
            <a:spLocks noGrp="1"/>
          </p:cNvSpPr>
          <p:nvPr>
            <p:ph type="title"/>
          </p:nvPr>
        </p:nvSpPr>
        <p:spPr/>
        <p:txBody>
          <a:bodyPr/>
          <a:lstStyle/>
          <a:p>
            <a:r>
              <a:rPr lang="de-DE" dirty="0" smtClean="0"/>
              <a:t>Was ist TDD?</a:t>
            </a:r>
            <a:endParaRPr lang="de-DE"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440" y="1258788"/>
            <a:ext cx="4572000" cy="4762500"/>
          </a:xfrm>
          <a:prstGeom prst="rect">
            <a:avLst/>
          </a:prstGeom>
        </p:spPr>
      </p:pic>
    </p:spTree>
    <p:extLst>
      <p:ext uri="{BB962C8B-B14F-4D97-AF65-F5344CB8AC3E}">
        <p14:creationId xmlns:p14="http://schemas.microsoft.com/office/powerpoint/2010/main" val="412844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r>
              <a:rPr lang="de-DE" sz="2000" dirty="0" smtClean="0"/>
              <a:t>Getesteter Code</a:t>
            </a:r>
          </a:p>
          <a:p>
            <a:endParaRPr lang="de-DE" sz="2000" dirty="0" smtClean="0"/>
          </a:p>
          <a:p>
            <a:endParaRPr lang="de-DE" sz="2000" dirty="0"/>
          </a:p>
          <a:p>
            <a:endParaRPr lang="de-DE" sz="2000" dirty="0"/>
          </a:p>
          <a:p>
            <a:r>
              <a:rPr lang="de-DE" sz="2000" dirty="0" smtClean="0"/>
              <a:t> Kein unnötiger Code</a:t>
            </a:r>
          </a:p>
          <a:p>
            <a:endParaRPr lang="de-DE" sz="2000" dirty="0" smtClean="0"/>
          </a:p>
          <a:p>
            <a:endParaRPr lang="de-DE" sz="2000" dirty="0"/>
          </a:p>
          <a:p>
            <a:endParaRPr lang="de-DE" sz="2000" dirty="0" smtClean="0"/>
          </a:p>
          <a:p>
            <a:r>
              <a:rPr lang="de-DE" sz="2000" dirty="0" smtClean="0"/>
              <a:t>Klare Struktur</a:t>
            </a:r>
            <a:endParaRPr lang="de-DE" sz="2000" dirty="0"/>
          </a:p>
        </p:txBody>
      </p:sp>
      <p:sp>
        <p:nvSpPr>
          <p:cNvPr id="4" name="Fußzeilenplatzhalter 3"/>
          <p:cNvSpPr>
            <a:spLocks noGrp="1"/>
          </p:cNvSpPr>
          <p:nvPr>
            <p:ph type="ftr" sz="quarter" idx="11"/>
          </p:nvPr>
        </p:nvSpPr>
        <p:spPr/>
        <p:txBody>
          <a:bodyPr/>
          <a:lstStyle/>
          <a:p>
            <a:r>
              <a:rPr lang="de-DE" smtClean="0"/>
              <a:t>Sascha Hug TINF15B3</a:t>
            </a:r>
            <a:endParaRPr lang="de-DE"/>
          </a:p>
        </p:txBody>
      </p:sp>
      <p:sp>
        <p:nvSpPr>
          <p:cNvPr id="6" name="Foliennummernplatzhalter 5"/>
          <p:cNvSpPr>
            <a:spLocks noGrp="1"/>
          </p:cNvSpPr>
          <p:nvPr>
            <p:ph type="sldNum" sz="quarter" idx="12"/>
          </p:nvPr>
        </p:nvSpPr>
        <p:spPr/>
        <p:txBody>
          <a:bodyPr/>
          <a:lstStyle/>
          <a:p>
            <a:fld id="{2A909116-E181-46C9-9FF9-F50F67078C4C}" type="slidenum">
              <a:rPr lang="de-DE" smtClean="0"/>
              <a:t>4</a:t>
            </a:fld>
            <a:endParaRPr lang="de-DE"/>
          </a:p>
        </p:txBody>
      </p:sp>
      <p:sp>
        <p:nvSpPr>
          <p:cNvPr id="2" name="Titel 1"/>
          <p:cNvSpPr>
            <a:spLocks noGrp="1"/>
          </p:cNvSpPr>
          <p:nvPr>
            <p:ph type="title"/>
          </p:nvPr>
        </p:nvSpPr>
        <p:spPr/>
        <p:txBody>
          <a:bodyPr/>
          <a:lstStyle/>
          <a:p>
            <a:r>
              <a:rPr lang="de-DE" dirty="0" smtClean="0"/>
              <a:t>Gründe dafür</a:t>
            </a:r>
            <a:endParaRPr lang="de-DE"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620688"/>
            <a:ext cx="2313434" cy="1853138"/>
          </a:xfrm>
          <a:prstGeom prst="rect">
            <a:avLst/>
          </a:prstGeom>
        </p:spPr>
      </p:pic>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6136" y="2492896"/>
            <a:ext cx="3362564" cy="1681282"/>
          </a:xfrm>
          <a:prstGeom prst="rect">
            <a:avLst/>
          </a:prstGeom>
        </p:spPr>
      </p:pic>
      <p:pic>
        <p:nvPicPr>
          <p:cNvPr id="8" name="Grafik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7920" y="4194522"/>
            <a:ext cx="2312592" cy="2042790"/>
          </a:xfrm>
          <a:prstGeom prst="rect">
            <a:avLst/>
          </a:prstGeom>
        </p:spPr>
      </p:pic>
    </p:spTree>
    <p:extLst>
      <p:ext uri="{BB962C8B-B14F-4D97-AF65-F5344CB8AC3E}">
        <p14:creationId xmlns:p14="http://schemas.microsoft.com/office/powerpoint/2010/main" val="383008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4692" y="1481138"/>
            <a:ext cx="6034616" cy="4525962"/>
          </a:xfrm>
        </p:spPr>
      </p:pic>
      <p:sp>
        <p:nvSpPr>
          <p:cNvPr id="3" name="Fußzeilenplatzhalter 2"/>
          <p:cNvSpPr>
            <a:spLocks noGrp="1"/>
          </p:cNvSpPr>
          <p:nvPr>
            <p:ph type="ftr" sz="quarter" idx="11"/>
          </p:nvPr>
        </p:nvSpPr>
        <p:spPr/>
        <p:txBody>
          <a:bodyPr/>
          <a:lstStyle/>
          <a:p>
            <a:r>
              <a:rPr lang="de-DE" smtClean="0"/>
              <a:t>Sascha Hug TINF15B3</a:t>
            </a:r>
            <a:endParaRPr lang="de-DE"/>
          </a:p>
        </p:txBody>
      </p:sp>
      <p:sp>
        <p:nvSpPr>
          <p:cNvPr id="5" name="Foliennummernplatzhalter 4"/>
          <p:cNvSpPr>
            <a:spLocks noGrp="1"/>
          </p:cNvSpPr>
          <p:nvPr>
            <p:ph type="sldNum" sz="quarter" idx="12"/>
          </p:nvPr>
        </p:nvSpPr>
        <p:spPr/>
        <p:txBody>
          <a:bodyPr/>
          <a:lstStyle/>
          <a:p>
            <a:fld id="{2A909116-E181-46C9-9FF9-F50F67078C4C}" type="slidenum">
              <a:rPr lang="de-DE" smtClean="0"/>
              <a:t>5</a:t>
            </a:fld>
            <a:endParaRPr lang="de-DE"/>
          </a:p>
        </p:txBody>
      </p:sp>
      <p:sp>
        <p:nvSpPr>
          <p:cNvPr id="2" name="Titel 1"/>
          <p:cNvSpPr>
            <a:spLocks noGrp="1"/>
          </p:cNvSpPr>
          <p:nvPr>
            <p:ph type="title"/>
          </p:nvPr>
        </p:nvSpPr>
        <p:spPr/>
        <p:txBody>
          <a:bodyPr/>
          <a:lstStyle/>
          <a:p>
            <a:r>
              <a:rPr lang="de-DE" dirty="0" smtClean="0"/>
              <a:t>Kritik?!</a:t>
            </a:r>
            <a:endParaRPr lang="de-DE" dirty="0"/>
          </a:p>
        </p:txBody>
      </p:sp>
    </p:spTree>
    <p:extLst>
      <p:ext uri="{BB962C8B-B14F-4D97-AF65-F5344CB8AC3E}">
        <p14:creationId xmlns:p14="http://schemas.microsoft.com/office/powerpoint/2010/main" val="368922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Edeka\Pictures\tdd-zyklus.jpg"/>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655564" y="1556792"/>
            <a:ext cx="5796756" cy="4347567"/>
          </a:xfrm>
          <a:prstGeom prst="rect">
            <a:avLst/>
          </a:prstGeom>
          <a:noFill/>
          <a:extLst>
            <a:ext uri="{909E8E84-426E-40DD-AFC4-6F175D3DCCD1}">
              <a14:hiddenFill xmlns:a14="http://schemas.microsoft.com/office/drawing/2010/main">
                <a:solidFill>
                  <a:srgbClr val="FFFFFF"/>
                </a:solidFill>
              </a14:hiddenFill>
            </a:ext>
          </a:extLst>
        </p:spPr>
      </p:pic>
      <p:sp>
        <p:nvSpPr>
          <p:cNvPr id="3" name="Fußzeilenplatzhalter 2"/>
          <p:cNvSpPr>
            <a:spLocks noGrp="1"/>
          </p:cNvSpPr>
          <p:nvPr>
            <p:ph type="ftr" sz="quarter" idx="11"/>
          </p:nvPr>
        </p:nvSpPr>
        <p:spPr/>
        <p:txBody>
          <a:bodyPr/>
          <a:lstStyle/>
          <a:p>
            <a:r>
              <a:rPr lang="de-DE" smtClean="0"/>
              <a:t>Sascha Hug TINF15B3</a:t>
            </a:r>
            <a:endParaRPr lang="de-DE"/>
          </a:p>
        </p:txBody>
      </p:sp>
      <p:sp>
        <p:nvSpPr>
          <p:cNvPr id="5" name="Foliennummernplatzhalter 4"/>
          <p:cNvSpPr>
            <a:spLocks noGrp="1"/>
          </p:cNvSpPr>
          <p:nvPr>
            <p:ph type="sldNum" sz="quarter" idx="12"/>
          </p:nvPr>
        </p:nvSpPr>
        <p:spPr/>
        <p:txBody>
          <a:bodyPr/>
          <a:lstStyle/>
          <a:p>
            <a:fld id="{2A909116-E181-46C9-9FF9-F50F67078C4C}" type="slidenum">
              <a:rPr lang="de-DE" smtClean="0"/>
              <a:t>6</a:t>
            </a:fld>
            <a:endParaRPr lang="de-DE"/>
          </a:p>
        </p:txBody>
      </p:sp>
      <p:sp>
        <p:nvSpPr>
          <p:cNvPr id="2" name="Titel 1"/>
          <p:cNvSpPr>
            <a:spLocks noGrp="1"/>
          </p:cNvSpPr>
          <p:nvPr>
            <p:ph type="title"/>
          </p:nvPr>
        </p:nvSpPr>
        <p:spPr/>
        <p:txBody>
          <a:bodyPr/>
          <a:lstStyle/>
          <a:p>
            <a:r>
              <a:rPr lang="de-DE" dirty="0" smtClean="0"/>
              <a:t>Funktionsweise</a:t>
            </a:r>
            <a:endParaRPr lang="de-DE" dirty="0"/>
          </a:p>
        </p:txBody>
      </p:sp>
    </p:spTree>
    <p:extLst>
      <p:ext uri="{BB962C8B-B14F-4D97-AF65-F5344CB8AC3E}">
        <p14:creationId xmlns:p14="http://schemas.microsoft.com/office/powerpoint/2010/main" val="58168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7504" y="1556792"/>
            <a:ext cx="5169505" cy="3024336"/>
          </a:xfrm>
        </p:spPr>
      </p:pic>
      <p:sp>
        <p:nvSpPr>
          <p:cNvPr id="3" name="Fußzeilenplatzhalter 2"/>
          <p:cNvSpPr>
            <a:spLocks noGrp="1"/>
          </p:cNvSpPr>
          <p:nvPr>
            <p:ph type="ftr" sz="quarter" idx="11"/>
          </p:nvPr>
        </p:nvSpPr>
        <p:spPr/>
        <p:txBody>
          <a:bodyPr/>
          <a:lstStyle/>
          <a:p>
            <a:r>
              <a:rPr lang="de-DE" smtClean="0"/>
              <a:t>Sascha Hug TINF15B3</a:t>
            </a:r>
            <a:endParaRPr lang="de-DE"/>
          </a:p>
        </p:txBody>
      </p:sp>
      <p:sp>
        <p:nvSpPr>
          <p:cNvPr id="6" name="Foliennummernplatzhalter 5"/>
          <p:cNvSpPr>
            <a:spLocks noGrp="1"/>
          </p:cNvSpPr>
          <p:nvPr>
            <p:ph type="sldNum" sz="quarter" idx="12"/>
          </p:nvPr>
        </p:nvSpPr>
        <p:spPr/>
        <p:txBody>
          <a:bodyPr/>
          <a:lstStyle/>
          <a:p>
            <a:fld id="{2A909116-E181-46C9-9FF9-F50F67078C4C}" type="slidenum">
              <a:rPr lang="de-DE" smtClean="0"/>
              <a:t>7</a:t>
            </a:fld>
            <a:endParaRPr lang="de-DE"/>
          </a:p>
        </p:txBody>
      </p:sp>
      <p:sp>
        <p:nvSpPr>
          <p:cNvPr id="2" name="Titel 1"/>
          <p:cNvSpPr>
            <a:spLocks noGrp="1"/>
          </p:cNvSpPr>
          <p:nvPr>
            <p:ph type="title"/>
          </p:nvPr>
        </p:nvSpPr>
        <p:spPr/>
        <p:txBody>
          <a:bodyPr>
            <a:normAutofit/>
          </a:bodyPr>
          <a:lstStyle/>
          <a:p>
            <a:r>
              <a:rPr lang="de-DE" dirty="0" smtClean="0"/>
              <a:t>Werkzeuge &amp; Einsatzgebiete</a:t>
            </a:r>
            <a:endParaRPr lang="de-DE" dirty="0"/>
          </a:p>
        </p:txBody>
      </p:sp>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6496" y="3219400"/>
            <a:ext cx="3810000" cy="3810000"/>
          </a:xfrm>
          <a:prstGeom prst="rect">
            <a:avLst/>
          </a:prstGeom>
        </p:spPr>
      </p:pic>
    </p:spTree>
    <p:extLst>
      <p:ext uri="{BB962C8B-B14F-4D97-AF65-F5344CB8AC3E}">
        <p14:creationId xmlns:p14="http://schemas.microsoft.com/office/powerpoint/2010/main" val="40782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43250" y="1839119"/>
            <a:ext cx="2857500" cy="3810000"/>
          </a:xfrm>
        </p:spPr>
      </p:pic>
      <p:sp>
        <p:nvSpPr>
          <p:cNvPr id="3" name="Fußzeilenplatzhalter 2"/>
          <p:cNvSpPr>
            <a:spLocks noGrp="1"/>
          </p:cNvSpPr>
          <p:nvPr>
            <p:ph type="ftr" sz="quarter" idx="11"/>
          </p:nvPr>
        </p:nvSpPr>
        <p:spPr/>
        <p:txBody>
          <a:bodyPr/>
          <a:lstStyle/>
          <a:p>
            <a:r>
              <a:rPr lang="de-DE" smtClean="0"/>
              <a:t>Sascha Hug TINF15B3</a:t>
            </a:r>
            <a:endParaRPr lang="de-DE"/>
          </a:p>
        </p:txBody>
      </p:sp>
      <p:sp>
        <p:nvSpPr>
          <p:cNvPr id="4" name="Foliennummernplatzhalter 3"/>
          <p:cNvSpPr>
            <a:spLocks noGrp="1"/>
          </p:cNvSpPr>
          <p:nvPr>
            <p:ph type="sldNum" sz="quarter" idx="12"/>
          </p:nvPr>
        </p:nvSpPr>
        <p:spPr/>
        <p:txBody>
          <a:bodyPr/>
          <a:lstStyle/>
          <a:p>
            <a:fld id="{2A909116-E181-46C9-9FF9-F50F67078C4C}" type="slidenum">
              <a:rPr lang="de-DE" smtClean="0"/>
              <a:t>8</a:t>
            </a:fld>
            <a:endParaRPr lang="de-DE"/>
          </a:p>
        </p:txBody>
      </p:sp>
      <p:sp>
        <p:nvSpPr>
          <p:cNvPr id="2" name="Titel 1"/>
          <p:cNvSpPr>
            <a:spLocks noGrp="1"/>
          </p:cNvSpPr>
          <p:nvPr>
            <p:ph type="title"/>
          </p:nvPr>
        </p:nvSpPr>
        <p:spPr/>
        <p:txBody>
          <a:bodyPr>
            <a:normAutofit fontScale="90000"/>
          </a:bodyPr>
          <a:lstStyle/>
          <a:p>
            <a:r>
              <a:rPr lang="de-DE" dirty="0" smtClean="0"/>
              <a:t>Bedeutung für die Programmierung</a:t>
            </a:r>
            <a:endParaRPr lang="de-DE" dirty="0"/>
          </a:p>
        </p:txBody>
      </p:sp>
    </p:spTree>
    <p:extLst>
      <p:ext uri="{BB962C8B-B14F-4D97-AF65-F5344CB8AC3E}">
        <p14:creationId xmlns:p14="http://schemas.microsoft.com/office/powerpoint/2010/main" val="179023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r>
              <a:rPr lang="de-DE" smtClean="0"/>
              <a:t>Sascha Hug TINF15B3</a:t>
            </a:r>
            <a:endParaRPr lang="de-DE"/>
          </a:p>
        </p:txBody>
      </p:sp>
      <p:sp>
        <p:nvSpPr>
          <p:cNvPr id="4" name="Foliennummernplatzhalter 3"/>
          <p:cNvSpPr>
            <a:spLocks noGrp="1"/>
          </p:cNvSpPr>
          <p:nvPr>
            <p:ph type="sldNum" sz="quarter" idx="12"/>
          </p:nvPr>
        </p:nvSpPr>
        <p:spPr/>
        <p:txBody>
          <a:bodyPr/>
          <a:lstStyle/>
          <a:p>
            <a:fld id="{2A909116-E181-46C9-9FF9-F50F67078C4C}" type="slidenum">
              <a:rPr lang="de-DE" smtClean="0"/>
              <a:t>9</a:t>
            </a:fld>
            <a:endParaRPr lang="de-DE"/>
          </a:p>
        </p:txBody>
      </p:sp>
      <p:sp>
        <p:nvSpPr>
          <p:cNvPr id="2" name="Titel 1"/>
          <p:cNvSpPr>
            <a:spLocks noGrp="1"/>
          </p:cNvSpPr>
          <p:nvPr>
            <p:ph type="title"/>
          </p:nvPr>
        </p:nvSpPr>
        <p:spPr>
          <a:xfrm>
            <a:off x="467544" y="2852936"/>
            <a:ext cx="8229600" cy="1143000"/>
          </a:xfrm>
        </p:spPr>
        <p:txBody>
          <a:bodyPr/>
          <a:lstStyle/>
          <a:p>
            <a:pPr algn="ctr"/>
            <a:r>
              <a:rPr lang="de-DE" dirty="0" smtClean="0"/>
              <a:t>Demo</a:t>
            </a:r>
            <a:endParaRPr lang="de-DE" dirty="0"/>
          </a:p>
        </p:txBody>
      </p:sp>
    </p:spTree>
    <p:extLst>
      <p:ext uri="{BB962C8B-B14F-4D97-AF65-F5344CB8AC3E}">
        <p14:creationId xmlns:p14="http://schemas.microsoft.com/office/powerpoint/2010/main" val="5118692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imos">
  <a:themeElements>
    <a:clrScheme name="Deimo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imo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Deimo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1422</Words>
  <Application>Microsoft Office PowerPoint</Application>
  <PresentationFormat>Bildschirmpräsentation (4:3)</PresentationFormat>
  <Paragraphs>112</Paragraphs>
  <Slides>10</Slides>
  <Notes>7</Notes>
  <HiddenSlides>0</HiddenSlides>
  <MMClips>0</MMClips>
  <ScaleCrop>false</ScaleCrop>
  <HeadingPairs>
    <vt:vector size="4" baseType="variant">
      <vt:variant>
        <vt:lpstr>Design</vt:lpstr>
      </vt:variant>
      <vt:variant>
        <vt:i4>1</vt:i4>
      </vt:variant>
      <vt:variant>
        <vt:lpstr>Folientitel</vt:lpstr>
      </vt:variant>
      <vt:variant>
        <vt:i4>10</vt:i4>
      </vt:variant>
    </vt:vector>
  </HeadingPairs>
  <TitlesOfParts>
    <vt:vector size="11" baseType="lpstr">
      <vt:lpstr>Deimos</vt:lpstr>
      <vt:lpstr>Test driven Development</vt:lpstr>
      <vt:lpstr>Agenda</vt:lpstr>
      <vt:lpstr>Was ist TDD?</vt:lpstr>
      <vt:lpstr>Gründe dafür</vt:lpstr>
      <vt:lpstr>Kritik?!</vt:lpstr>
      <vt:lpstr>Funktionsweise</vt:lpstr>
      <vt:lpstr>Werkzeuge &amp; Einsatzgebiete</vt:lpstr>
      <vt:lpstr>Bedeutung für die Programmierung</vt:lpstr>
      <vt:lpstr>Demo</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Edeka</dc:creator>
  <cp:lastModifiedBy>Edeka</cp:lastModifiedBy>
  <cp:revision>22</cp:revision>
  <dcterms:created xsi:type="dcterms:W3CDTF">2017-05-11T15:49:08Z</dcterms:created>
  <dcterms:modified xsi:type="dcterms:W3CDTF">2017-05-15T20:04:59Z</dcterms:modified>
</cp:coreProperties>
</file>