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2"/>
  </p:notesMasterIdLst>
  <p:sldIdLst>
    <p:sldId id="256" r:id="rId2"/>
    <p:sldId id="257" r:id="rId3"/>
    <p:sldId id="258" r:id="rId4"/>
    <p:sldId id="259" r:id="rId5"/>
    <p:sldId id="262" r:id="rId6"/>
    <p:sldId id="260" r:id="rId7"/>
    <p:sldId id="263" r:id="rId8"/>
    <p:sldId id="261" r:id="rId9"/>
    <p:sldId id="265" r:id="rId10"/>
    <p:sldId id="264"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485" autoAdjust="0"/>
  </p:normalViewPr>
  <p:slideViewPr>
    <p:cSldViewPr>
      <p:cViewPr varScale="1">
        <p:scale>
          <a:sx n="63" d="100"/>
          <a:sy n="63" d="100"/>
        </p:scale>
        <p:origin x="-178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162D9-53B7-4CD8-A7D2-1487D2694592}" type="datetimeFigureOut">
              <a:rPr lang="de-DE" smtClean="0"/>
              <a:t>15.05.2017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DE49-9957-440D-A11C-2B96D03FA425}" type="slidenum">
              <a:rPr lang="de-DE" smtClean="0"/>
              <a:t>‹Nr.›</a:t>
            </a:fld>
            <a:endParaRPr lang="de-DE"/>
          </a:p>
        </p:txBody>
      </p:sp>
    </p:spTree>
    <p:extLst>
      <p:ext uri="{BB962C8B-B14F-4D97-AF65-F5344CB8AC3E}">
        <p14:creationId xmlns:p14="http://schemas.microsoft.com/office/powerpoint/2010/main" val="102967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e.wikipedia.org/wiki/Systemtest" TargetMode="External"/><Relationship Id="rId3" Type="http://schemas.openxmlformats.org/officeDocument/2006/relationships/hyperlink" Target="https://de.wikipedia.org/wiki/Testabdeckung" TargetMode="External"/><Relationship Id="rId7" Type="http://schemas.openxmlformats.org/officeDocument/2006/relationships/hyperlink" Target="https://de.wikipedia.org/wiki/Usability-Tes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e.wikipedia.org/wiki/Integrationstest" TargetMode="External"/><Relationship Id="rId5" Type="http://schemas.openxmlformats.org/officeDocument/2006/relationships/hyperlink" Target="https://de.wikipedia.org/wiki/Paarprogrammierung" TargetMode="External"/><Relationship Id="rId4" Type="http://schemas.openxmlformats.org/officeDocument/2006/relationships/hyperlink" Target="https://de.wikipedia.org/wiki/Refactor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onpage.org/wiki/Release_Managem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wikipedia.org/wiki/Apache_Maven" TargetMode="External"/><Relationship Id="rId13" Type="http://schemas.openxmlformats.org/officeDocument/2006/relationships/hyperlink" Target="https://de.wikipedia.org/w/index.php?title=Unity_(Test_Framework)&amp;action=edit&amp;redlink=1" TargetMode="External"/><Relationship Id="rId3" Type="http://schemas.openxmlformats.org/officeDocument/2006/relationships/hyperlink" Target="https://de.wikipedia.org/wiki/Agile_Methode" TargetMode="External"/><Relationship Id="rId7" Type="http://schemas.openxmlformats.org/officeDocument/2006/relationships/hyperlink" Target="https://de.wikipedia.org/wiki/Apache_Ant" TargetMode="External"/><Relationship Id="rId12" Type="http://schemas.openxmlformats.org/officeDocument/2006/relationships/hyperlink" Target="https://de.wikipedia.org/w/index.php?title=Ceedling&amp;action=edit&amp;redlink=1" TargetMode="External"/><Relationship Id="rId2" Type="http://schemas.openxmlformats.org/officeDocument/2006/relationships/slide" Target="../slides/slide7.xml"/><Relationship Id="rId16" Type="http://schemas.openxmlformats.org/officeDocument/2006/relationships/hyperlink" Target="https://de.wikipedia.org/wiki/Mock-Objekt" TargetMode="External"/><Relationship Id="rId1" Type="http://schemas.openxmlformats.org/officeDocument/2006/relationships/notesMaster" Target="../notesMasters/notesMaster1.xml"/><Relationship Id="rId6" Type="http://schemas.openxmlformats.org/officeDocument/2006/relationships/hyperlink" Target="https://de.wikipedia.org/wiki/Java_(Programmiersprache)" TargetMode="External"/><Relationship Id="rId11" Type="http://schemas.openxmlformats.org/officeDocument/2006/relationships/hyperlink" Target="https://de.wikipedia.org/wiki/PHPUnit" TargetMode="External"/><Relationship Id="rId5" Type="http://schemas.openxmlformats.org/officeDocument/2006/relationships/hyperlink" Target="https://de.wikipedia.org/wiki/Kata_(Programmierung)" TargetMode="External"/><Relationship Id="rId15" Type="http://schemas.openxmlformats.org/officeDocument/2006/relationships/hyperlink" Target="https://de.wikipedia.org/wiki/C_(Programmiersprache)" TargetMode="External"/><Relationship Id="rId10" Type="http://schemas.openxmlformats.org/officeDocument/2006/relationships/hyperlink" Target="https://de.wikipedia.org/wiki/JUnit" TargetMode="External"/><Relationship Id="rId4" Type="http://schemas.openxmlformats.org/officeDocument/2006/relationships/hyperlink" Target="https://de.wikipedia.org/wiki/Paarprogrammierung" TargetMode="External"/><Relationship Id="rId9" Type="http://schemas.openxmlformats.org/officeDocument/2006/relationships/hyperlink" Target="https://de.wikipedia.org/wiki/Gradle" TargetMode="External"/><Relationship Id="rId14" Type="http://schemas.openxmlformats.org/officeDocument/2006/relationships/hyperlink" Target="https://de.wikipedia.org/w/index.php?title=CMock&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onpage.org/wiki/Multivariates_Test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1</a:t>
            </a:fld>
            <a:endParaRPr lang="de-DE"/>
          </a:p>
        </p:txBody>
      </p:sp>
    </p:spTree>
    <p:extLst>
      <p:ext uri="{BB962C8B-B14F-4D97-AF65-F5344CB8AC3E}">
        <p14:creationId xmlns:p14="http://schemas.microsoft.com/office/powerpoint/2010/main" val="65892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TDD ist eine Methode</a:t>
            </a:r>
            <a:r>
              <a:rPr lang="de-DE" baseline="0" dirty="0" smtClean="0"/>
              <a:t> Programmcode zu implementieren</a:t>
            </a:r>
          </a:p>
          <a:p>
            <a:pPr marL="171450" indent="-171450">
              <a:buFont typeface="Arial" panose="020B0604020202020204" pitchFamily="34" charset="0"/>
              <a:buChar char="•"/>
            </a:pPr>
            <a:r>
              <a:rPr lang="de-DE" baseline="0" dirty="0" smtClean="0"/>
              <a:t>Gewöhnlich 1. Code dann Test</a:t>
            </a:r>
          </a:p>
          <a:p>
            <a:pPr marL="171450" indent="-171450">
              <a:buFont typeface="Arial" panose="020B0604020202020204" pitchFamily="34" charset="0"/>
              <a:buChar char="•"/>
            </a:pPr>
            <a:r>
              <a:rPr lang="de-DE" baseline="0" dirty="0" smtClean="0"/>
              <a:t>Doch </a:t>
            </a:r>
            <a:r>
              <a:rPr lang="de-DE" baseline="0" dirty="0" smtClean="0"/>
              <a:t>entkoppelt </a:t>
            </a:r>
            <a:r>
              <a:rPr lang="de-DE" baseline="0" dirty="0" smtClean="0"/>
              <a:t>vom Code </a:t>
            </a:r>
            <a:r>
              <a:rPr lang="de-DE" baseline="0" dirty="0" smtClean="0"/>
              <a:t>gab es Tests zu Code der </a:t>
            </a:r>
            <a:r>
              <a:rPr lang="de-DE" baseline="0" dirty="0" smtClean="0"/>
              <a:t>wieder verändert </a:t>
            </a:r>
            <a:r>
              <a:rPr lang="de-DE" baseline="0" dirty="0" smtClean="0"/>
              <a:t>wurde und somit nicht dauerhaft als </a:t>
            </a:r>
            <a:r>
              <a:rPr lang="de-DE" baseline="0" dirty="0" smtClean="0"/>
              <a:t>richtig empfunden wurde</a:t>
            </a:r>
          </a:p>
          <a:p>
            <a:pPr marL="171450" indent="-171450">
              <a:buFont typeface="Arial" panose="020B0604020202020204" pitchFamily="34" charset="0"/>
              <a:buChar char="•"/>
            </a:pPr>
            <a:r>
              <a:rPr lang="de-DE" baseline="0" dirty="0" smtClean="0"/>
              <a:t>Dann </a:t>
            </a:r>
            <a:r>
              <a:rPr lang="de-DE" baseline="0" dirty="0" smtClean="0"/>
              <a:t>kam Kent Beck auf die Idee die Tests zu erst zu schreiben und den Code anhand des Test zu erstellen. </a:t>
            </a:r>
            <a:r>
              <a:rPr lang="de-DE" baseline="0" dirty="0" smtClean="0"/>
              <a:t>Könnte ein dauerhaft korrekter Code gewährleistet werden</a:t>
            </a:r>
            <a:endParaRPr lang="de-DE" baseline="0" dirty="0" smtClean="0"/>
          </a:p>
          <a:p>
            <a:pPr marL="171450" indent="-171450">
              <a:buFont typeface="Arial" panose="020B0604020202020204" pitchFamily="34" charset="0"/>
              <a:buChar char="•"/>
            </a:pPr>
            <a:r>
              <a:rPr lang="de-DE" baseline="0" dirty="0" smtClean="0"/>
              <a:t>Diese Strategie wird hauptsächlich bei dem Agile </a:t>
            </a:r>
            <a:r>
              <a:rPr lang="de-DE" baseline="0" dirty="0" err="1" smtClean="0"/>
              <a:t>Mehtode</a:t>
            </a:r>
            <a:r>
              <a:rPr lang="de-DE" baseline="0" dirty="0" smtClean="0"/>
              <a:t> </a:t>
            </a:r>
            <a:r>
              <a:rPr lang="de-DE" baseline="0" dirty="0" smtClean="0"/>
              <a:t>wie </a:t>
            </a:r>
            <a:r>
              <a:rPr lang="de-DE" baseline="0" dirty="0" err="1" smtClean="0"/>
              <a:t>Scrum</a:t>
            </a:r>
            <a:r>
              <a:rPr lang="de-DE" baseline="0" dirty="0" smtClean="0"/>
              <a:t> (Kern )und XP(kleine Schritte auf Kunden Lösung Pair-</a:t>
            </a:r>
            <a:r>
              <a:rPr lang="de-DE" baseline="0" dirty="0" err="1" smtClean="0"/>
              <a:t>programming</a:t>
            </a:r>
            <a:r>
              <a:rPr lang="de-DE" baseline="0" dirty="0" smtClean="0"/>
              <a:t>) verwendet.</a:t>
            </a:r>
          </a:p>
          <a:p>
            <a:pPr marL="171450" indent="-171450">
              <a:buFont typeface="Arial" panose="020B0604020202020204" pitchFamily="34" charset="0"/>
              <a:buChar char="•"/>
            </a:pPr>
            <a:r>
              <a:rPr lang="de-DE" baseline="0" dirty="0" smtClean="0"/>
              <a:t>Ablauf z</a:t>
            </a:r>
            <a:r>
              <a:rPr lang="de-DE" dirty="0" smtClean="0"/>
              <a:t>unächst </a:t>
            </a:r>
            <a:r>
              <a:rPr lang="de-DE" dirty="0" smtClean="0"/>
              <a:t>werden Testfälle bestimmt und realisiert. Diese Tests schlagen häufig fehl. Anschließend wird genauso so viel Code verfasst, wie es für das Bestehen des Tests notwendig ist. Diese Codebestandteile werden dann </a:t>
            </a:r>
            <a:r>
              <a:rPr lang="de-DE" dirty="0" err="1" smtClean="0"/>
              <a:t>refaktorisiert</a:t>
            </a:r>
            <a:r>
              <a:rPr lang="de-DE" dirty="0" smtClean="0"/>
              <a:t>; das heißt, dass der Quellcode unter Beibehaltung von Funktionen sukzessiv erweitert oder neu strukturiert wird. Dies erfolgt zyklisch, bis alle Anforderungen an die Software erfüllt werden und der Code in das Produktivsystem übertragen werden </a:t>
            </a:r>
            <a:r>
              <a:rPr lang="de-DE" dirty="0" smtClean="0"/>
              <a:t>kann dann </a:t>
            </a:r>
            <a:r>
              <a:rPr lang="de-DE" dirty="0" err="1" smtClean="0"/>
              <a:t>repeaten</a:t>
            </a:r>
            <a:r>
              <a:rPr lang="de-DE" dirty="0" smtClean="0"/>
              <a:t>. </a:t>
            </a:r>
            <a:endParaRPr lang="de-DE" baseline="0" dirty="0" smtClean="0"/>
          </a:p>
        </p:txBody>
      </p:sp>
      <p:sp>
        <p:nvSpPr>
          <p:cNvPr id="4" name="Foliennummernplatzhalter 3"/>
          <p:cNvSpPr>
            <a:spLocks noGrp="1"/>
          </p:cNvSpPr>
          <p:nvPr>
            <p:ph type="sldNum" sz="quarter" idx="10"/>
          </p:nvPr>
        </p:nvSpPr>
        <p:spPr/>
        <p:txBody>
          <a:bodyPr/>
          <a:lstStyle/>
          <a:p>
            <a:fld id="{11F0DE49-9957-440D-A11C-2B96D03FA425}" type="slidenum">
              <a:rPr lang="de-DE" smtClean="0"/>
              <a:t>3</a:t>
            </a:fld>
            <a:endParaRPr lang="de-DE"/>
          </a:p>
        </p:txBody>
      </p:sp>
    </p:spTree>
    <p:extLst>
      <p:ext uri="{BB962C8B-B14F-4D97-AF65-F5344CB8AC3E}">
        <p14:creationId xmlns:p14="http://schemas.microsoft.com/office/powerpoint/2010/main" val="4137856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wartbare</a:t>
            </a:r>
            <a:r>
              <a:rPr lang="de-DE" b="1" dirty="0" smtClean="0"/>
              <a:t> Qualitätssoftware:</a:t>
            </a:r>
            <a:endParaRPr lang="de-DE" dirty="0" smtClean="0"/>
          </a:p>
          <a:p>
            <a:pPr marL="171450" indent="-171450">
              <a:buFont typeface="Arial" panose="020B0604020202020204" pitchFamily="34" charset="0"/>
              <a:buChar char="•"/>
            </a:pPr>
            <a:r>
              <a:rPr lang="de-DE" dirty="0" smtClean="0"/>
              <a:t>kein ungetesteter Code</a:t>
            </a:r>
          </a:p>
          <a:p>
            <a:pPr marL="171450" indent="-171450">
              <a:buFont typeface="Arial" panose="020B0604020202020204" pitchFamily="34" charset="0"/>
              <a:buChar char="•"/>
            </a:pPr>
            <a:r>
              <a:rPr lang="de-DE" dirty="0" smtClean="0"/>
              <a:t>saubere/</a:t>
            </a:r>
            <a:r>
              <a:rPr lang="de-DE" dirty="0" err="1" smtClean="0"/>
              <a:t>testbare</a:t>
            </a:r>
            <a:r>
              <a:rPr lang="de-DE" dirty="0" smtClean="0"/>
              <a:t> Architektur durch TDD als Designstrategie</a:t>
            </a:r>
          </a:p>
          <a:p>
            <a:pPr marL="171450" indent="-171450">
              <a:buFont typeface="Arial" panose="020B0604020202020204" pitchFamily="34" charset="0"/>
              <a:buChar char="•"/>
            </a:pPr>
            <a:r>
              <a:rPr lang="de-DE" dirty="0" smtClean="0"/>
              <a:t>keine/wenig Redundanzen durch gnadenloses rechtzeitiges </a:t>
            </a:r>
            <a:r>
              <a:rPr lang="de-DE" dirty="0" err="1" smtClean="0"/>
              <a:t>Refaktorisieren</a:t>
            </a:r>
            <a:endParaRPr lang="de-DE" dirty="0" smtClean="0"/>
          </a:p>
          <a:p>
            <a:r>
              <a:rPr lang="de-DE" b="1" dirty="0" smtClean="0"/>
              <a:t>effektive und effiziente Erstellung der Software:</a:t>
            </a:r>
            <a:endParaRPr lang="de-DE" dirty="0" smtClean="0"/>
          </a:p>
          <a:p>
            <a:pPr marL="171450" indent="-171450">
              <a:buFont typeface="Arial" panose="020B0604020202020204" pitchFamily="34" charset="0"/>
              <a:buChar char="•"/>
            </a:pPr>
            <a:r>
              <a:rPr lang="de-DE" dirty="0" smtClean="0"/>
              <a:t>kein unnötiger Code auf Vorrat</a:t>
            </a:r>
          </a:p>
          <a:p>
            <a:pPr marL="171450" indent="-171450">
              <a:buFont typeface="Arial" panose="020B0604020202020204" pitchFamily="34" charset="0"/>
              <a:buChar char="•"/>
            </a:pPr>
            <a:r>
              <a:rPr lang="de-DE" dirty="0" smtClean="0"/>
              <a:t>Konzentration auf das Wesentliche</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4</a:t>
            </a:fld>
            <a:endParaRPr lang="de-DE"/>
          </a:p>
        </p:txBody>
      </p:sp>
    </p:spTree>
    <p:extLst>
      <p:ext uri="{BB962C8B-B14F-4D97-AF65-F5344CB8AC3E}">
        <p14:creationId xmlns:p14="http://schemas.microsoft.com/office/powerpoint/2010/main" val="368059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smtClean="0"/>
              <a:t>Kritik</a:t>
            </a:r>
          </a:p>
          <a:p>
            <a:pPr marL="171450" indent="-171450">
              <a:buFont typeface="Arial" panose="020B0604020202020204" pitchFamily="34" charset="0"/>
              <a:buChar char="•"/>
            </a:pPr>
            <a:r>
              <a:rPr lang="de-DE" b="1" dirty="0" smtClean="0"/>
              <a:t>Konsequenz ist nötig</a:t>
            </a:r>
          </a:p>
          <a:p>
            <a:pPr marL="228600" indent="-228600">
              <a:buFont typeface="+mj-lt"/>
              <a:buAutoNum type="arabicPeriod"/>
            </a:pPr>
            <a:r>
              <a:rPr lang="de-DE" dirty="0" smtClean="0"/>
              <a:t>Programmierern</a:t>
            </a:r>
            <a:r>
              <a:rPr lang="de-DE" baseline="0" dirty="0" smtClean="0"/>
              <a:t> </a:t>
            </a:r>
            <a:r>
              <a:rPr lang="de-DE" dirty="0" smtClean="0"/>
              <a:t>keine </a:t>
            </a:r>
            <a:r>
              <a:rPr lang="de-DE" dirty="0" smtClean="0"/>
              <a:t>Erfahrung </a:t>
            </a:r>
            <a:r>
              <a:rPr lang="de-DE" dirty="0" smtClean="0"/>
              <a:t>schwierig ,was </a:t>
            </a:r>
            <a:r>
              <a:rPr lang="de-DE" dirty="0" smtClean="0"/>
              <a:t>testen </a:t>
            </a:r>
            <a:r>
              <a:rPr lang="de-DE" dirty="0" smtClean="0"/>
              <a:t>soll? -&gt;Prinzipien </a:t>
            </a:r>
            <a:r>
              <a:rPr lang="de-DE" dirty="0" smtClean="0"/>
              <a:t>dieser Methode vernachlässigen, was insbesondere bei agilen Methoden wie dem Extreme </a:t>
            </a:r>
            <a:r>
              <a:rPr lang="de-DE" dirty="0" err="1" smtClean="0"/>
              <a:t>Programming</a:t>
            </a:r>
            <a:r>
              <a:rPr lang="de-DE" dirty="0" smtClean="0"/>
              <a:t> Schwierigkeiten </a:t>
            </a:r>
            <a:r>
              <a:rPr lang="de-DE" dirty="0" smtClean="0"/>
              <a:t>zur </a:t>
            </a:r>
            <a:r>
              <a:rPr lang="de-DE" dirty="0" smtClean="0"/>
              <a:t>Folge haben kann. </a:t>
            </a:r>
            <a:endParaRPr lang="de-DE" dirty="0" smtClean="0"/>
          </a:p>
          <a:p>
            <a:pPr marL="228600" indent="-228600">
              <a:buFont typeface="+mj-lt"/>
              <a:buAutoNum type="arabicPeriod"/>
            </a:pPr>
            <a:r>
              <a:rPr lang="de-DE" dirty="0" smtClean="0"/>
              <a:t>Ohne </a:t>
            </a:r>
            <a:r>
              <a:rPr lang="de-DE" dirty="0" smtClean="0"/>
              <a:t>ausreichende Unit-Tests wird keine ausreichende </a:t>
            </a:r>
            <a:r>
              <a:rPr lang="de-DE" dirty="0" smtClean="0">
                <a:hlinkClick r:id="rId3" tooltip="Testabdeckung"/>
              </a:rPr>
              <a:t>Testabdeckung</a:t>
            </a:r>
            <a:r>
              <a:rPr lang="de-DE" dirty="0" smtClean="0"/>
              <a:t> für das </a:t>
            </a:r>
            <a:r>
              <a:rPr lang="de-DE" dirty="0" err="1" smtClean="0">
                <a:hlinkClick r:id="rId4" tooltip="Refactoring"/>
              </a:rPr>
              <a:t>Refactoring</a:t>
            </a:r>
            <a:r>
              <a:rPr lang="de-DE" dirty="0" smtClean="0"/>
              <a:t> und die gewünschte Qualität erreicht. Dem kann man mit </a:t>
            </a:r>
            <a:r>
              <a:rPr lang="de-DE" dirty="0" smtClean="0">
                <a:hlinkClick r:id="rId5" tooltip="Paarprogrammierung"/>
              </a:rPr>
              <a:t>Paarprogrammierung</a:t>
            </a:r>
            <a:r>
              <a:rPr lang="de-DE" dirty="0" smtClean="0"/>
              <a:t> und Schulung entgegenwirken.</a:t>
            </a:r>
          </a:p>
          <a:p>
            <a:pPr marL="171450" indent="-171450">
              <a:buFont typeface="Arial" panose="020B0604020202020204" pitchFamily="34" charset="0"/>
              <a:buChar char="•"/>
            </a:pPr>
            <a:r>
              <a:rPr lang="de-DE" b="1" dirty="0" smtClean="0"/>
              <a:t>Ausbildung/Übung erforderlich</a:t>
            </a:r>
          </a:p>
          <a:p>
            <a:pPr marL="228600" indent="-228600">
              <a:buFont typeface="+mj-lt"/>
              <a:buAutoNum type="arabicPeriod"/>
            </a:pPr>
            <a:r>
              <a:rPr lang="de-DE" dirty="0" smtClean="0"/>
              <a:t>Ein wesentliches Argument von Gegnern der </a:t>
            </a:r>
            <a:r>
              <a:rPr lang="de-DE" i="1" dirty="0" smtClean="0"/>
              <a:t>testgetriebenen Entwicklung</a:t>
            </a:r>
            <a:r>
              <a:rPr lang="de-DE" dirty="0" smtClean="0"/>
              <a:t> ist, dass insbesondere Unit-Tests den Aufwand bei Änderungen an bestehender Funktionalität unnötig erhöhen, weil eine Änderung am Produktions-Code unverhältnismäßig viele Unit-Tests fehl schlagen lässt</a:t>
            </a:r>
            <a:r>
              <a:rPr lang="de-DE" dirty="0" smtClean="0"/>
              <a:t>.</a:t>
            </a:r>
          </a:p>
          <a:p>
            <a:pPr marL="228600" indent="-228600">
              <a:buFont typeface="+mj-lt"/>
              <a:buAutoNum type="arabicPeriod"/>
            </a:pPr>
            <a:r>
              <a:rPr lang="de-DE" dirty="0" smtClean="0"/>
              <a:t>Die </a:t>
            </a:r>
            <a:r>
              <a:rPr lang="de-DE" dirty="0" smtClean="0"/>
              <a:t>Ursache dafür liegt jedoch in der Regel darin, dass die getestete Unit nicht ausreichend separiert wurde, die Tests also </a:t>
            </a:r>
            <a:r>
              <a:rPr lang="de-DE" dirty="0" smtClean="0"/>
              <a:t>grob </a:t>
            </a:r>
            <a:r>
              <a:rPr lang="de-DE" b="1" dirty="0" smtClean="0"/>
              <a:t>nicht</a:t>
            </a:r>
            <a:r>
              <a:rPr lang="de-DE" dirty="0" smtClean="0"/>
              <a:t> atomar </a:t>
            </a:r>
            <a:r>
              <a:rPr lang="de-DE" dirty="0" smtClean="0"/>
              <a:t>sind</a:t>
            </a:r>
            <a:r>
              <a:rPr lang="de-DE" dirty="0" smtClean="0"/>
              <a:t>. </a:t>
            </a:r>
          </a:p>
          <a:p>
            <a:pPr marL="228600" indent="-228600">
              <a:buFont typeface="+mj-lt"/>
              <a:buAutoNum type="arabicPeriod"/>
            </a:pPr>
            <a:r>
              <a:rPr lang="de-DE" dirty="0" smtClean="0"/>
              <a:t>Um </a:t>
            </a:r>
            <a:r>
              <a:rPr lang="de-DE" dirty="0" smtClean="0"/>
              <a:t>dieses Problem zu vermeiden ist es notwendig, dass die Programmierer darin geschult werden, wie sie die Anforderungen in atomare Funktionseinheiten zerlegen können und dies üben.</a:t>
            </a:r>
          </a:p>
          <a:p>
            <a:pPr marL="171450" indent="-171450">
              <a:buFont typeface="Arial" panose="020B0604020202020204" pitchFamily="34" charset="0"/>
              <a:buChar char="•"/>
            </a:pPr>
            <a:r>
              <a:rPr lang="de-DE" b="1" dirty="0" smtClean="0"/>
              <a:t>Kein Ersatz für alle anderen Testarten</a:t>
            </a:r>
          </a:p>
          <a:p>
            <a:r>
              <a:rPr lang="de-DE" dirty="0" smtClean="0"/>
              <a:t>Auch diese stark auf Tests setzende Art der Programmierung kann wie alle Testarten nicht jeden Fehler aufdecken:</a:t>
            </a:r>
          </a:p>
          <a:p>
            <a:pPr marL="228600" indent="-228600">
              <a:buFont typeface="+mj-lt"/>
              <a:buAutoNum type="arabicPeriod"/>
            </a:pPr>
            <a:r>
              <a:rPr lang="de-DE" dirty="0" smtClean="0"/>
              <a:t>Fehler, die im Zusammenspiel zwischen verschiedenen Programmen oder Programmteilen entstehen, können mittels </a:t>
            </a:r>
            <a:r>
              <a:rPr lang="de-DE" dirty="0" smtClean="0">
                <a:hlinkClick r:id="rId6" tooltip="Integrationstest"/>
              </a:rPr>
              <a:t>Integrationstests</a:t>
            </a:r>
            <a:r>
              <a:rPr lang="de-DE" dirty="0" smtClean="0"/>
              <a:t> eher gefunden werden als mittels testgetriebener Entwicklung</a:t>
            </a:r>
          </a:p>
          <a:p>
            <a:pPr marL="228600" indent="-228600">
              <a:buFont typeface="+mj-lt"/>
              <a:buAutoNum type="arabicPeriod"/>
            </a:pPr>
            <a:r>
              <a:rPr lang="de-DE" dirty="0" smtClean="0"/>
              <a:t>Die Gebrauchstauglichkeit einer Software kann mittels testgetriebener Entwicklung nicht festgestellt werden. Dafür sind </a:t>
            </a:r>
            <a:r>
              <a:rPr lang="de-DE" dirty="0" smtClean="0">
                <a:hlinkClick r:id="rId7" tooltip="Usability-Test"/>
              </a:rPr>
              <a:t>Usability-Tests</a:t>
            </a:r>
            <a:r>
              <a:rPr lang="de-DE" dirty="0" smtClean="0"/>
              <a:t> besser geeignet.</a:t>
            </a:r>
          </a:p>
          <a:p>
            <a:pPr marL="228600" indent="-228600">
              <a:buFont typeface="+mj-lt"/>
              <a:buAutoNum type="arabicPeriod"/>
            </a:pPr>
            <a:r>
              <a:rPr lang="de-DE" dirty="0" smtClean="0"/>
              <a:t>Die Entsprechung der Software gegenüber den funktionalen und nicht-funktionalen Anforderungen kann mittels testgetriebener Entwicklung oft nicht festgestellt </a:t>
            </a:r>
            <a:r>
              <a:rPr lang="de-DE" dirty="0" smtClean="0"/>
              <a:t>werden</a:t>
            </a:r>
            <a:r>
              <a:rPr lang="de-DE" baseline="0" dirty="0" smtClean="0"/>
              <a:t> </a:t>
            </a:r>
            <a:r>
              <a:rPr lang="de-DE" dirty="0" smtClean="0">
                <a:hlinkClick r:id="rId8" tooltip="Systemtest"/>
              </a:rPr>
              <a:t>Systemtests</a:t>
            </a:r>
            <a:r>
              <a:rPr lang="de-DE" dirty="0" smtClean="0"/>
              <a:t> </a:t>
            </a:r>
            <a:r>
              <a:rPr lang="de-DE" dirty="0" smtClean="0"/>
              <a:t>anzuraten.</a:t>
            </a:r>
          </a:p>
          <a:p>
            <a:pPr marL="228600" indent="-228600">
              <a:buFont typeface="+mj-lt"/>
              <a:buAutoNum type="arabicPeriod"/>
            </a:pPr>
            <a:r>
              <a:rPr lang="de-DE" b="1" dirty="0" smtClean="0"/>
              <a:t>Keine</a:t>
            </a:r>
            <a:r>
              <a:rPr lang="de-DE" dirty="0" smtClean="0"/>
              <a:t> der genannten Testarten und Vorgehensweisen kann alle Fehler aufdecken, darum sollten in den meisten Fällen mehrere Testarten und fehlervermeidende Vorgehensweisen angewendet werden.</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5</a:t>
            </a:fld>
            <a:endParaRPr lang="de-DE"/>
          </a:p>
        </p:txBody>
      </p:sp>
    </p:spTree>
    <p:extLst>
      <p:ext uri="{BB962C8B-B14F-4D97-AF65-F5344CB8AC3E}">
        <p14:creationId xmlns:p14="http://schemas.microsoft.com/office/powerpoint/2010/main" val="314535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Test </a:t>
            </a:r>
            <a:r>
              <a:rPr lang="de-DE" dirty="0" err="1" smtClean="0"/>
              <a:t>Driven</a:t>
            </a:r>
            <a:r>
              <a:rPr lang="de-DE" dirty="0" smtClean="0"/>
              <a:t> Development läuft </a:t>
            </a:r>
            <a:r>
              <a:rPr lang="de-DE" b="1" dirty="0" smtClean="0"/>
              <a:t>inkrementell</a:t>
            </a:r>
            <a:r>
              <a:rPr lang="de-DE" dirty="0" smtClean="0"/>
              <a:t> </a:t>
            </a:r>
            <a:r>
              <a:rPr lang="de-DE" dirty="0" smtClean="0"/>
              <a:t>ab</a:t>
            </a:r>
          </a:p>
          <a:p>
            <a:pPr marL="228600" indent="-228600">
              <a:buFont typeface="Courier New" panose="02070309020205020404" pitchFamily="49" charset="0"/>
              <a:buChar char="o"/>
            </a:pPr>
            <a:r>
              <a:rPr lang="de-DE" dirty="0" smtClean="0"/>
              <a:t>Die </a:t>
            </a:r>
            <a:r>
              <a:rPr lang="de-DE" dirty="0" smtClean="0"/>
              <a:t>Software wird Schritt für Schritt erweitert, nachdem die ersten Testfälle geschrieben wurden. Bei jedem Schritt wird die Software mit teilweise minimalen Funktionen angereichert und wieder getestet. Jeder fehlerhafte Test zieht das Verfassen von Quellcode nach sich</a:t>
            </a:r>
            <a:r>
              <a:rPr lang="de-DE" dirty="0" smtClean="0"/>
              <a:t>;</a:t>
            </a:r>
          </a:p>
          <a:p>
            <a:pPr marL="228600" indent="-228600">
              <a:buFont typeface="Courier New" panose="02070309020205020404" pitchFamily="49" charset="0"/>
              <a:buChar char="o"/>
            </a:pPr>
            <a:r>
              <a:rPr lang="de-DE" dirty="0" smtClean="0"/>
              <a:t>jeder </a:t>
            </a:r>
            <a:r>
              <a:rPr lang="de-DE" dirty="0" smtClean="0"/>
              <a:t>bestandene Test erweitert den Funktionsumfang oder stellt die Funktionalität der Software </a:t>
            </a:r>
            <a:r>
              <a:rPr lang="de-DE" dirty="0" smtClean="0"/>
              <a:t>sicher</a:t>
            </a:r>
            <a:endParaRPr lang="de-DE" dirty="0" smtClean="0"/>
          </a:p>
          <a:p>
            <a:pPr marL="171450" indent="-171450">
              <a:buFont typeface="Arial" panose="020B0604020202020204" pitchFamily="34" charset="0"/>
              <a:buChar char="•"/>
            </a:pPr>
            <a:r>
              <a:rPr lang="de-DE" dirty="0" smtClean="0"/>
              <a:t>Einige Entwickler schreiben eine Zeile Code für das </a:t>
            </a:r>
            <a:r>
              <a:rPr lang="de-DE" dirty="0" err="1" smtClean="0"/>
              <a:t>Testing</a:t>
            </a:r>
            <a:r>
              <a:rPr lang="de-DE" dirty="0" smtClean="0"/>
              <a:t> und danach eine Zeile Code für den </a:t>
            </a:r>
            <a:r>
              <a:rPr lang="de-DE" dirty="0" err="1" smtClean="0">
                <a:hlinkClick r:id="rId3" tooltip="Release Management"/>
              </a:rPr>
              <a:t>Releasekandidaten</a:t>
            </a:r>
            <a:r>
              <a:rPr lang="de-DE" dirty="0" smtClean="0"/>
              <a:t>. </a:t>
            </a:r>
            <a:r>
              <a:rPr lang="de-DE" dirty="0" smtClean="0"/>
              <a:t>Dieses Herunterbrechen auf kleine Bestandteile der Software führt zu einem Zyklus, der die täglichen Abläufe strukturiert. </a:t>
            </a:r>
            <a:r>
              <a:rPr lang="de-DE" dirty="0" smtClean="0"/>
              <a:t>Bestehend aus drei </a:t>
            </a:r>
            <a:r>
              <a:rPr lang="de-DE" dirty="0" smtClean="0"/>
              <a:t>Gesetzen des Test </a:t>
            </a:r>
            <a:r>
              <a:rPr lang="de-DE" dirty="0" err="1" smtClean="0"/>
              <a:t>Driven</a:t>
            </a:r>
            <a:r>
              <a:rPr lang="de-DE" dirty="0" smtClean="0"/>
              <a:t> </a:t>
            </a:r>
            <a:r>
              <a:rPr lang="de-DE" dirty="0" smtClean="0"/>
              <a:t>Development</a:t>
            </a:r>
          </a:p>
          <a:p>
            <a:pPr marL="228600" indent="-228600">
              <a:buFont typeface="+mj-lt"/>
              <a:buAutoNum type="arabicPeriod"/>
            </a:pPr>
            <a:r>
              <a:rPr lang="de-DE" dirty="0" smtClean="0"/>
              <a:t>Schreibe </a:t>
            </a:r>
            <a:r>
              <a:rPr lang="de-DE" dirty="0" smtClean="0"/>
              <a:t>einen Test, bevor du Code für das Produktivsystem verfasst.</a:t>
            </a:r>
          </a:p>
          <a:p>
            <a:pPr marL="228600" indent="-228600">
              <a:buFont typeface="+mj-lt"/>
              <a:buAutoNum type="arabicPeriod"/>
            </a:pPr>
            <a:r>
              <a:rPr lang="de-DE" dirty="0" smtClean="0"/>
              <a:t>Schreibe nur so viel Code für den Test, wie du für das Nichtbestehen des Tests benötigst (oder für das fehlgeschlagene Kompilieren)</a:t>
            </a:r>
          </a:p>
          <a:p>
            <a:pPr marL="228600" indent="-228600">
              <a:buFont typeface="+mj-lt"/>
              <a:buAutoNum type="arabicPeriod"/>
            </a:pPr>
            <a:r>
              <a:rPr lang="de-DE" dirty="0" smtClean="0"/>
              <a:t>Schreibe nur so viel Code, wie es für den aktuellen Testfall und dessen Bestehen hinreichend ist</a:t>
            </a:r>
            <a:r>
              <a:rPr lang="de-DE" dirty="0" smtClean="0"/>
              <a:t>.</a:t>
            </a:r>
          </a:p>
          <a:p>
            <a:pPr marL="0" indent="0">
              <a:buFont typeface="+mj-lt"/>
              <a:buNone/>
            </a:pPr>
            <a:r>
              <a:rPr lang="de-DE" b="1" dirty="0" smtClean="0"/>
              <a:t>Sekundentakt</a:t>
            </a:r>
          </a:p>
          <a:p>
            <a:pPr marL="0" indent="0">
              <a:buFont typeface="+mj-lt"/>
              <a:buNone/>
            </a:pPr>
            <a:endParaRPr lang="de-DE" dirty="0" smtClean="0"/>
          </a:p>
          <a:p>
            <a:pPr marL="228600" indent="-228600">
              <a:buFont typeface="Arial" panose="020B0604020202020204" pitchFamily="34" charset="0"/>
              <a:buChar char="•"/>
            </a:pPr>
            <a:r>
              <a:rPr lang="de-DE" dirty="0" smtClean="0"/>
              <a:t>Die </a:t>
            </a:r>
            <a:r>
              <a:rPr lang="de-DE" dirty="0" smtClean="0"/>
              <a:t>nächste Stufe bildet ein Zyklus, der auf </a:t>
            </a:r>
            <a:r>
              <a:rPr lang="de-DE" b="1" dirty="0" smtClean="0"/>
              <a:t>Minuten</a:t>
            </a:r>
            <a:r>
              <a:rPr lang="de-DE" dirty="0" smtClean="0"/>
              <a:t> bezogen ist und auch als </a:t>
            </a:r>
            <a:r>
              <a:rPr lang="de-DE" dirty="0" err="1" smtClean="0"/>
              <a:t>Red</a:t>
            </a:r>
            <a:r>
              <a:rPr lang="de-DE" dirty="0" smtClean="0"/>
              <a:t>-Green-</a:t>
            </a:r>
            <a:r>
              <a:rPr lang="de-DE" dirty="0" err="1" smtClean="0"/>
              <a:t>Refactor</a:t>
            </a:r>
            <a:r>
              <a:rPr lang="de-DE" dirty="0" smtClean="0"/>
              <a:t> bezeichnet </a:t>
            </a:r>
            <a:r>
              <a:rPr lang="de-DE" dirty="0" smtClean="0"/>
              <a:t>wird</a:t>
            </a:r>
            <a:endParaRPr lang="de-DE" dirty="0" smtClean="0"/>
          </a:p>
          <a:p>
            <a:pPr marL="228600" indent="-228600">
              <a:buFont typeface="+mj-lt"/>
              <a:buAutoNum type="arabicPeriod"/>
            </a:pPr>
            <a:r>
              <a:rPr lang="de-DE" dirty="0" smtClean="0"/>
              <a:t>Test schreiben: Test schlägt fehl und wird rot markiert.</a:t>
            </a:r>
          </a:p>
          <a:p>
            <a:pPr marL="228600" indent="-228600">
              <a:buFont typeface="+mj-lt"/>
              <a:buAutoNum type="arabicPeriod"/>
            </a:pPr>
            <a:r>
              <a:rPr lang="de-DE" dirty="0" smtClean="0"/>
              <a:t>Produktivcode schreiben und in das Produktivsystem integrieren: Test wird bestanden und wird grün markiert.</a:t>
            </a:r>
          </a:p>
          <a:p>
            <a:pPr marL="228600" indent="-228600">
              <a:buFont typeface="+mj-lt"/>
              <a:buAutoNum type="arabicPeriod"/>
            </a:pPr>
            <a:r>
              <a:rPr lang="de-DE" dirty="0" err="1" smtClean="0"/>
              <a:t>Refactoring</a:t>
            </a:r>
            <a:r>
              <a:rPr lang="de-DE" dirty="0" smtClean="0"/>
              <a:t>: Der Code wird Schritt für Schritt erweitert, ergänzt und neu strukturiert. Entsprechende Testfälle und die zugehörigen Codebestandteile werden geschrieben. Sie durchlaufen den Zyklus erneut, bis die Software aus Entwicklersicht einfach, elegant und verständlich ist. Jede nicht getestete Codezeile kann beim </a:t>
            </a:r>
            <a:r>
              <a:rPr lang="de-DE" dirty="0" err="1" smtClean="0"/>
              <a:t>Refactoring</a:t>
            </a:r>
            <a:r>
              <a:rPr lang="de-DE" dirty="0" smtClean="0"/>
              <a:t> zu Problemen führen, da es hier in erster Linie um die Struktur des Codes geht und nicht um die Funktionalität der Software, die durch den Test-First-Ansatz gewährleistet wird</a:t>
            </a:r>
            <a:r>
              <a:rPr lang="de-DE" dirty="0" smtClean="0"/>
              <a:t>.</a:t>
            </a:r>
            <a:endParaRPr lang="de-DE" dirty="0" smtClean="0"/>
          </a:p>
          <a:p>
            <a:r>
              <a:rPr lang="de-DE" dirty="0" smtClean="0"/>
              <a:t>Weiter</a:t>
            </a:r>
            <a:r>
              <a:rPr lang="de-DE" baseline="0" dirty="0" smtClean="0"/>
              <a:t> </a:t>
            </a:r>
            <a:r>
              <a:rPr lang="de-DE" baseline="0" dirty="0" err="1" smtClean="0"/>
              <a:t>zyklen</a:t>
            </a:r>
            <a:r>
              <a:rPr lang="de-DE" baseline="0" dirty="0" smtClean="0"/>
              <a:t>:</a:t>
            </a:r>
          </a:p>
          <a:p>
            <a:pPr marL="228600" indent="-228600">
              <a:buFont typeface="+mj-lt"/>
              <a:buAutoNum type="arabicPeriod"/>
            </a:pPr>
            <a:r>
              <a:rPr lang="de-DE" dirty="0" err="1" smtClean="0"/>
              <a:t>Specific</a:t>
            </a:r>
            <a:r>
              <a:rPr lang="de-DE" dirty="0" smtClean="0"/>
              <a:t>-</a:t>
            </a:r>
            <a:r>
              <a:rPr lang="de-DE" dirty="0" err="1" smtClean="0"/>
              <a:t>Generic</a:t>
            </a:r>
            <a:r>
              <a:rPr lang="de-DE" dirty="0" smtClean="0"/>
              <a:t>-Cycle Der erste Zyklus soll sicherstellen, dass einzelne Module in ihrer Gesamtheit das Ziel der Software erreichen</a:t>
            </a:r>
          </a:p>
          <a:p>
            <a:pPr marL="228600" indent="-228600">
              <a:buFont typeface="+mj-lt"/>
              <a:buAutoNum type="arabicPeriod"/>
            </a:pPr>
            <a:r>
              <a:rPr lang="de-DE" dirty="0" smtClean="0"/>
              <a:t>Primary </a:t>
            </a:r>
            <a:r>
              <a:rPr lang="de-DE" dirty="0" smtClean="0"/>
              <a:t>Cycle sind zu </a:t>
            </a:r>
            <a:r>
              <a:rPr lang="de-DE" dirty="0" err="1" smtClean="0"/>
              <a:t>erwähnen.Der</a:t>
            </a:r>
            <a:r>
              <a:rPr lang="de-DE" dirty="0" smtClean="0"/>
              <a:t> </a:t>
            </a:r>
            <a:r>
              <a:rPr lang="de-DE" dirty="0" smtClean="0"/>
              <a:t>zweite Zyklus macht Grenzen deutlich, die durch die Architektur und die vorher bestimmten Regeln gegeben sind. Eine klare Systemarchitektur und das Ineinandergreifen aller Module und Komponenten sind hier das </a:t>
            </a:r>
            <a:r>
              <a:rPr lang="de-DE" dirty="0" smtClean="0"/>
              <a:t>Ziel </a:t>
            </a:r>
            <a:endParaRPr lang="de-DE" dirty="0" smtClean="0"/>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6</a:t>
            </a:fld>
            <a:endParaRPr lang="de-DE"/>
          </a:p>
        </p:txBody>
      </p:sp>
    </p:spTree>
    <p:extLst>
      <p:ext uri="{BB962C8B-B14F-4D97-AF65-F5344CB8AC3E}">
        <p14:creationId xmlns:p14="http://schemas.microsoft.com/office/powerpoint/2010/main" val="282595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b="1" dirty="0" smtClean="0"/>
              <a:t>Einsatzgebiete</a:t>
            </a:r>
          </a:p>
          <a:p>
            <a:r>
              <a:rPr lang="de-DE" i="1" dirty="0" smtClean="0"/>
              <a:t>Testgetriebene Entwicklung</a:t>
            </a:r>
            <a:r>
              <a:rPr lang="de-DE" dirty="0" smtClean="0"/>
              <a:t> ist wesentlicher Bestandteil </a:t>
            </a:r>
            <a:r>
              <a:rPr lang="de-DE" dirty="0" smtClean="0"/>
              <a:t>der</a:t>
            </a:r>
            <a:r>
              <a:rPr lang="de-DE" baseline="0" dirty="0" smtClean="0"/>
              <a:t> </a:t>
            </a:r>
            <a:r>
              <a:rPr lang="de-DE" dirty="0" smtClean="0">
                <a:hlinkClick r:id="rId3" tooltip="Agile Methode"/>
              </a:rPr>
              <a:t>agiler </a:t>
            </a:r>
            <a:r>
              <a:rPr lang="de-DE" dirty="0" smtClean="0"/>
              <a:t>Softwareentwicklungsmethoden. </a:t>
            </a:r>
            <a:r>
              <a:rPr lang="de-DE" dirty="0" smtClean="0"/>
              <a:t>Auch außerhalb dieser ist sie anzutreffen, häufig in Verbindung mit der </a:t>
            </a:r>
            <a:r>
              <a:rPr lang="de-DE" dirty="0" smtClean="0">
                <a:hlinkClick r:id="rId4" tooltip="Paarprogrammierung"/>
              </a:rPr>
              <a:t>Paarprogrammierung</a:t>
            </a:r>
            <a:r>
              <a:rPr lang="de-DE" dirty="0" smtClean="0"/>
              <a:t>. Als Übungsmethode werden oft </a:t>
            </a:r>
            <a:r>
              <a:rPr lang="de-DE" dirty="0" smtClean="0">
                <a:hlinkClick r:id="rId5" tooltip="Kata (Programmierung)"/>
              </a:rPr>
              <a:t>Katas</a:t>
            </a:r>
            <a:r>
              <a:rPr lang="de-DE" dirty="0" smtClean="0"/>
              <a:t> (Karate ständige Wiederholung kleiner Übungen) </a:t>
            </a:r>
            <a:r>
              <a:rPr lang="de-DE" dirty="0" smtClean="0"/>
              <a:t>eingesetzt.</a:t>
            </a:r>
          </a:p>
          <a:p>
            <a:r>
              <a:rPr lang="de-DE" b="1" dirty="0" smtClean="0"/>
              <a:t>Werkzeuge</a:t>
            </a:r>
          </a:p>
          <a:p>
            <a:r>
              <a:rPr lang="de-DE" dirty="0" smtClean="0"/>
              <a:t>Die testgetriebene Entwicklung braucht </a:t>
            </a:r>
            <a:r>
              <a:rPr lang="de-DE" dirty="0" smtClean="0"/>
              <a:t>vordringlich:</a:t>
            </a:r>
          </a:p>
          <a:p>
            <a:pPr marL="228600" indent="-228600">
              <a:buFont typeface="Arial" panose="020B0604020202020204" pitchFamily="34" charset="0"/>
              <a:buChar char="•"/>
            </a:pPr>
            <a:r>
              <a:rPr lang="de-DE" dirty="0" smtClean="0"/>
              <a:t>ein </a:t>
            </a:r>
            <a:r>
              <a:rPr lang="de-DE" dirty="0" smtClean="0"/>
              <a:t>Werkzeug zur </a:t>
            </a:r>
            <a:r>
              <a:rPr lang="de-DE" dirty="0" err="1" smtClean="0"/>
              <a:t>Build</a:t>
            </a:r>
            <a:r>
              <a:rPr lang="de-DE" dirty="0" smtClean="0"/>
              <a:t>-Automatisierung </a:t>
            </a:r>
            <a:r>
              <a:rPr lang="de-DE" dirty="0" smtClean="0"/>
              <a:t> und ein Werkzeug zu Testentwicklung und -automatisierung,</a:t>
            </a:r>
          </a:p>
          <a:p>
            <a:endParaRPr lang="de-DE" dirty="0" smtClean="0"/>
          </a:p>
          <a:p>
            <a:pPr marL="228600" indent="-228600">
              <a:buFont typeface="+mj-lt"/>
              <a:buAutoNum type="arabicPeriod"/>
            </a:pPr>
            <a:r>
              <a:rPr lang="de-DE" dirty="0" smtClean="0">
                <a:hlinkClick r:id="rId6" tooltip="Java (Programmiersprache)"/>
              </a:rPr>
              <a:t>Java</a:t>
            </a:r>
            <a:r>
              <a:rPr lang="de-DE" dirty="0" smtClean="0"/>
              <a:t>-Entwicklung </a:t>
            </a:r>
            <a:r>
              <a:rPr lang="de-DE" dirty="0" smtClean="0"/>
              <a:t>kommen dafür meist </a:t>
            </a:r>
            <a:r>
              <a:rPr lang="de-DE" dirty="0" err="1" smtClean="0">
                <a:hlinkClick r:id="rId7" tooltip="Apache Ant"/>
              </a:rPr>
              <a:t>Ant</a:t>
            </a:r>
            <a:r>
              <a:rPr lang="de-DE" dirty="0" smtClean="0"/>
              <a:t>, </a:t>
            </a:r>
            <a:r>
              <a:rPr lang="de-DE" dirty="0" err="1" smtClean="0">
                <a:hlinkClick r:id="rId8" tooltip="Apache Maven"/>
              </a:rPr>
              <a:t>Maven</a:t>
            </a:r>
            <a:r>
              <a:rPr lang="de-DE" dirty="0" smtClean="0"/>
              <a:t> oder </a:t>
            </a:r>
            <a:r>
              <a:rPr lang="de-DE" dirty="0" err="1" smtClean="0">
                <a:hlinkClick r:id="rId9" tooltip="Gradle"/>
              </a:rPr>
              <a:t>Gradle</a:t>
            </a:r>
            <a:r>
              <a:rPr lang="de-DE" dirty="0" smtClean="0"/>
              <a:t> und </a:t>
            </a:r>
            <a:r>
              <a:rPr lang="de-DE" dirty="0" err="1" smtClean="0">
                <a:hlinkClick r:id="rId10" tooltip="JUnit"/>
              </a:rPr>
              <a:t>JUnit</a:t>
            </a:r>
            <a:r>
              <a:rPr lang="de-DE" dirty="0" smtClean="0"/>
              <a:t> zum Einsatz. </a:t>
            </a:r>
            <a:endParaRPr lang="de-DE" dirty="0" smtClean="0"/>
          </a:p>
          <a:p>
            <a:pPr marL="228600" indent="-228600">
              <a:buFont typeface="+mj-lt"/>
              <a:buAutoNum type="arabicPeriod"/>
            </a:pPr>
            <a:r>
              <a:rPr lang="de-DE" dirty="0" smtClean="0"/>
              <a:t>ähnliche </a:t>
            </a:r>
            <a:r>
              <a:rPr lang="de-DE" dirty="0" smtClean="0"/>
              <a:t>Werkzeuge, wie z. B. für PHP </a:t>
            </a:r>
            <a:r>
              <a:rPr lang="de-DE" dirty="0" err="1" smtClean="0">
                <a:hlinkClick r:id="rId11" tooltip="PHPUnit"/>
              </a:rPr>
              <a:t>PHPUnit</a:t>
            </a:r>
            <a:r>
              <a:rPr lang="de-DE" dirty="0" smtClean="0"/>
              <a:t> oder </a:t>
            </a:r>
            <a:r>
              <a:rPr lang="de-DE" dirty="0" err="1" smtClean="0">
                <a:hlinkClick r:id="rId12" tooltip="Ceedling (Seite nicht vorhanden)"/>
              </a:rPr>
              <a:t>Ceedling</a:t>
            </a:r>
            <a:r>
              <a:rPr lang="de-DE" dirty="0" smtClean="0"/>
              <a:t>, </a:t>
            </a:r>
            <a:r>
              <a:rPr lang="de-DE" dirty="0" err="1" smtClean="0">
                <a:hlinkClick r:id="rId13" tooltip="Unity (Test Framework) (Seite nicht vorhanden)"/>
              </a:rPr>
              <a:t>Unity</a:t>
            </a:r>
            <a:r>
              <a:rPr lang="de-DE" dirty="0" smtClean="0"/>
              <a:t> und </a:t>
            </a:r>
            <a:r>
              <a:rPr lang="de-DE" dirty="0" err="1" smtClean="0">
                <a:hlinkClick r:id="rId14" tooltip="CMock (Seite nicht vorhanden)"/>
              </a:rPr>
              <a:t>CMock</a:t>
            </a:r>
            <a:r>
              <a:rPr lang="de-DE" dirty="0" smtClean="0"/>
              <a:t> für </a:t>
            </a:r>
            <a:r>
              <a:rPr lang="de-DE" dirty="0" smtClean="0">
                <a:hlinkClick r:id="rId15" tooltip="C (Programmiersprache)"/>
              </a:rPr>
              <a:t>C</a:t>
            </a:r>
            <a:endParaRPr lang="de-DE" dirty="0" smtClean="0"/>
          </a:p>
          <a:p>
            <a:pPr marL="0" indent="0">
              <a:buFont typeface="+mj-lt"/>
              <a:buNone/>
            </a:pPr>
            <a:endParaRPr lang="de-DE" dirty="0" smtClean="0"/>
          </a:p>
          <a:p>
            <a:r>
              <a:rPr lang="de-DE" dirty="0" smtClean="0"/>
              <a:t>Für komplexe Systeme müssen mehrere Teilkomponenten unabhängig voneinander </a:t>
            </a:r>
            <a:r>
              <a:rPr lang="de-DE" dirty="0" smtClean="0"/>
              <a:t>testen. </a:t>
            </a:r>
            <a:r>
              <a:rPr lang="de-DE" dirty="0" smtClean="0"/>
              <a:t>Die korrekte Zusammenarbeit und Funktion der Komponenten </a:t>
            </a:r>
            <a:r>
              <a:rPr lang="de-DE" dirty="0" err="1" smtClean="0"/>
              <a:t>zutesten</a:t>
            </a:r>
            <a:r>
              <a:rPr lang="de-DE" baseline="0" dirty="0" smtClean="0"/>
              <a:t> ist schwer deshalb vortäuschen durch </a:t>
            </a:r>
            <a:r>
              <a:rPr lang="de-DE" dirty="0" smtClean="0">
                <a:hlinkClick r:id="rId16" tooltip="Mock-Objekt"/>
              </a:rPr>
              <a:t>Mock-Objekte</a:t>
            </a:r>
            <a:r>
              <a:rPr lang="de-DE" dirty="0" smtClean="0"/>
              <a:t>.</a:t>
            </a:r>
            <a:endParaRPr lang="de-DE" dirty="0" smtClean="0"/>
          </a:p>
        </p:txBody>
      </p:sp>
      <p:sp>
        <p:nvSpPr>
          <p:cNvPr id="4" name="Foliennummernplatzhalter 3"/>
          <p:cNvSpPr>
            <a:spLocks noGrp="1"/>
          </p:cNvSpPr>
          <p:nvPr>
            <p:ph type="sldNum" sz="quarter" idx="10"/>
          </p:nvPr>
        </p:nvSpPr>
        <p:spPr/>
        <p:txBody>
          <a:bodyPr/>
          <a:lstStyle/>
          <a:p>
            <a:fld id="{11F0DE49-9957-440D-A11C-2B96D03FA425}" type="slidenum">
              <a:rPr lang="de-DE" smtClean="0"/>
              <a:t>7</a:t>
            </a:fld>
            <a:endParaRPr lang="de-DE"/>
          </a:p>
        </p:txBody>
      </p:sp>
    </p:spTree>
    <p:extLst>
      <p:ext uri="{BB962C8B-B14F-4D97-AF65-F5344CB8AC3E}">
        <p14:creationId xmlns:p14="http://schemas.microsoft.com/office/powerpoint/2010/main" val="40559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TDD</a:t>
            </a:r>
            <a:r>
              <a:rPr lang="de-DE" baseline="0" dirty="0" smtClean="0"/>
              <a:t> </a:t>
            </a:r>
            <a:r>
              <a:rPr lang="de-DE" dirty="0" smtClean="0"/>
              <a:t>generellen </a:t>
            </a:r>
            <a:r>
              <a:rPr lang="de-DE" dirty="0" smtClean="0"/>
              <a:t>Designansatz und kein </a:t>
            </a:r>
            <a:r>
              <a:rPr lang="de-DE" dirty="0" err="1" smtClean="0">
                <a:hlinkClick r:id="rId3" tooltip="Multivariates Testing"/>
              </a:rPr>
              <a:t>Testing</a:t>
            </a:r>
            <a:r>
              <a:rPr lang="de-DE" dirty="0" smtClean="0">
                <a:hlinkClick r:id="rId3" tooltip="Multivariates Testing"/>
              </a:rPr>
              <a:t>-Szenario</a:t>
            </a:r>
            <a:r>
              <a:rPr lang="de-DE" dirty="0" smtClean="0"/>
              <a:t>. Die Tatsache, dass zuerst getestet </a:t>
            </a:r>
            <a:r>
              <a:rPr lang="de-DE" dirty="0" smtClean="0"/>
              <a:t>wird</a:t>
            </a:r>
            <a:r>
              <a:rPr lang="de-DE" baseline="0" dirty="0" smtClean="0"/>
              <a:t> </a:t>
            </a:r>
            <a:r>
              <a:rPr lang="de-DE" dirty="0" smtClean="0"/>
              <a:t>, </a:t>
            </a:r>
            <a:r>
              <a:rPr lang="de-DE" dirty="0" smtClean="0"/>
              <a:t>führt dazu, dass das </a:t>
            </a:r>
            <a:r>
              <a:rPr lang="de-DE" dirty="0" err="1" smtClean="0"/>
              <a:t>Testing</a:t>
            </a:r>
            <a:r>
              <a:rPr lang="de-DE" dirty="0" smtClean="0"/>
              <a:t> die Triebfeder dieses Paradigmas ist</a:t>
            </a:r>
            <a:r>
              <a:rPr lang="de-DE" dirty="0" smtClean="0"/>
              <a:t>.</a:t>
            </a:r>
          </a:p>
          <a:p>
            <a:pPr marL="171450" indent="-171450">
              <a:buFont typeface="Arial" panose="020B0604020202020204" pitchFamily="34" charset="0"/>
              <a:buChar char="•"/>
            </a:pPr>
            <a:r>
              <a:rPr lang="de-DE" dirty="0" smtClean="0"/>
              <a:t>Manche </a:t>
            </a:r>
            <a:r>
              <a:rPr lang="de-DE" dirty="0" smtClean="0"/>
              <a:t>Entwickler würden keine Zeile Quellcode schreiben, bevor nicht ein Testfall für die Codezeile vorliegt. Auf diese Weise wird nicht nur der Umfang des Codes reduziert, sondern auch die Effektivität des gesamten Projektes </a:t>
            </a:r>
            <a:r>
              <a:rPr lang="de-DE" dirty="0" smtClean="0"/>
              <a:t>sichergestellt.</a:t>
            </a:r>
          </a:p>
          <a:p>
            <a:pPr marL="171450" indent="-171450">
              <a:buFont typeface="Arial" panose="020B0604020202020204" pitchFamily="34" charset="0"/>
              <a:buChar char="•"/>
            </a:pPr>
            <a:r>
              <a:rPr lang="de-DE" dirty="0" smtClean="0"/>
              <a:t>Die </a:t>
            </a:r>
            <a:r>
              <a:rPr lang="de-DE" dirty="0" smtClean="0"/>
              <a:t>Tests sorgen für einen Fokus auf die Ziele der Software und deren Funktionalität. Zudem ist es leichter, weitere Funktionen hinzuzufügen und die Software zu erweitern </a:t>
            </a:r>
            <a:r>
              <a:rPr lang="de-DE" dirty="0" smtClean="0"/>
              <a:t>auch für Entwickler die nicht am </a:t>
            </a:r>
            <a:r>
              <a:rPr lang="de-DE" dirty="0" smtClean="0"/>
              <a:t>Projekt </a:t>
            </a:r>
            <a:r>
              <a:rPr lang="de-DE" dirty="0" smtClean="0"/>
              <a:t>beteiligt sind.</a:t>
            </a:r>
          </a:p>
          <a:p>
            <a:pPr marL="171450" indent="-171450">
              <a:buFont typeface="Arial" panose="020B0604020202020204" pitchFamily="34" charset="0"/>
              <a:buChar char="•"/>
            </a:pPr>
            <a:r>
              <a:rPr lang="de-DE" dirty="0" smtClean="0"/>
              <a:t>Zwar erfordert</a:t>
            </a:r>
            <a:r>
              <a:rPr lang="de-DE" baseline="0" dirty="0" smtClean="0"/>
              <a:t> </a:t>
            </a:r>
            <a:r>
              <a:rPr lang="de-DE" dirty="0" smtClean="0"/>
              <a:t>die </a:t>
            </a:r>
            <a:r>
              <a:rPr lang="de-DE" dirty="0" smtClean="0"/>
              <a:t>testgetriebene Programmierung </a:t>
            </a:r>
            <a:r>
              <a:rPr lang="de-DE" dirty="0" smtClean="0"/>
              <a:t>sehr </a:t>
            </a:r>
            <a:r>
              <a:rPr lang="de-DE" dirty="0" smtClean="0"/>
              <a:t>hohen Fachkenntnissen und viel </a:t>
            </a:r>
            <a:r>
              <a:rPr lang="de-DE" dirty="0" smtClean="0"/>
              <a:t>Erfahrung, </a:t>
            </a:r>
            <a:r>
              <a:rPr lang="de-DE" dirty="0" smtClean="0"/>
              <a:t>die Resultate sprechen jedoch auch für sich </a:t>
            </a:r>
            <a:r>
              <a:rPr lang="de-DE" dirty="0" smtClean="0"/>
              <a:t>wartungsfreie </a:t>
            </a:r>
            <a:r>
              <a:rPr lang="de-DE" dirty="0" smtClean="0"/>
              <a:t>Software ist zum einen kein </a:t>
            </a:r>
            <a:r>
              <a:rPr lang="de-DE" dirty="0" smtClean="0"/>
              <a:t>Kostenfaktor mehr. </a:t>
            </a:r>
            <a:r>
              <a:rPr lang="de-DE" dirty="0" smtClean="0"/>
              <a:t>Zum anderen sorgt der Ansatz für </a:t>
            </a:r>
            <a:r>
              <a:rPr lang="de-DE" dirty="0" err="1" smtClean="0"/>
              <a:t>einwahnfrei</a:t>
            </a:r>
            <a:r>
              <a:rPr lang="de-DE" dirty="0" smtClean="0"/>
              <a:t> </a:t>
            </a:r>
            <a:r>
              <a:rPr lang="de-DE" dirty="0" smtClean="0"/>
              <a:t>funktionierende Software, die beim Endnutzer gerne angewendet wird, weil sie keine Fehler aufweist.</a:t>
            </a:r>
          </a:p>
          <a:p>
            <a:endParaRPr lang="de-DE" dirty="0" smtClean="0"/>
          </a:p>
        </p:txBody>
      </p:sp>
      <p:sp>
        <p:nvSpPr>
          <p:cNvPr id="4" name="Foliennummernplatzhalter 3"/>
          <p:cNvSpPr>
            <a:spLocks noGrp="1"/>
          </p:cNvSpPr>
          <p:nvPr>
            <p:ph type="sldNum" sz="quarter" idx="10"/>
          </p:nvPr>
        </p:nvSpPr>
        <p:spPr/>
        <p:txBody>
          <a:bodyPr/>
          <a:lstStyle/>
          <a:p>
            <a:fld id="{11F0DE49-9957-440D-A11C-2B96D03FA425}" type="slidenum">
              <a:rPr lang="de-DE" smtClean="0"/>
              <a:t>8</a:t>
            </a:fld>
            <a:endParaRPr lang="de-DE"/>
          </a:p>
        </p:txBody>
      </p:sp>
    </p:spTree>
    <p:extLst>
      <p:ext uri="{BB962C8B-B14F-4D97-AF65-F5344CB8AC3E}">
        <p14:creationId xmlns:p14="http://schemas.microsoft.com/office/powerpoint/2010/main" val="879769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743333B3-ABA8-4833-B686-5DC91219E0D7}" type="datetime1">
              <a:rPr lang="de-DE" smtClean="0"/>
              <a:t>15.05.2017</a:t>
            </a:fld>
            <a:endParaRPr lang="de-DE"/>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DE" smtClean="0"/>
              <a:t>Sascha Hug TINF15B3</a:t>
            </a:r>
            <a:endParaRPr lang="de-DE"/>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2A909116-E181-46C9-9FF9-F50F67078C4C}"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F35A5714-76F6-4A41-8B9E-0EB784AF379F}"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68CF7BEC-1102-4C14-A8CF-3899C75D3913}"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38F2D70-DC3F-42A9-9162-FB68D708C1AF}"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640EF0D6-2BB4-4551-B2DA-B673ED213D80}"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52366D63-C0EC-43B0-93B9-56A9FF7B7AB6}" type="datetime1">
              <a:rPr lang="de-DE" smtClean="0"/>
              <a:t>15.05.2017</a:t>
            </a:fld>
            <a:endParaRPr lang="de-DE"/>
          </a:p>
        </p:txBody>
      </p:sp>
      <p:sp>
        <p:nvSpPr>
          <p:cNvPr id="6" name="Fußzeilenplatzhalter 5"/>
          <p:cNvSpPr>
            <a:spLocks noGrp="1"/>
          </p:cNvSpPr>
          <p:nvPr>
            <p:ph type="ftr" sz="quarter" idx="11"/>
          </p:nvPr>
        </p:nvSpPr>
        <p:spPr/>
        <p:txBody>
          <a:bodyPr/>
          <a:lstStyle>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09891E3B-959F-4518-82CB-D5DAAD1C13F3}" type="datetime1">
              <a:rPr lang="de-DE" smtClean="0"/>
              <a:t>15.05.2017</a:t>
            </a:fld>
            <a:endParaRPr lang="de-DE"/>
          </a:p>
        </p:txBody>
      </p:sp>
      <p:sp>
        <p:nvSpPr>
          <p:cNvPr id="8" name="Fußzeilenplatzhalter 7"/>
          <p:cNvSpPr>
            <a:spLocks noGrp="1"/>
          </p:cNvSpPr>
          <p:nvPr>
            <p:ph type="ftr" sz="quarter" idx="11"/>
          </p:nvPr>
        </p:nvSpPr>
        <p:spPr/>
        <p:txBody>
          <a:bodyPr/>
          <a:lstStyle>
            <a:extLst/>
          </a:lstStyle>
          <a:p>
            <a:r>
              <a:rPr lang="de-DE" smtClean="0"/>
              <a:t>Sascha Hug TINF15B3</a:t>
            </a:r>
            <a:endParaRPr lang="de-DE"/>
          </a:p>
        </p:txBody>
      </p:sp>
      <p:sp>
        <p:nvSpPr>
          <p:cNvPr id="9" name="Foliennummernplatzhalter 8"/>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7D13373A-3F7E-4CB7-A5CA-5116D7C841C7}" type="datetime1">
              <a:rPr lang="de-DE" smtClean="0"/>
              <a:t>15.05.2017</a:t>
            </a:fld>
            <a:endParaRPr lang="de-DE"/>
          </a:p>
        </p:txBody>
      </p:sp>
      <p:sp>
        <p:nvSpPr>
          <p:cNvPr id="4" name="Fußzeilenplatzhalter 3"/>
          <p:cNvSpPr>
            <a:spLocks noGrp="1"/>
          </p:cNvSpPr>
          <p:nvPr>
            <p:ph type="ftr" sz="quarter" idx="11"/>
          </p:nvPr>
        </p:nvSpPr>
        <p:spPr/>
        <p:txBody>
          <a:bodyPr/>
          <a:lstStyle>
            <a:extLst/>
          </a:lstStyle>
          <a:p>
            <a:r>
              <a:rPr lang="de-DE" smtClean="0"/>
              <a:t>Sascha Hug TINF15B3</a:t>
            </a:r>
            <a:endParaRPr lang="de-DE"/>
          </a:p>
        </p:txBody>
      </p:sp>
      <p:sp>
        <p:nvSpPr>
          <p:cNvPr id="5" name="Foliennummernplatzhalter 4"/>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1EBC3085-CF8C-46EA-B77A-DB62B62B3311}" type="datetime1">
              <a:rPr lang="de-DE" smtClean="0"/>
              <a:t>15.05.2017</a:t>
            </a:fld>
            <a:endParaRPr lang="de-DE"/>
          </a:p>
        </p:txBody>
      </p:sp>
      <p:sp>
        <p:nvSpPr>
          <p:cNvPr id="3" name="Fußzeilenplatzhalter 2"/>
          <p:cNvSpPr>
            <a:spLocks noGrp="1"/>
          </p:cNvSpPr>
          <p:nvPr>
            <p:ph type="ftr" sz="quarter" idx="11"/>
          </p:nvPr>
        </p:nvSpPr>
        <p:spPr/>
        <p:txBody>
          <a:bodyPr/>
          <a:lstStyle>
            <a:extLst/>
          </a:lstStyle>
          <a:p>
            <a:r>
              <a:rPr lang="de-DE" smtClean="0"/>
              <a:t>Sascha Hug TINF15B3</a:t>
            </a:r>
            <a:endParaRPr lang="de-DE"/>
          </a:p>
        </p:txBody>
      </p:sp>
      <p:sp>
        <p:nvSpPr>
          <p:cNvPr id="4" name="Foliennummernplatzhalter 3"/>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3218A50F-3744-47D2-BB15-C61CD26308B0}" type="datetime1">
              <a:rPr lang="de-DE" smtClean="0"/>
              <a:t>15.05.2017</a:t>
            </a:fld>
            <a:endParaRPr lang="de-DE"/>
          </a:p>
        </p:txBody>
      </p:sp>
      <p:sp>
        <p:nvSpPr>
          <p:cNvPr id="6" name="Fußzeilenplatzhalter 5"/>
          <p:cNvSpPr>
            <a:spLocks noGrp="1"/>
          </p:cNvSpPr>
          <p:nvPr>
            <p:ph type="ftr" sz="quarter" idx="11"/>
          </p:nvPr>
        </p:nvSpPr>
        <p:spPr/>
        <p:txBody>
          <a:bodyPr/>
          <a:lstStyle>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32FB6921-3327-4719-A330-9DAB83BC2648}" type="datetime1">
              <a:rPr lang="de-DE" smtClean="0"/>
              <a:t>15.05.2017</a:t>
            </a:fld>
            <a:endParaRPr lang="de-DE"/>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2A909116-E181-46C9-9FF9-F50F67078C4C}" type="slidenum">
              <a:rPr lang="de-DE" smtClean="0"/>
              <a:t>‹Nr.›</a:t>
            </a:fld>
            <a:endParaRPr lang="de-D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FC017E0-EC7A-49D2-AD8C-B83108EA9EC9}" type="datetime1">
              <a:rPr lang="de-DE" smtClean="0"/>
              <a:t>15.05.2017</a:t>
            </a:fld>
            <a:endParaRPr lang="de-DE"/>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DE" smtClean="0"/>
              <a:t>Sascha Hug TINF15B3</a:t>
            </a:r>
            <a:endParaRPr lang="de-DE"/>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909116-E181-46C9-9FF9-F50F67078C4C}"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Test </a:t>
            </a:r>
            <a:r>
              <a:rPr lang="de-DE" dirty="0" err="1" smtClean="0"/>
              <a:t>driven</a:t>
            </a:r>
            <a:r>
              <a:rPr lang="de-DE" dirty="0" smtClean="0"/>
              <a:t> Development</a:t>
            </a:r>
            <a:endParaRPr lang="de-DE" dirty="0"/>
          </a:p>
        </p:txBody>
      </p:sp>
      <p:sp>
        <p:nvSpPr>
          <p:cNvPr id="3" name="Untertitel 2"/>
          <p:cNvSpPr>
            <a:spLocks noGrp="1"/>
          </p:cNvSpPr>
          <p:nvPr>
            <p:ph type="subTitle" idx="1"/>
          </p:nvPr>
        </p:nvSpPr>
        <p:spPr/>
        <p:txBody>
          <a:bodyPr>
            <a:normAutofit/>
          </a:bodyPr>
          <a:lstStyle/>
          <a:p>
            <a:r>
              <a:rPr lang="de-DE" sz="2000" dirty="0" smtClean="0"/>
              <a:t>Kurz TDD</a:t>
            </a:r>
          </a:p>
          <a:p>
            <a:r>
              <a:rPr lang="de-DE" sz="2000" dirty="0" smtClean="0"/>
              <a:t>Deutsch. Testgetriebene Entwicklung</a:t>
            </a:r>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1</a:t>
            </a:fld>
            <a:endParaRPr lang="de-DE"/>
          </a:p>
        </p:txBody>
      </p:sp>
    </p:spTree>
    <p:extLst>
      <p:ext uri="{BB962C8B-B14F-4D97-AF65-F5344CB8AC3E}">
        <p14:creationId xmlns:p14="http://schemas.microsoft.com/office/powerpoint/2010/main" val="91111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1556792"/>
            <a:ext cx="6191250" cy="3857625"/>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10</a:t>
            </a:fld>
            <a:endParaRPr lang="de-DE"/>
          </a:p>
        </p:txBody>
      </p:sp>
    </p:spTree>
    <p:extLst>
      <p:ext uri="{BB962C8B-B14F-4D97-AF65-F5344CB8AC3E}">
        <p14:creationId xmlns:p14="http://schemas.microsoft.com/office/powerpoint/2010/main" val="1488932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sz="2000" dirty="0" smtClean="0"/>
              <a:t>Was ist TDD?</a:t>
            </a:r>
          </a:p>
          <a:p>
            <a:r>
              <a:rPr lang="de-DE" sz="2000" dirty="0" smtClean="0"/>
              <a:t>Gründe dafür</a:t>
            </a:r>
          </a:p>
          <a:p>
            <a:r>
              <a:rPr lang="de-DE" sz="2000" dirty="0" smtClean="0"/>
              <a:t>Kritik</a:t>
            </a:r>
          </a:p>
          <a:p>
            <a:r>
              <a:rPr lang="de-DE" sz="2000" dirty="0" smtClean="0"/>
              <a:t>Funktionsweise</a:t>
            </a:r>
          </a:p>
          <a:p>
            <a:r>
              <a:rPr lang="de-DE" sz="2000" dirty="0" smtClean="0"/>
              <a:t>Werkzeuge &amp; Einsatzgebiete</a:t>
            </a:r>
          </a:p>
          <a:p>
            <a:r>
              <a:rPr lang="de-DE" sz="2000" dirty="0" smtClean="0"/>
              <a:t>Bedeutung für die Programmierung</a:t>
            </a:r>
          </a:p>
          <a:p>
            <a:r>
              <a:rPr lang="de-DE" sz="2000" dirty="0" smtClean="0"/>
              <a:t>Demo</a:t>
            </a:r>
          </a:p>
          <a:p>
            <a:endParaRPr lang="de-DE" sz="2000" dirty="0" smtClean="0"/>
          </a:p>
          <a:p>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2</a:t>
            </a:fld>
            <a:endParaRPr lang="de-DE"/>
          </a:p>
        </p:txBody>
      </p:sp>
      <p:sp>
        <p:nvSpPr>
          <p:cNvPr id="2" name="Titel 1"/>
          <p:cNvSpPr>
            <a:spLocks noGrp="1"/>
          </p:cNvSpPr>
          <p:nvPr>
            <p:ph type="title"/>
          </p:nvPr>
        </p:nvSpPr>
        <p:spPr/>
        <p:txBody>
          <a:bodyPr/>
          <a:lstStyle/>
          <a:p>
            <a:r>
              <a:rPr lang="de-DE" dirty="0" smtClean="0"/>
              <a:t>Agenda</a:t>
            </a:r>
            <a:endParaRPr lang="de-DE" dirty="0"/>
          </a:p>
        </p:txBody>
      </p:sp>
    </p:spTree>
    <p:extLst>
      <p:ext uri="{BB962C8B-B14F-4D97-AF65-F5344CB8AC3E}">
        <p14:creationId xmlns:p14="http://schemas.microsoft.com/office/powerpoint/2010/main" val="5517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endParaRPr lang="de-DE" sz="2800" dirty="0"/>
          </a:p>
          <a:p>
            <a:pPr marL="0" indent="0">
              <a:buNone/>
            </a:pPr>
            <a:endParaRPr lang="de-DE" sz="2800" dirty="0" smtClean="0"/>
          </a:p>
        </p:txBody>
      </p:sp>
      <p:sp>
        <p:nvSpPr>
          <p:cNvPr id="5" name="Fußzeilenplatzhalter 4"/>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3</a:t>
            </a:fld>
            <a:endParaRPr lang="de-DE"/>
          </a:p>
        </p:txBody>
      </p:sp>
      <p:sp>
        <p:nvSpPr>
          <p:cNvPr id="2" name="Titel 1"/>
          <p:cNvSpPr>
            <a:spLocks noGrp="1"/>
          </p:cNvSpPr>
          <p:nvPr>
            <p:ph type="title"/>
          </p:nvPr>
        </p:nvSpPr>
        <p:spPr/>
        <p:txBody>
          <a:bodyPr/>
          <a:lstStyle/>
          <a:p>
            <a:r>
              <a:rPr lang="de-DE" dirty="0" smtClean="0"/>
              <a:t>Was ist TDD?</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440" y="1258788"/>
            <a:ext cx="4572000" cy="4762500"/>
          </a:xfrm>
          <a:prstGeom prst="rect">
            <a:avLst/>
          </a:prstGeom>
        </p:spPr>
      </p:pic>
    </p:spTree>
    <p:extLst>
      <p:ext uri="{BB962C8B-B14F-4D97-AF65-F5344CB8AC3E}">
        <p14:creationId xmlns:p14="http://schemas.microsoft.com/office/powerpoint/2010/main" val="412844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sz="2000" dirty="0" smtClean="0"/>
              <a:t>Getesteter Code</a:t>
            </a:r>
          </a:p>
          <a:p>
            <a:endParaRPr lang="de-DE" sz="2000" dirty="0" smtClean="0"/>
          </a:p>
          <a:p>
            <a:endParaRPr lang="de-DE" sz="2000" dirty="0"/>
          </a:p>
          <a:p>
            <a:endParaRPr lang="de-DE" sz="2000" dirty="0"/>
          </a:p>
          <a:p>
            <a:r>
              <a:rPr lang="de-DE" sz="2000" dirty="0" smtClean="0"/>
              <a:t> Kein unnötiger Code</a:t>
            </a:r>
          </a:p>
          <a:p>
            <a:endParaRPr lang="de-DE" sz="2000" dirty="0" smtClean="0"/>
          </a:p>
          <a:p>
            <a:endParaRPr lang="de-DE" sz="2000" dirty="0"/>
          </a:p>
          <a:p>
            <a:endParaRPr lang="de-DE" sz="2000" dirty="0" smtClean="0"/>
          </a:p>
          <a:p>
            <a:r>
              <a:rPr lang="de-DE" sz="2000" dirty="0" smtClean="0"/>
              <a:t>Klare Struktur</a:t>
            </a:r>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4</a:t>
            </a:fld>
            <a:endParaRPr lang="de-DE"/>
          </a:p>
        </p:txBody>
      </p:sp>
      <p:sp>
        <p:nvSpPr>
          <p:cNvPr id="2" name="Titel 1"/>
          <p:cNvSpPr>
            <a:spLocks noGrp="1"/>
          </p:cNvSpPr>
          <p:nvPr>
            <p:ph type="title"/>
          </p:nvPr>
        </p:nvSpPr>
        <p:spPr/>
        <p:txBody>
          <a:bodyPr/>
          <a:lstStyle/>
          <a:p>
            <a:r>
              <a:rPr lang="de-DE" dirty="0" smtClean="0"/>
              <a:t>Gründe dafür</a:t>
            </a:r>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620688"/>
            <a:ext cx="2313434" cy="1853138"/>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492896"/>
            <a:ext cx="3362564" cy="1681282"/>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920" y="4194522"/>
            <a:ext cx="2312592" cy="2042790"/>
          </a:xfrm>
          <a:prstGeom prst="rect">
            <a:avLst/>
          </a:prstGeom>
        </p:spPr>
      </p:pic>
    </p:spTree>
    <p:extLst>
      <p:ext uri="{BB962C8B-B14F-4D97-AF65-F5344CB8AC3E}">
        <p14:creationId xmlns:p14="http://schemas.microsoft.com/office/powerpoint/2010/main" val="383008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4692" y="1481138"/>
            <a:ext cx="6034616" cy="4525962"/>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5</a:t>
            </a:fld>
            <a:endParaRPr lang="de-DE"/>
          </a:p>
        </p:txBody>
      </p:sp>
      <p:sp>
        <p:nvSpPr>
          <p:cNvPr id="2" name="Titel 1"/>
          <p:cNvSpPr>
            <a:spLocks noGrp="1"/>
          </p:cNvSpPr>
          <p:nvPr>
            <p:ph type="title"/>
          </p:nvPr>
        </p:nvSpPr>
        <p:spPr/>
        <p:txBody>
          <a:bodyPr/>
          <a:lstStyle/>
          <a:p>
            <a:r>
              <a:rPr lang="de-DE" dirty="0" smtClean="0"/>
              <a:t>Kritik?!</a:t>
            </a:r>
            <a:endParaRPr lang="de-DE" dirty="0"/>
          </a:p>
        </p:txBody>
      </p:sp>
    </p:spTree>
    <p:extLst>
      <p:ext uri="{BB962C8B-B14F-4D97-AF65-F5344CB8AC3E}">
        <p14:creationId xmlns:p14="http://schemas.microsoft.com/office/powerpoint/2010/main" val="368922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Edeka\Pictures\tdd-zyklus.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55564" y="1556792"/>
            <a:ext cx="5796756" cy="4347567"/>
          </a:xfrm>
          <a:prstGeom prst="rect">
            <a:avLst/>
          </a:prstGeom>
          <a:noFill/>
          <a:extLst>
            <a:ext uri="{909E8E84-426E-40DD-AFC4-6F175D3DCCD1}">
              <a14:hiddenFill xmlns:a14="http://schemas.microsoft.com/office/drawing/2010/main">
                <a:solidFill>
                  <a:srgbClr val="FFFFFF"/>
                </a:solidFill>
              </a14:hiddenFill>
            </a:ext>
          </a:extLst>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6</a:t>
            </a:fld>
            <a:endParaRPr lang="de-DE"/>
          </a:p>
        </p:txBody>
      </p:sp>
      <p:sp>
        <p:nvSpPr>
          <p:cNvPr id="2" name="Titel 1"/>
          <p:cNvSpPr>
            <a:spLocks noGrp="1"/>
          </p:cNvSpPr>
          <p:nvPr>
            <p:ph type="title"/>
          </p:nvPr>
        </p:nvSpPr>
        <p:spPr/>
        <p:txBody>
          <a:bodyPr/>
          <a:lstStyle/>
          <a:p>
            <a:r>
              <a:rPr lang="de-DE" dirty="0" smtClean="0"/>
              <a:t>Funktionsweise</a:t>
            </a:r>
            <a:endParaRPr lang="de-DE" dirty="0"/>
          </a:p>
        </p:txBody>
      </p:sp>
    </p:spTree>
    <p:extLst>
      <p:ext uri="{BB962C8B-B14F-4D97-AF65-F5344CB8AC3E}">
        <p14:creationId xmlns:p14="http://schemas.microsoft.com/office/powerpoint/2010/main" val="58168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4" y="1556792"/>
            <a:ext cx="5169505" cy="3024336"/>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7</a:t>
            </a:fld>
            <a:endParaRPr lang="de-DE"/>
          </a:p>
        </p:txBody>
      </p:sp>
      <p:sp>
        <p:nvSpPr>
          <p:cNvPr id="2" name="Titel 1"/>
          <p:cNvSpPr>
            <a:spLocks noGrp="1"/>
          </p:cNvSpPr>
          <p:nvPr>
            <p:ph type="title"/>
          </p:nvPr>
        </p:nvSpPr>
        <p:spPr/>
        <p:txBody>
          <a:bodyPr>
            <a:normAutofit/>
          </a:bodyPr>
          <a:lstStyle/>
          <a:p>
            <a:r>
              <a:rPr lang="de-DE" dirty="0" smtClean="0"/>
              <a:t>Werkzeuge &amp; Einsatzgebiete</a:t>
            </a:r>
            <a:endParaRPr lang="de-DE"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496" y="3219400"/>
            <a:ext cx="3810000" cy="3810000"/>
          </a:xfrm>
          <a:prstGeom prst="rect">
            <a:avLst/>
          </a:prstGeom>
        </p:spPr>
      </p:pic>
    </p:spTree>
    <p:extLst>
      <p:ext uri="{BB962C8B-B14F-4D97-AF65-F5344CB8AC3E}">
        <p14:creationId xmlns:p14="http://schemas.microsoft.com/office/powerpoint/2010/main" val="40782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3250" y="1839119"/>
            <a:ext cx="2857500" cy="3810000"/>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8</a:t>
            </a:fld>
            <a:endParaRPr lang="de-DE"/>
          </a:p>
        </p:txBody>
      </p:sp>
      <p:sp>
        <p:nvSpPr>
          <p:cNvPr id="2" name="Titel 1"/>
          <p:cNvSpPr>
            <a:spLocks noGrp="1"/>
          </p:cNvSpPr>
          <p:nvPr>
            <p:ph type="title"/>
          </p:nvPr>
        </p:nvSpPr>
        <p:spPr/>
        <p:txBody>
          <a:bodyPr>
            <a:normAutofit fontScale="90000"/>
          </a:bodyPr>
          <a:lstStyle/>
          <a:p>
            <a:r>
              <a:rPr lang="de-DE" dirty="0" smtClean="0"/>
              <a:t>Bedeutung für die Programmierung</a:t>
            </a:r>
            <a:endParaRPr lang="de-DE" dirty="0"/>
          </a:p>
        </p:txBody>
      </p:sp>
    </p:spTree>
    <p:extLst>
      <p:ext uri="{BB962C8B-B14F-4D97-AF65-F5344CB8AC3E}">
        <p14:creationId xmlns:p14="http://schemas.microsoft.com/office/powerpoint/2010/main" val="179023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9</a:t>
            </a:fld>
            <a:endParaRPr lang="de-DE"/>
          </a:p>
        </p:txBody>
      </p:sp>
      <p:sp>
        <p:nvSpPr>
          <p:cNvPr id="2" name="Titel 1"/>
          <p:cNvSpPr>
            <a:spLocks noGrp="1"/>
          </p:cNvSpPr>
          <p:nvPr>
            <p:ph type="title"/>
          </p:nvPr>
        </p:nvSpPr>
        <p:spPr>
          <a:xfrm>
            <a:off x="467544" y="2852936"/>
            <a:ext cx="8229600" cy="1143000"/>
          </a:xfrm>
        </p:spPr>
        <p:txBody>
          <a:bodyPr/>
          <a:lstStyle/>
          <a:p>
            <a:pPr algn="ctr"/>
            <a:r>
              <a:rPr lang="de-DE" dirty="0" smtClean="0"/>
              <a:t>Demo</a:t>
            </a:r>
            <a:endParaRPr lang="de-DE" dirty="0"/>
          </a:p>
        </p:txBody>
      </p:sp>
    </p:spTree>
    <p:extLst>
      <p:ext uri="{BB962C8B-B14F-4D97-AF65-F5344CB8AC3E}">
        <p14:creationId xmlns:p14="http://schemas.microsoft.com/office/powerpoint/2010/main" val="5118692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1133</Words>
  <Application>Microsoft Office PowerPoint</Application>
  <PresentationFormat>Bildschirmpräsentation (4:3)</PresentationFormat>
  <Paragraphs>112</Paragraphs>
  <Slides>10</Slides>
  <Notes>7</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Deimos</vt:lpstr>
      <vt:lpstr>Test driven Development</vt:lpstr>
      <vt:lpstr>Agenda</vt:lpstr>
      <vt:lpstr>Was ist TDD?</vt:lpstr>
      <vt:lpstr>Gründe dafür</vt:lpstr>
      <vt:lpstr>Kritik?!</vt:lpstr>
      <vt:lpstr>Funktionsweise</vt:lpstr>
      <vt:lpstr>Werkzeuge &amp; Einsatzgebiete</vt:lpstr>
      <vt:lpstr>Bedeutung für die Programmierung</vt:lpstr>
      <vt:lpstr>Demo</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Edeka</dc:creator>
  <cp:lastModifiedBy>Edeka</cp:lastModifiedBy>
  <cp:revision>31</cp:revision>
  <dcterms:created xsi:type="dcterms:W3CDTF">2017-05-11T15:49:08Z</dcterms:created>
  <dcterms:modified xsi:type="dcterms:W3CDTF">2017-05-15T21:38:35Z</dcterms:modified>
</cp:coreProperties>
</file>