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sldIdLst>
    <p:sldId id="412" r:id="rId2"/>
    <p:sldId id="413" r:id="rId3"/>
    <p:sldId id="414" r:id="rId4"/>
  </p:sldIdLst>
  <p:sldSz cx="237601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4"/>
    <p:restoredTop sz="96405"/>
  </p:normalViewPr>
  <p:slideViewPr>
    <p:cSldViewPr snapToGrid="0">
      <p:cViewPr>
        <p:scale>
          <a:sx n="70" d="100"/>
          <a:sy n="70" d="100"/>
        </p:scale>
        <p:origin x="3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D760-B9AC-5047-B74E-AF773C82986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E453-277C-A749-B02A-036544E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4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3534924"/>
            <a:ext cx="20196096" cy="7519835"/>
          </a:xfrm>
        </p:spPr>
        <p:txBody>
          <a:bodyPr anchor="b"/>
          <a:lstStyle>
            <a:lvl1pPr algn="ctr">
              <a:defRPr sz="155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11344752"/>
            <a:ext cx="17820085" cy="5214884"/>
          </a:xfrm>
        </p:spPr>
        <p:txBody>
          <a:bodyPr/>
          <a:lstStyle>
            <a:lvl1pPr marL="0" indent="0" algn="ctr">
              <a:buNone/>
              <a:defRPr sz="6236"/>
            </a:lvl1pPr>
            <a:lvl2pPr marL="1187988" indent="0" algn="ctr">
              <a:buNone/>
              <a:defRPr sz="5197"/>
            </a:lvl2pPr>
            <a:lvl3pPr marL="2375977" indent="0" algn="ctr">
              <a:buNone/>
              <a:defRPr sz="4677"/>
            </a:lvl3pPr>
            <a:lvl4pPr marL="3563965" indent="0" algn="ctr">
              <a:buNone/>
              <a:defRPr sz="4157"/>
            </a:lvl4pPr>
            <a:lvl5pPr marL="4751954" indent="0" algn="ctr">
              <a:buNone/>
              <a:defRPr sz="4157"/>
            </a:lvl5pPr>
            <a:lvl6pPr marL="5939942" indent="0" algn="ctr">
              <a:buNone/>
              <a:defRPr sz="4157"/>
            </a:lvl6pPr>
            <a:lvl7pPr marL="7127931" indent="0" algn="ctr">
              <a:buNone/>
              <a:defRPr sz="4157"/>
            </a:lvl7pPr>
            <a:lvl8pPr marL="8315919" indent="0" algn="ctr">
              <a:buNone/>
              <a:defRPr sz="4157"/>
            </a:lvl8pPr>
            <a:lvl9pPr marL="9503908" indent="0" algn="ctr">
              <a:buNone/>
              <a:defRPr sz="415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1149975"/>
            <a:ext cx="5123274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1149975"/>
            <a:ext cx="15072822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942" y="4399906"/>
            <a:ext cx="22739171" cy="10630578"/>
          </a:xfrm>
        </p:spPr>
        <p:txBody>
          <a:bodyPr/>
          <a:lstStyle>
            <a:lvl1pPr>
              <a:spcBef>
                <a:spcPts val="0"/>
              </a:spcBef>
              <a:spcAft>
                <a:spcPts val="4872"/>
              </a:spcAft>
              <a:defRPr baseline="0"/>
            </a:lvl1pPr>
            <a:lvl2pPr marL="0">
              <a:spcBef>
                <a:spcPts val="0"/>
              </a:spcBef>
              <a:spcAft>
                <a:spcPts val="4872"/>
              </a:spcAft>
              <a:defRPr sz="5197"/>
            </a:lvl2pPr>
            <a:lvl3pPr marL="0">
              <a:spcBef>
                <a:spcPts val="0"/>
              </a:spcBef>
              <a:spcAft>
                <a:spcPts val="4872"/>
              </a:spcAft>
              <a:defRPr sz="5197"/>
            </a:lvl3pPr>
            <a:lvl4pPr marL="0">
              <a:spcBef>
                <a:spcPts val="0"/>
              </a:spcBef>
              <a:spcAft>
                <a:spcPts val="4872"/>
              </a:spcAft>
              <a:defRPr sz="5197"/>
            </a:lvl4pPr>
            <a:lvl5pPr marL="0">
              <a:spcBef>
                <a:spcPts val="0"/>
              </a:spcBef>
              <a:spcAft>
                <a:spcPts val="4872"/>
              </a:spcAft>
              <a:defRPr sz="519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5940" y="912485"/>
            <a:ext cx="22713390" cy="22967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7367967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5384888"/>
            <a:ext cx="20493097" cy="8984801"/>
          </a:xfrm>
        </p:spPr>
        <p:txBody>
          <a:bodyPr anchor="b"/>
          <a:lstStyle>
            <a:lvl1pPr>
              <a:defRPr sz="155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4454688"/>
            <a:ext cx="20493097" cy="4724895"/>
          </a:xfrm>
        </p:spPr>
        <p:txBody>
          <a:bodyPr/>
          <a:lstStyle>
            <a:lvl1pPr marL="0" indent="0">
              <a:buNone/>
              <a:defRPr sz="6236">
                <a:solidFill>
                  <a:schemeClr val="tx1"/>
                </a:solidFill>
              </a:defRPr>
            </a:lvl1pPr>
            <a:lvl2pPr marL="1187988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2pPr>
            <a:lvl3pPr marL="2375977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3pPr>
            <a:lvl4pPr marL="3563965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4pPr>
            <a:lvl5pPr marL="4751954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5pPr>
            <a:lvl6pPr marL="5939942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6pPr>
            <a:lvl7pPr marL="7127931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7pPr>
            <a:lvl8pPr marL="8315919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8pPr>
            <a:lvl9pPr marL="9503908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5749874"/>
            <a:ext cx="1009804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5749874"/>
            <a:ext cx="1009804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1149979"/>
            <a:ext cx="20493097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5294885"/>
            <a:ext cx="10051640" cy="2594941"/>
          </a:xfrm>
        </p:spPr>
        <p:txBody>
          <a:bodyPr anchor="b"/>
          <a:lstStyle>
            <a:lvl1pPr marL="0" indent="0">
              <a:buNone/>
              <a:defRPr sz="6236" b="1"/>
            </a:lvl1pPr>
            <a:lvl2pPr marL="1187988" indent="0">
              <a:buNone/>
              <a:defRPr sz="5197" b="1"/>
            </a:lvl2pPr>
            <a:lvl3pPr marL="2375977" indent="0">
              <a:buNone/>
              <a:defRPr sz="4677" b="1"/>
            </a:lvl3pPr>
            <a:lvl4pPr marL="3563965" indent="0">
              <a:buNone/>
              <a:defRPr sz="4157" b="1"/>
            </a:lvl4pPr>
            <a:lvl5pPr marL="4751954" indent="0">
              <a:buNone/>
              <a:defRPr sz="4157" b="1"/>
            </a:lvl5pPr>
            <a:lvl6pPr marL="5939942" indent="0">
              <a:buNone/>
              <a:defRPr sz="4157" b="1"/>
            </a:lvl6pPr>
            <a:lvl7pPr marL="7127931" indent="0">
              <a:buNone/>
              <a:defRPr sz="4157" b="1"/>
            </a:lvl7pPr>
            <a:lvl8pPr marL="8315919" indent="0">
              <a:buNone/>
              <a:defRPr sz="4157" b="1"/>
            </a:lvl8pPr>
            <a:lvl9pPr marL="9503908" indent="0">
              <a:buNone/>
              <a:defRPr sz="41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7889827"/>
            <a:ext cx="1005164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5294885"/>
            <a:ext cx="10101143" cy="2594941"/>
          </a:xfrm>
        </p:spPr>
        <p:txBody>
          <a:bodyPr anchor="b"/>
          <a:lstStyle>
            <a:lvl1pPr marL="0" indent="0">
              <a:buNone/>
              <a:defRPr sz="6236" b="1"/>
            </a:lvl1pPr>
            <a:lvl2pPr marL="1187988" indent="0">
              <a:buNone/>
              <a:defRPr sz="5197" b="1"/>
            </a:lvl2pPr>
            <a:lvl3pPr marL="2375977" indent="0">
              <a:buNone/>
              <a:defRPr sz="4677" b="1"/>
            </a:lvl3pPr>
            <a:lvl4pPr marL="3563965" indent="0">
              <a:buNone/>
              <a:defRPr sz="4157" b="1"/>
            </a:lvl4pPr>
            <a:lvl5pPr marL="4751954" indent="0">
              <a:buNone/>
              <a:defRPr sz="4157" b="1"/>
            </a:lvl5pPr>
            <a:lvl6pPr marL="5939942" indent="0">
              <a:buNone/>
              <a:defRPr sz="4157" b="1"/>
            </a:lvl6pPr>
            <a:lvl7pPr marL="7127931" indent="0">
              <a:buNone/>
              <a:defRPr sz="4157" b="1"/>
            </a:lvl7pPr>
            <a:lvl8pPr marL="8315919" indent="0">
              <a:buNone/>
              <a:defRPr sz="4157" b="1"/>
            </a:lvl8pPr>
            <a:lvl9pPr marL="9503908" indent="0">
              <a:buNone/>
              <a:defRPr sz="41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7889827"/>
            <a:ext cx="10101143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439968"/>
            <a:ext cx="7663255" cy="5039889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3109937"/>
            <a:ext cx="12028557" cy="15349662"/>
          </a:xfrm>
        </p:spPr>
        <p:txBody>
          <a:bodyPr/>
          <a:lstStyle>
            <a:lvl1pPr>
              <a:defRPr sz="8315"/>
            </a:lvl1pPr>
            <a:lvl2pPr>
              <a:defRPr sz="7276"/>
            </a:lvl2pPr>
            <a:lvl3pPr>
              <a:defRPr sz="6236"/>
            </a:lvl3pPr>
            <a:lvl4pPr>
              <a:defRPr sz="5197"/>
            </a:lvl4pPr>
            <a:lvl5pPr>
              <a:defRPr sz="5197"/>
            </a:lvl5pPr>
            <a:lvl6pPr>
              <a:defRPr sz="5197"/>
            </a:lvl6pPr>
            <a:lvl7pPr>
              <a:defRPr sz="5197"/>
            </a:lvl7pPr>
            <a:lvl8pPr>
              <a:defRPr sz="5197"/>
            </a:lvl8pPr>
            <a:lvl9pPr>
              <a:defRPr sz="51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6479857"/>
            <a:ext cx="7663255" cy="12004738"/>
          </a:xfrm>
        </p:spPr>
        <p:txBody>
          <a:bodyPr/>
          <a:lstStyle>
            <a:lvl1pPr marL="0" indent="0">
              <a:buNone/>
              <a:defRPr sz="4157"/>
            </a:lvl1pPr>
            <a:lvl2pPr marL="1187988" indent="0">
              <a:buNone/>
              <a:defRPr sz="3638"/>
            </a:lvl2pPr>
            <a:lvl3pPr marL="2375977" indent="0">
              <a:buNone/>
              <a:defRPr sz="3118"/>
            </a:lvl3pPr>
            <a:lvl4pPr marL="3563965" indent="0">
              <a:buNone/>
              <a:defRPr sz="2598"/>
            </a:lvl4pPr>
            <a:lvl5pPr marL="4751954" indent="0">
              <a:buNone/>
              <a:defRPr sz="2598"/>
            </a:lvl5pPr>
            <a:lvl6pPr marL="5939942" indent="0">
              <a:buNone/>
              <a:defRPr sz="2598"/>
            </a:lvl6pPr>
            <a:lvl7pPr marL="7127931" indent="0">
              <a:buNone/>
              <a:defRPr sz="2598"/>
            </a:lvl7pPr>
            <a:lvl8pPr marL="8315919" indent="0">
              <a:buNone/>
              <a:defRPr sz="2598"/>
            </a:lvl8pPr>
            <a:lvl9pPr marL="9503908" indent="0">
              <a:buNone/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439968"/>
            <a:ext cx="7663255" cy="5039889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3109937"/>
            <a:ext cx="12028557" cy="15349662"/>
          </a:xfrm>
        </p:spPr>
        <p:txBody>
          <a:bodyPr anchor="t"/>
          <a:lstStyle>
            <a:lvl1pPr marL="0" indent="0">
              <a:buNone/>
              <a:defRPr sz="8315"/>
            </a:lvl1pPr>
            <a:lvl2pPr marL="1187988" indent="0">
              <a:buNone/>
              <a:defRPr sz="7276"/>
            </a:lvl2pPr>
            <a:lvl3pPr marL="2375977" indent="0">
              <a:buNone/>
              <a:defRPr sz="6236"/>
            </a:lvl3pPr>
            <a:lvl4pPr marL="3563965" indent="0">
              <a:buNone/>
              <a:defRPr sz="5197"/>
            </a:lvl4pPr>
            <a:lvl5pPr marL="4751954" indent="0">
              <a:buNone/>
              <a:defRPr sz="5197"/>
            </a:lvl5pPr>
            <a:lvl6pPr marL="5939942" indent="0">
              <a:buNone/>
              <a:defRPr sz="5197"/>
            </a:lvl6pPr>
            <a:lvl7pPr marL="7127931" indent="0">
              <a:buNone/>
              <a:defRPr sz="5197"/>
            </a:lvl7pPr>
            <a:lvl8pPr marL="8315919" indent="0">
              <a:buNone/>
              <a:defRPr sz="5197"/>
            </a:lvl8pPr>
            <a:lvl9pPr marL="9503908" indent="0">
              <a:buNone/>
              <a:defRPr sz="519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6479857"/>
            <a:ext cx="7663255" cy="12004738"/>
          </a:xfrm>
        </p:spPr>
        <p:txBody>
          <a:bodyPr/>
          <a:lstStyle>
            <a:lvl1pPr marL="0" indent="0">
              <a:buNone/>
              <a:defRPr sz="4157"/>
            </a:lvl1pPr>
            <a:lvl2pPr marL="1187988" indent="0">
              <a:buNone/>
              <a:defRPr sz="3638"/>
            </a:lvl2pPr>
            <a:lvl3pPr marL="2375977" indent="0">
              <a:buNone/>
              <a:defRPr sz="3118"/>
            </a:lvl3pPr>
            <a:lvl4pPr marL="3563965" indent="0">
              <a:buNone/>
              <a:defRPr sz="2598"/>
            </a:lvl4pPr>
            <a:lvl5pPr marL="4751954" indent="0">
              <a:buNone/>
              <a:defRPr sz="2598"/>
            </a:lvl5pPr>
            <a:lvl6pPr marL="5939942" indent="0">
              <a:buNone/>
              <a:defRPr sz="2598"/>
            </a:lvl6pPr>
            <a:lvl7pPr marL="7127931" indent="0">
              <a:buNone/>
              <a:defRPr sz="2598"/>
            </a:lvl7pPr>
            <a:lvl8pPr marL="8315919" indent="0">
              <a:buNone/>
              <a:defRPr sz="2598"/>
            </a:lvl8pPr>
            <a:lvl9pPr marL="9503908" indent="0">
              <a:buNone/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1149979"/>
            <a:ext cx="2049309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5749874"/>
            <a:ext cx="2049309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20019564"/>
            <a:ext cx="534602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C7D8-D0C8-C54C-ACCD-197CFC7688BE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20019564"/>
            <a:ext cx="801903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20019564"/>
            <a:ext cx="534602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2375977" rtl="0" eaLnBrk="1" latinLnBrk="0" hangingPunct="1">
        <a:lnSpc>
          <a:spcPct val="90000"/>
        </a:lnSpc>
        <a:spcBef>
          <a:spcPct val="0"/>
        </a:spcBef>
        <a:buNone/>
        <a:defRPr sz="114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3994" indent="-593994" algn="l" defTabSz="2375977" rtl="0" eaLnBrk="1" latinLnBrk="0" hangingPunct="1">
        <a:lnSpc>
          <a:spcPct val="90000"/>
        </a:lnSpc>
        <a:spcBef>
          <a:spcPts val="2598"/>
        </a:spcBef>
        <a:buFont typeface="Arial" panose="020B0604020202020204" pitchFamily="34" charset="0"/>
        <a:buChar char="•"/>
        <a:defRPr sz="727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1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4157960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5345948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6533937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721925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909914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10097902" indent="-593994" algn="l" defTabSz="237597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1pPr>
      <a:lvl2pPr marL="1187988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375977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563965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54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939942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127931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315919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503908" algn="l" defTabSz="2375977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0.sv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FB3A5F-57DB-D562-7396-9B03690DCD13}"/>
              </a:ext>
            </a:extLst>
          </p:cNvPr>
          <p:cNvSpPr/>
          <p:nvPr/>
        </p:nvSpPr>
        <p:spPr bwMode="auto">
          <a:xfrm>
            <a:off x="4269214" y="1316032"/>
            <a:ext cx="17190134" cy="160961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BBC16DAC-97D0-2767-0C0B-DDF66DF0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69213" y="1316032"/>
            <a:ext cx="451173" cy="451173"/>
          </a:xfrm>
          <a:prstGeom prst="rect">
            <a:avLst/>
          </a:prstGeom>
        </p:spPr>
      </p:pic>
      <p:sp>
        <p:nvSpPr>
          <p:cNvPr id="8" name="TextBox 75">
            <a:extLst>
              <a:ext uri="{FF2B5EF4-FFF2-40B4-BE49-F238E27FC236}">
                <a16:creationId xmlns:a16="http://schemas.microsoft.com/office/drawing/2014/main" id="{95016FB8-7F11-7268-2F04-751E9CE6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443" y="9880577"/>
            <a:ext cx="2197417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Data Flow weather</a:t>
            </a:r>
          </a:p>
        </p:txBody>
      </p:sp>
      <p:pic>
        <p:nvPicPr>
          <p:cNvPr id="13" name="Graphic 19">
            <a:extLst>
              <a:ext uri="{FF2B5EF4-FFF2-40B4-BE49-F238E27FC236}">
                <a16:creationId xmlns:a16="http://schemas.microsoft.com/office/drawing/2014/main" id="{0CCB58CA-335B-0268-B940-64D5AB2D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46" y="7679334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4B45E388-CC45-0F1A-AFD5-BEEF5E0B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75" y="9054940"/>
            <a:ext cx="1861415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2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9BC9B5FD-A914-4AC7-43CC-0F49F58B4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337" y="7676027"/>
            <a:ext cx="1389125" cy="1389125"/>
          </a:xfrm>
          <a:prstGeom prst="rect">
            <a:avLst/>
          </a:prstGeom>
        </p:spPr>
      </p:pic>
      <p:sp>
        <p:nvSpPr>
          <p:cNvPr id="21" name="TextBox 24">
            <a:extLst>
              <a:ext uri="{FF2B5EF4-FFF2-40B4-BE49-F238E27FC236}">
                <a16:creationId xmlns:a16="http://schemas.microsoft.com/office/drawing/2014/main" id="{7DA42500-94E4-090E-EEAB-430C2B87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1782" y="5672035"/>
            <a:ext cx="2059931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2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62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62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22" name="Graphic 9">
            <a:extLst>
              <a:ext uri="{FF2B5EF4-FFF2-40B4-BE49-F238E27FC236}">
                <a16:creationId xmlns:a16="http://schemas.microsoft.com/office/drawing/2014/main" id="{17FB0703-89C8-1AB3-45BC-BE40DCDA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2782830" y="4316437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9">
            <a:extLst>
              <a:ext uri="{FF2B5EF4-FFF2-40B4-BE49-F238E27FC236}">
                <a16:creationId xmlns:a16="http://schemas.microsoft.com/office/drawing/2014/main" id="{6AC1F830-E895-EAF7-69AE-6E140AAF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839" y="2468459"/>
            <a:ext cx="1389125" cy="13891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B16B924-C86C-12AC-2AD4-3034FE53B4B7}"/>
              </a:ext>
            </a:extLst>
          </p:cNvPr>
          <p:cNvSpPr/>
          <p:nvPr/>
        </p:nvSpPr>
        <p:spPr bwMode="auto">
          <a:xfrm>
            <a:off x="15216817" y="1565415"/>
            <a:ext cx="5464279" cy="1539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D665B-7359-EDD3-442A-CB5332A63394}"/>
              </a:ext>
            </a:extLst>
          </p:cNvPr>
          <p:cNvSpPr txBox="1"/>
          <p:nvPr/>
        </p:nvSpPr>
        <p:spPr>
          <a:xfrm>
            <a:off x="16333327" y="1570537"/>
            <a:ext cx="912686" cy="34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23" dirty="0"/>
              <a:t>Features</a:t>
            </a:r>
          </a:p>
        </p:txBody>
      </p:sp>
      <p:pic>
        <p:nvPicPr>
          <p:cNvPr id="31" name="Graphic 71">
            <a:extLst>
              <a:ext uri="{FF2B5EF4-FFF2-40B4-BE49-F238E27FC236}">
                <a16:creationId xmlns:a16="http://schemas.microsoft.com/office/drawing/2014/main" id="{6DEEDC26-3FC6-2D19-01C1-06371F606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1475" y="7932440"/>
            <a:ext cx="1389125" cy="1389125"/>
          </a:xfrm>
          <a:prstGeom prst="rect">
            <a:avLst/>
          </a:prstGeom>
        </p:spPr>
      </p:pic>
      <p:pic>
        <p:nvPicPr>
          <p:cNvPr id="33" name="Graphic 29">
            <a:extLst>
              <a:ext uri="{FF2B5EF4-FFF2-40B4-BE49-F238E27FC236}">
                <a16:creationId xmlns:a16="http://schemas.microsoft.com/office/drawing/2014/main" id="{FA1D6390-799E-4DD2-F54D-3C7DD8D1C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4845" y="7921118"/>
            <a:ext cx="1389125" cy="1389125"/>
          </a:xfrm>
          <a:prstGeom prst="rect">
            <a:avLst/>
          </a:prstGeom>
        </p:spPr>
      </p:pic>
      <p:sp>
        <p:nvSpPr>
          <p:cNvPr id="34" name="TextBox 75">
            <a:extLst>
              <a:ext uri="{FF2B5EF4-FFF2-40B4-BE49-F238E27FC236}">
                <a16:creationId xmlns:a16="http://schemas.microsoft.com/office/drawing/2014/main" id="{E485ADCE-4D32-341D-82D8-C722F128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4926" y="9301084"/>
            <a:ext cx="1642122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Reports</a:t>
            </a:r>
          </a:p>
        </p:txBody>
      </p:sp>
      <p:pic>
        <p:nvPicPr>
          <p:cNvPr id="35" name="Graphic 23">
            <a:extLst>
              <a:ext uri="{FF2B5EF4-FFF2-40B4-BE49-F238E27FC236}">
                <a16:creationId xmlns:a16="http://schemas.microsoft.com/office/drawing/2014/main" id="{354B8F8C-85AB-BDE0-10CD-0B462F18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776" y="12629382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F5B62972-CE9A-973B-84FD-229C9291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0486" y="14023305"/>
            <a:ext cx="3702204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23" b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User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B8F1A2-C561-F912-B5C1-93C3EA0F52B2}"/>
              </a:ext>
            </a:extLst>
          </p:cNvPr>
          <p:cNvSpPr/>
          <p:nvPr/>
        </p:nvSpPr>
        <p:spPr bwMode="auto">
          <a:xfrm>
            <a:off x="5039905" y="9881531"/>
            <a:ext cx="9870876" cy="22411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22C480-C20B-B18B-9214-3695DCF863B3}"/>
              </a:ext>
            </a:extLst>
          </p:cNvPr>
          <p:cNvSpPr/>
          <p:nvPr/>
        </p:nvSpPr>
        <p:spPr>
          <a:xfrm>
            <a:off x="1908023" y="12669757"/>
            <a:ext cx="2600123" cy="120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3" dirty="0"/>
              <a:t>External Data Sources (weather, topology, demographics, …)</a:t>
            </a:r>
          </a:p>
        </p:txBody>
      </p:sp>
      <p:pic>
        <p:nvPicPr>
          <p:cNvPr id="45" name="Graphic 71">
            <a:extLst>
              <a:ext uri="{FF2B5EF4-FFF2-40B4-BE49-F238E27FC236}">
                <a16:creationId xmlns:a16="http://schemas.microsoft.com/office/drawing/2014/main" id="{E503E458-BC2E-792B-E924-0CCE1E27F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5232" y="10329911"/>
            <a:ext cx="1389125" cy="1389125"/>
          </a:xfrm>
          <a:prstGeom prst="rect">
            <a:avLst/>
          </a:prstGeom>
        </p:spPr>
      </p:pic>
      <p:pic>
        <p:nvPicPr>
          <p:cNvPr id="46" name="Graphic 29">
            <a:extLst>
              <a:ext uri="{FF2B5EF4-FFF2-40B4-BE49-F238E27FC236}">
                <a16:creationId xmlns:a16="http://schemas.microsoft.com/office/drawing/2014/main" id="{24FC7FB1-F34A-63BC-FD34-F1027A802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131" y="10329912"/>
            <a:ext cx="1389125" cy="1389125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9850E2E6-048C-910B-D28E-3EAA81D72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977" y="10342007"/>
            <a:ext cx="1485007" cy="1485007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BB05D6CD-D0F1-4D6D-FD8A-0CAF41F74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280" y="10902414"/>
            <a:ext cx="1485007" cy="1485007"/>
          </a:xfrm>
          <a:prstGeom prst="rect">
            <a:avLst/>
          </a:prstGeom>
        </p:spPr>
      </p:pic>
      <p:pic>
        <p:nvPicPr>
          <p:cNvPr id="51" name="Graphic 50" descr="Filter">
            <a:extLst>
              <a:ext uri="{FF2B5EF4-FFF2-40B4-BE49-F238E27FC236}">
                <a16:creationId xmlns:a16="http://schemas.microsoft.com/office/drawing/2014/main" id="{D828B458-0A1C-B700-1C15-3BAEC967E6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27309" y="2635669"/>
            <a:ext cx="1073457" cy="107345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7A77A3D-4B05-592E-1BB5-0EFC27A86E48}"/>
              </a:ext>
            </a:extLst>
          </p:cNvPr>
          <p:cNvSpPr/>
          <p:nvPr/>
        </p:nvSpPr>
        <p:spPr>
          <a:xfrm>
            <a:off x="2894727" y="5120425"/>
            <a:ext cx="1250865" cy="120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3" dirty="0"/>
              <a:t>Data ingestion</a:t>
            </a: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952FA09B-F6D1-01F1-77C8-FA47D07B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667" y="11664250"/>
            <a:ext cx="2970287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Amazon S3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ABC8-D6F5-0FD0-84B3-329B3BFAC6C6}"/>
              </a:ext>
            </a:extLst>
          </p:cNvPr>
          <p:cNvSpPr/>
          <p:nvPr/>
        </p:nvSpPr>
        <p:spPr>
          <a:xfrm>
            <a:off x="1210150" y="2661365"/>
            <a:ext cx="993902" cy="993902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3" dirty="0"/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3E3E9708-C106-7B8C-2E55-E85803D4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484" y="6402331"/>
            <a:ext cx="1657626" cy="8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  <a:p>
            <a:pPr algn="ctr"/>
            <a:r>
              <a:rPr lang="en-US" altLang="en-DE" sz="1623" dirty="0">
                <a:latin typeface="+mn-lt"/>
              </a:rPr>
              <a:t>(Late Arriving </a:t>
            </a:r>
          </a:p>
          <a:p>
            <a:pPr algn="ctr"/>
            <a:r>
              <a:rPr lang="en-US" altLang="en-DE" sz="1623" dirty="0">
                <a:latin typeface="+mn-lt"/>
              </a:rPr>
              <a:t>Data)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608ABB-111E-820A-2898-373D75C002F3}"/>
              </a:ext>
            </a:extLst>
          </p:cNvPr>
          <p:cNvGrpSpPr/>
          <p:nvPr/>
        </p:nvGrpSpPr>
        <p:grpSpPr>
          <a:xfrm>
            <a:off x="15388706" y="3446854"/>
            <a:ext cx="2376319" cy="1124271"/>
            <a:chOff x="7669354" y="1361224"/>
            <a:chExt cx="1463229" cy="6922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5404D9-09B9-7B4E-225F-81DA4DD07ABB}"/>
                </a:ext>
              </a:extLst>
            </p:cNvPr>
            <p:cNvSpPr txBox="1"/>
            <p:nvPr/>
          </p:nvSpPr>
          <p:spPr>
            <a:xfrm>
              <a:off x="7669354" y="1817158"/>
              <a:ext cx="1463229" cy="236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4" dirty="0">
                  <a:latin typeface="Amazon Ember" panose="02000000000000000000" pitchFamily="2" charset="0"/>
                  <a:ea typeface="Amazon Ember" panose="02000000000000000000" pitchFamily="2" charset="0"/>
                </a:rPr>
                <a:t>ML pipeline</a:t>
              </a:r>
            </a:p>
          </p:txBody>
        </p:sp>
        <p:pic>
          <p:nvPicPr>
            <p:cNvPr id="4" name="Graphic 25">
              <a:extLst>
                <a:ext uri="{FF2B5EF4-FFF2-40B4-BE49-F238E27FC236}">
                  <a16:creationId xmlns:a16="http://schemas.microsoft.com/office/drawing/2014/main" id="{84EE0803-D77E-B8A0-8BB5-3EE7BC8F9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8125627" y="1384815"/>
              <a:ext cx="504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28">
              <a:extLst>
                <a:ext uri="{FF2B5EF4-FFF2-40B4-BE49-F238E27FC236}">
                  <a16:creationId xmlns:a16="http://schemas.microsoft.com/office/drawing/2014/main" id="{24C98738-1AF5-B0F0-C081-662160F6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587979" y="136122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phic 71">
            <a:extLst>
              <a:ext uri="{FF2B5EF4-FFF2-40B4-BE49-F238E27FC236}">
                <a16:creationId xmlns:a16="http://schemas.microsoft.com/office/drawing/2014/main" id="{CCA406ED-BA16-258C-3EE4-E005FDD5A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4543" y="2463754"/>
            <a:ext cx="1389125" cy="1389125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id="{1A25C168-1E7C-8EB9-7202-F2469828E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8341" y="2463754"/>
            <a:ext cx="1389125" cy="1389125"/>
          </a:xfrm>
          <a:prstGeom prst="rect">
            <a:avLst/>
          </a:prstGeom>
        </p:spPr>
      </p:pic>
      <p:sp>
        <p:nvSpPr>
          <p:cNvPr id="69" name="TextBox 75">
            <a:extLst>
              <a:ext uri="{FF2B5EF4-FFF2-40B4-BE49-F238E27FC236}">
                <a16:creationId xmlns:a16="http://schemas.microsoft.com/office/drawing/2014/main" id="{8B4B0D13-E035-A6A1-DB2B-D9DE247B3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821" y="3837156"/>
            <a:ext cx="1871978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Amazon S3</a:t>
            </a:r>
          </a:p>
          <a:p>
            <a:pPr algn="ctr"/>
            <a:r>
              <a:rPr lang="en-US" altLang="en-DE" sz="1623" dirty="0">
                <a:latin typeface="+mn-lt"/>
              </a:rPr>
              <a:t>(Integrated Data)</a:t>
            </a:r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09C60AEE-EBEB-D2C4-F291-ED08195B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29" y="3837211"/>
            <a:ext cx="1657626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Amazon S3</a:t>
            </a:r>
          </a:p>
          <a:p>
            <a:pPr algn="ctr"/>
            <a:r>
              <a:rPr lang="en-US" altLang="en-DE" sz="1623" dirty="0">
                <a:latin typeface="+mn-lt"/>
              </a:rPr>
              <a:t>(Raw Data)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8F1F7D-2225-15D1-4D72-A9E4EDC89E36}"/>
              </a:ext>
            </a:extLst>
          </p:cNvPr>
          <p:cNvSpPr/>
          <p:nvPr/>
        </p:nvSpPr>
        <p:spPr bwMode="auto">
          <a:xfrm>
            <a:off x="5039906" y="1565414"/>
            <a:ext cx="6769973" cy="8131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9" name="TextBox 75">
            <a:extLst>
              <a:ext uri="{FF2B5EF4-FFF2-40B4-BE49-F238E27FC236}">
                <a16:creationId xmlns:a16="http://schemas.microsoft.com/office/drawing/2014/main" id="{AEC19DCF-6EED-FB0D-D936-2DA51FC0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413" y="1568995"/>
            <a:ext cx="2747210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Data Flow meter reads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85C0844-B276-FD1C-E008-D18D3EAF5129}"/>
              </a:ext>
            </a:extLst>
          </p:cNvPr>
          <p:cNvSpPr/>
          <p:nvPr/>
        </p:nvSpPr>
        <p:spPr bwMode="auto">
          <a:xfrm>
            <a:off x="12115915" y="1565414"/>
            <a:ext cx="2794867" cy="8131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1AA739-D867-EF4F-0B07-57C629F90E32}"/>
              </a:ext>
            </a:extLst>
          </p:cNvPr>
          <p:cNvSpPr txBox="1"/>
          <p:nvPr/>
        </p:nvSpPr>
        <p:spPr>
          <a:xfrm>
            <a:off x="12109370" y="1569649"/>
            <a:ext cx="1432378" cy="59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3" dirty="0"/>
              <a:t>Central Data </a:t>
            </a:r>
          </a:p>
          <a:p>
            <a:pPr algn="l"/>
            <a:r>
              <a:rPr lang="en-US" sz="1623" dirty="0"/>
              <a:t>Catalogue</a:t>
            </a:r>
          </a:p>
        </p:txBody>
      </p:sp>
      <p:sp>
        <p:nvSpPr>
          <p:cNvPr id="95" name="TextBox 75">
            <a:extLst>
              <a:ext uri="{FF2B5EF4-FFF2-40B4-BE49-F238E27FC236}">
                <a16:creationId xmlns:a16="http://schemas.microsoft.com/office/drawing/2014/main" id="{52082B2E-F029-6AA3-7E9F-DF37DBF8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546" y="12287301"/>
            <a:ext cx="2747210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Data Flow topology</a:t>
            </a:r>
          </a:p>
        </p:txBody>
      </p:sp>
      <p:sp>
        <p:nvSpPr>
          <p:cNvPr id="96" name="TextBox 75">
            <a:extLst>
              <a:ext uri="{FF2B5EF4-FFF2-40B4-BE49-F238E27FC236}">
                <a16:creationId xmlns:a16="http://schemas.microsoft.com/office/drawing/2014/main" id="{3732DB4B-9A3D-F3A7-BEAE-BBCE88E7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332" y="14736420"/>
            <a:ext cx="2747210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Data Flow BYO</a:t>
            </a:r>
          </a:p>
        </p:txBody>
      </p:sp>
      <p:pic>
        <p:nvPicPr>
          <p:cNvPr id="97" name="Graphic 71">
            <a:extLst>
              <a:ext uri="{FF2B5EF4-FFF2-40B4-BE49-F238E27FC236}">
                <a16:creationId xmlns:a16="http://schemas.microsoft.com/office/drawing/2014/main" id="{1FAC06CD-E449-DA2A-ACFF-F75AEC920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90425" y="10256388"/>
            <a:ext cx="1389125" cy="1389125"/>
          </a:xfrm>
          <a:prstGeom prst="rect">
            <a:avLst/>
          </a:prstGeom>
        </p:spPr>
      </p:pic>
      <p:sp>
        <p:nvSpPr>
          <p:cNvPr id="98" name="TextBox 75">
            <a:extLst>
              <a:ext uri="{FF2B5EF4-FFF2-40B4-BE49-F238E27FC236}">
                <a16:creationId xmlns:a16="http://schemas.microsoft.com/office/drawing/2014/main" id="{B8D8CDF1-C3FD-8285-2797-2EE9B0A1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8717" y="11662189"/>
            <a:ext cx="1642122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Volt/Var</a:t>
            </a:r>
          </a:p>
        </p:txBody>
      </p:sp>
      <p:pic>
        <p:nvPicPr>
          <p:cNvPr id="101" name="Graphic 28">
            <a:extLst>
              <a:ext uri="{FF2B5EF4-FFF2-40B4-BE49-F238E27FC236}">
                <a16:creationId xmlns:a16="http://schemas.microsoft.com/office/drawing/2014/main" id="{4A636F44-05E2-36A4-321A-A8CBF047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8283502" y="2008016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5">
            <a:extLst>
              <a:ext uri="{FF2B5EF4-FFF2-40B4-BE49-F238E27FC236}">
                <a16:creationId xmlns:a16="http://schemas.microsoft.com/office/drawing/2014/main" id="{2544442D-4E63-1EEA-FFE2-76B9408C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7004" y="3370875"/>
            <a:ext cx="1642122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Inference Endpoint</a:t>
            </a:r>
          </a:p>
        </p:txBody>
      </p:sp>
      <p:pic>
        <p:nvPicPr>
          <p:cNvPr id="103" name="Graphic 71">
            <a:extLst>
              <a:ext uri="{FF2B5EF4-FFF2-40B4-BE49-F238E27FC236}">
                <a16:creationId xmlns:a16="http://schemas.microsoft.com/office/drawing/2014/main" id="{6A001D9E-F44C-2365-36A8-2EDDCF23B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5216" y="4489651"/>
            <a:ext cx="1389125" cy="1389125"/>
          </a:xfrm>
          <a:prstGeom prst="rect">
            <a:avLst/>
          </a:prstGeom>
        </p:spPr>
      </p:pic>
      <p:sp>
        <p:nvSpPr>
          <p:cNvPr id="104" name="TextBox 75">
            <a:extLst>
              <a:ext uri="{FF2B5EF4-FFF2-40B4-BE49-F238E27FC236}">
                <a16:creationId xmlns:a16="http://schemas.microsoft.com/office/drawing/2014/main" id="{5804CCF9-0EDF-2DE2-828C-D2045AAC3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8717" y="5923817"/>
            <a:ext cx="1642122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Batch inference</a:t>
            </a:r>
          </a:p>
        </p:txBody>
      </p:sp>
      <p:pic>
        <p:nvPicPr>
          <p:cNvPr id="123" name="Graphic 7">
            <a:extLst>
              <a:ext uri="{FF2B5EF4-FFF2-40B4-BE49-F238E27FC236}">
                <a16:creationId xmlns:a16="http://schemas.microsoft.com/office/drawing/2014/main" id="{9BD2FE05-BCC3-61EC-799F-F0526A0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0016247" y="15147890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DF20DF8-4881-1E20-240A-E711AA41E5D5}"/>
              </a:ext>
            </a:extLst>
          </p:cNvPr>
          <p:cNvCxnSpPr>
            <a:cxnSpLocks/>
            <a:stCxn id="66" idx="3"/>
            <a:endCxn id="22" idx="0"/>
          </p:cNvCxnSpPr>
          <p:nvPr/>
        </p:nvCxnSpPr>
        <p:spPr>
          <a:xfrm>
            <a:off x="11407466" y="3158316"/>
            <a:ext cx="2069927" cy="1158120"/>
          </a:xfrm>
          <a:prstGeom prst="bentConnector2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A7DA3A8D-2C24-9923-892A-FEB1299EF40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 flipV="1">
            <a:off x="17348294" y="2702579"/>
            <a:ext cx="935208" cy="978135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E7A017D0-6471-CF0C-BA0A-0C86A1661C07}"/>
              </a:ext>
            </a:extLst>
          </p:cNvPr>
          <p:cNvCxnSpPr>
            <a:cxnSpLocks/>
            <a:stCxn id="62" idx="3"/>
            <a:endCxn id="103" idx="1"/>
          </p:cNvCxnSpPr>
          <p:nvPr/>
        </p:nvCxnSpPr>
        <p:spPr>
          <a:xfrm>
            <a:off x="17348294" y="3680714"/>
            <a:ext cx="906922" cy="1503500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71">
            <a:extLst>
              <a:ext uri="{FF2B5EF4-FFF2-40B4-BE49-F238E27FC236}">
                <a16:creationId xmlns:a16="http://schemas.microsoft.com/office/drawing/2014/main" id="{C7971692-4498-4688-35BB-9B105F3E3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247" y="12744243"/>
            <a:ext cx="1389125" cy="1389125"/>
          </a:xfrm>
          <a:prstGeom prst="rect">
            <a:avLst/>
          </a:prstGeom>
        </p:spPr>
      </p:pic>
      <p:pic>
        <p:nvPicPr>
          <p:cNvPr id="12" name="Graphic 7">
            <a:extLst>
              <a:ext uri="{FF2B5EF4-FFF2-40B4-BE49-F238E27FC236}">
                <a16:creationId xmlns:a16="http://schemas.microsoft.com/office/drawing/2014/main" id="{09BA8B54-2E4D-4B58-7395-FDE08BCD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39" y="5018464"/>
            <a:ext cx="1386007" cy="138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5">
            <a:extLst>
              <a:ext uri="{FF2B5EF4-FFF2-40B4-BE49-F238E27FC236}">
                <a16:creationId xmlns:a16="http://schemas.microsoft.com/office/drawing/2014/main" id="{E54696B3-92B1-5B1D-BEB6-446CF1AB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587" y="3837950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Glue</a:t>
            </a:r>
          </a:p>
        </p:txBody>
      </p:sp>
      <p:sp>
        <p:nvSpPr>
          <p:cNvPr id="59" name="TextBox 75">
            <a:extLst>
              <a:ext uri="{FF2B5EF4-FFF2-40B4-BE49-F238E27FC236}">
                <a16:creationId xmlns:a16="http://schemas.microsoft.com/office/drawing/2014/main" id="{42CA6A33-4199-7B9D-80AE-2CC59733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11" y="9096471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Glue</a:t>
            </a:r>
          </a:p>
        </p:txBody>
      </p:sp>
      <p:sp>
        <p:nvSpPr>
          <p:cNvPr id="60" name="TextBox 75">
            <a:extLst>
              <a:ext uri="{FF2B5EF4-FFF2-40B4-BE49-F238E27FC236}">
                <a16:creationId xmlns:a16="http://schemas.microsoft.com/office/drawing/2014/main" id="{06F110B2-9A3D-C902-3B8C-6415667D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833" y="11717108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Glue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A853B1-B2A8-DAD3-10EF-2D799ACC560A}"/>
              </a:ext>
            </a:extLst>
          </p:cNvPr>
          <p:cNvCxnSpPr>
            <a:cxnSpLocks/>
            <a:stCxn id="51" idx="2"/>
            <a:endCxn id="27" idx="1"/>
          </p:cNvCxnSpPr>
          <p:nvPr/>
        </p:nvCxnSpPr>
        <p:spPr>
          <a:xfrm flipV="1">
            <a:off x="2300766" y="3158316"/>
            <a:ext cx="3053777" cy="14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243DB-259E-4C2B-B513-652C929133D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6743668" y="3158317"/>
            <a:ext cx="931171" cy="470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792BE-B3FC-6261-4857-1AC974BA1243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 flipV="1">
            <a:off x="9063964" y="3158317"/>
            <a:ext cx="954377" cy="470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A4D94E-75D0-06A5-F8EB-408D177F098F}"/>
              </a:ext>
            </a:extLst>
          </p:cNvPr>
          <p:cNvCxnSpPr>
            <a:cxnSpLocks/>
            <a:stCxn id="70" idx="2"/>
            <a:endCxn id="12" idx="0"/>
          </p:cNvCxnSpPr>
          <p:nvPr/>
        </p:nvCxnSpPr>
        <p:spPr>
          <a:xfrm>
            <a:off x="6043842" y="4429039"/>
            <a:ext cx="0" cy="5894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73B5B5-8413-36CA-E633-D433F4E5DE22}"/>
              </a:ext>
            </a:extLst>
          </p:cNvPr>
          <p:cNvCxnSpPr>
            <a:cxnSpLocks/>
            <a:stCxn id="56" idx="2"/>
            <a:endCxn id="13" idx="0"/>
          </p:cNvCxnSpPr>
          <p:nvPr/>
        </p:nvCxnSpPr>
        <p:spPr>
          <a:xfrm flipH="1">
            <a:off x="6035009" y="7243907"/>
            <a:ext cx="15289" cy="43542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764F3-62C2-F77D-58FD-D618BD9E8B6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729570" y="8370590"/>
            <a:ext cx="3288766" cy="33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396B6B-BBD1-0538-6C09-B149CF732AC1}"/>
              </a:ext>
            </a:extLst>
          </p:cNvPr>
          <p:cNvCxnSpPr>
            <a:cxnSpLocks/>
            <a:stCxn id="18" idx="0"/>
            <a:endCxn id="69" idx="2"/>
          </p:cNvCxnSpPr>
          <p:nvPr/>
        </p:nvCxnSpPr>
        <p:spPr>
          <a:xfrm flipH="1" flipV="1">
            <a:off x="10710811" y="4428984"/>
            <a:ext cx="2089" cy="32470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849C0B-1910-F04B-30E9-FAE457F30E13}"/>
              </a:ext>
            </a:extLst>
          </p:cNvPr>
          <p:cNvSpPr/>
          <p:nvPr/>
        </p:nvSpPr>
        <p:spPr bwMode="auto">
          <a:xfrm>
            <a:off x="5039905" y="12284304"/>
            <a:ext cx="9870876" cy="22411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08" name="Graphic 7">
            <a:extLst>
              <a:ext uri="{FF2B5EF4-FFF2-40B4-BE49-F238E27FC236}">
                <a16:creationId xmlns:a16="http://schemas.microsoft.com/office/drawing/2014/main" id="{F1A46028-29E3-A5F5-80DC-774630EC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49" y="12738964"/>
            <a:ext cx="1386007" cy="138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75">
            <a:extLst>
              <a:ext uri="{FF2B5EF4-FFF2-40B4-BE49-F238E27FC236}">
                <a16:creationId xmlns:a16="http://schemas.microsoft.com/office/drawing/2014/main" id="{69021532-523B-7A24-7694-BF62EEA1E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732" y="14133368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</p:txBody>
      </p:sp>
      <p:sp>
        <p:nvSpPr>
          <p:cNvPr id="110" name="TextBox 75">
            <a:extLst>
              <a:ext uri="{FF2B5EF4-FFF2-40B4-BE49-F238E27FC236}">
                <a16:creationId xmlns:a16="http://schemas.microsoft.com/office/drawing/2014/main" id="{C2E958DC-42B3-F755-0A2A-B1C9440F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1996" y="14102254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Amazon S3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49ED4-22C9-F0D9-6927-612B38202B48}"/>
              </a:ext>
            </a:extLst>
          </p:cNvPr>
          <p:cNvSpPr/>
          <p:nvPr/>
        </p:nvSpPr>
        <p:spPr bwMode="auto">
          <a:xfrm>
            <a:off x="5020375" y="14722449"/>
            <a:ext cx="9870876" cy="22411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504" tIns="148501"/>
          <a:lstStyle/>
          <a:p>
            <a:pPr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15" name="Graphic 7">
            <a:extLst>
              <a:ext uri="{FF2B5EF4-FFF2-40B4-BE49-F238E27FC236}">
                <a16:creationId xmlns:a16="http://schemas.microsoft.com/office/drawing/2014/main" id="{2639AFC4-54B7-46EF-C80D-9A656254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306545" y="15168558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75">
            <a:extLst>
              <a:ext uri="{FF2B5EF4-FFF2-40B4-BE49-F238E27FC236}">
                <a16:creationId xmlns:a16="http://schemas.microsoft.com/office/drawing/2014/main" id="{3CA0E813-4146-B68D-4174-F048ABB97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80" y="16537015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Compute</a:t>
            </a:r>
          </a:p>
        </p:txBody>
      </p:sp>
      <p:sp>
        <p:nvSpPr>
          <p:cNvPr id="117" name="TextBox 75">
            <a:extLst>
              <a:ext uri="{FF2B5EF4-FFF2-40B4-BE49-F238E27FC236}">
                <a16:creationId xmlns:a16="http://schemas.microsoft.com/office/drawing/2014/main" id="{81273F3F-7F87-EDB9-4744-F36F6F16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038" y="16537014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Data Storage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D82A5A-E262-3639-2B57-E8DD3B4899B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242547" y="11024475"/>
            <a:ext cx="309358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F49E81-0277-279C-6D17-87253D197564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6725256" y="11024474"/>
            <a:ext cx="3299976" cy="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B8BD58-40F2-8212-B119-7AC630C6048D}"/>
              </a:ext>
            </a:extLst>
          </p:cNvPr>
          <p:cNvCxnSpPr>
            <a:cxnSpLocks/>
            <a:stCxn id="108" idx="3"/>
            <a:endCxn id="7" idx="1"/>
          </p:cNvCxnSpPr>
          <p:nvPr/>
        </p:nvCxnSpPr>
        <p:spPr>
          <a:xfrm>
            <a:off x="6725256" y="13431968"/>
            <a:ext cx="3290991" cy="683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8449750-2AB7-C77F-37D5-5BB47954CD09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 flipV="1">
            <a:off x="6692545" y="15842453"/>
            <a:ext cx="3323702" cy="1910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D1F291F-C000-14F8-CE8F-45EC1F8B98CC}"/>
              </a:ext>
            </a:extLst>
          </p:cNvPr>
          <p:cNvCxnSpPr>
            <a:cxnSpLocks/>
            <a:stCxn id="45" idx="3"/>
            <a:endCxn id="21" idx="2"/>
          </p:cNvCxnSpPr>
          <p:nvPr/>
        </p:nvCxnSpPr>
        <p:spPr>
          <a:xfrm flipV="1">
            <a:off x="11414357" y="6263864"/>
            <a:ext cx="2127391" cy="4760610"/>
          </a:xfrm>
          <a:prstGeom prst="bentConnector2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932C7D0C-0974-81CC-91A8-0990D8FEF0B0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11405372" y="6263864"/>
            <a:ext cx="2136376" cy="7174942"/>
          </a:xfrm>
          <a:prstGeom prst="bentConnector2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F0DDAFA-7FD0-9D8A-B158-B9FADB303089}"/>
              </a:ext>
            </a:extLst>
          </p:cNvPr>
          <p:cNvCxnSpPr>
            <a:cxnSpLocks/>
            <a:stCxn id="123" idx="3"/>
            <a:endCxn id="21" idx="2"/>
          </p:cNvCxnSpPr>
          <p:nvPr/>
        </p:nvCxnSpPr>
        <p:spPr>
          <a:xfrm flipV="1">
            <a:off x="11405372" y="6263864"/>
            <a:ext cx="2136376" cy="9578589"/>
          </a:xfrm>
          <a:prstGeom prst="bentConnector2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99AD4CE-ADFC-F658-687C-7EDF8121C884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rot="10800000" flipV="1">
            <a:off x="14171956" y="3894420"/>
            <a:ext cx="1957749" cy="1116580"/>
          </a:xfrm>
          <a:prstGeom prst="bentConnector3">
            <a:avLst>
              <a:gd name="adj1" fmla="val 55605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75">
            <a:extLst>
              <a:ext uri="{FF2B5EF4-FFF2-40B4-BE49-F238E27FC236}">
                <a16:creationId xmlns:a16="http://schemas.microsoft.com/office/drawing/2014/main" id="{D4E8310B-4D62-BCB4-974B-88541F46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0145" y="9321565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Glue</a:t>
            </a:r>
          </a:p>
        </p:txBody>
      </p:sp>
      <p:pic>
        <p:nvPicPr>
          <p:cNvPr id="163" name="Graphic 7">
            <a:extLst>
              <a:ext uri="{FF2B5EF4-FFF2-40B4-BE49-F238E27FC236}">
                <a16:creationId xmlns:a16="http://schemas.microsoft.com/office/drawing/2014/main" id="{56DE267D-7892-0AD2-F917-B82AAE41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787" y="10261569"/>
            <a:ext cx="1386007" cy="138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75">
            <a:extLst>
              <a:ext uri="{FF2B5EF4-FFF2-40B4-BE49-F238E27FC236}">
                <a16:creationId xmlns:a16="http://schemas.microsoft.com/office/drawing/2014/main" id="{49FB06DB-19AB-BCE4-C0FE-BF519DB6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270" y="11655973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</p:txBody>
      </p:sp>
      <p:pic>
        <p:nvPicPr>
          <p:cNvPr id="165" name="Graphic 7">
            <a:extLst>
              <a:ext uri="{FF2B5EF4-FFF2-40B4-BE49-F238E27FC236}">
                <a16:creationId xmlns:a16="http://schemas.microsoft.com/office/drawing/2014/main" id="{21725BD3-D50D-3A5B-49D6-90E7D2BE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983" y="12628901"/>
            <a:ext cx="1386007" cy="138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75">
            <a:extLst>
              <a:ext uri="{FF2B5EF4-FFF2-40B4-BE49-F238E27FC236}">
                <a16:creationId xmlns:a16="http://schemas.microsoft.com/office/drawing/2014/main" id="{63420E80-725B-5950-533A-6165C7E5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1466" y="14023305"/>
            <a:ext cx="1657626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B21B4D0-CD65-469D-A1C5-93C60A7642D4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7353970" y="8615681"/>
            <a:ext cx="897505" cy="1132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310165-E03D-C4E1-DFF7-63431B451E45}"/>
              </a:ext>
            </a:extLst>
          </p:cNvPr>
          <p:cNvCxnSpPr>
            <a:cxnSpLocks/>
            <a:stCxn id="163" idx="3"/>
            <a:endCxn id="97" idx="1"/>
          </p:cNvCxnSpPr>
          <p:nvPr/>
        </p:nvCxnSpPr>
        <p:spPr>
          <a:xfrm flipV="1">
            <a:off x="17429794" y="10950951"/>
            <a:ext cx="860631" cy="362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4FCDE96-6A58-EFCD-C1CE-C75013856D33}"/>
              </a:ext>
            </a:extLst>
          </p:cNvPr>
          <p:cNvCxnSpPr>
            <a:cxnSpLocks/>
            <a:stCxn id="165" idx="3"/>
            <a:endCxn id="35" idx="1"/>
          </p:cNvCxnSpPr>
          <p:nvPr/>
        </p:nvCxnSpPr>
        <p:spPr>
          <a:xfrm>
            <a:off x="17455990" y="13321905"/>
            <a:ext cx="801786" cy="20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79322E8B-9035-5F9A-B520-D581A93ACD67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rot="10800000">
            <a:off x="14171955" y="5011001"/>
            <a:ext cx="1792890" cy="3604681"/>
          </a:xfrm>
          <a:prstGeom prst="bentConnector3">
            <a:avLst>
              <a:gd name="adj1" fmla="val 51020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7B6D1094-1C3F-2185-E2F2-77A8928B09B0}"/>
              </a:ext>
            </a:extLst>
          </p:cNvPr>
          <p:cNvCxnSpPr>
            <a:cxnSpLocks/>
            <a:stCxn id="163" idx="1"/>
            <a:endCxn id="22" idx="3"/>
          </p:cNvCxnSpPr>
          <p:nvPr/>
        </p:nvCxnSpPr>
        <p:spPr>
          <a:xfrm rot="10800000">
            <a:off x="14171955" y="5011001"/>
            <a:ext cx="1871832" cy="5943573"/>
          </a:xfrm>
          <a:prstGeom prst="bentConnector3">
            <a:avLst>
              <a:gd name="adj1" fmla="val 52931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04B6D55E-451A-138D-AA45-E69260432D07}"/>
              </a:ext>
            </a:extLst>
          </p:cNvPr>
          <p:cNvCxnSpPr>
            <a:cxnSpLocks/>
            <a:stCxn id="165" idx="1"/>
            <a:endCxn id="22" idx="3"/>
          </p:cNvCxnSpPr>
          <p:nvPr/>
        </p:nvCxnSpPr>
        <p:spPr>
          <a:xfrm rot="10800000">
            <a:off x="14171955" y="5011001"/>
            <a:ext cx="1898028" cy="8310905"/>
          </a:xfrm>
          <a:prstGeom prst="bentConnector3">
            <a:avLst>
              <a:gd name="adj1" fmla="val 53854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93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4224E-CCAD-13D2-8F7F-6C043D8444A7}"/>
              </a:ext>
            </a:extLst>
          </p:cNvPr>
          <p:cNvSpPr/>
          <p:nvPr/>
        </p:nvSpPr>
        <p:spPr>
          <a:xfrm>
            <a:off x="468952" y="6930930"/>
            <a:ext cx="1200511" cy="71092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Meter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25B2-10C6-5452-4354-97BEDC3444B3}"/>
              </a:ext>
            </a:extLst>
          </p:cNvPr>
          <p:cNvSpPr/>
          <p:nvPr/>
        </p:nvSpPr>
        <p:spPr>
          <a:xfrm>
            <a:off x="1985222" y="6930930"/>
            <a:ext cx="1200511" cy="7109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HES Simulator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FD23D-F4DB-32B9-176B-57D5DF7D7F43}"/>
              </a:ext>
            </a:extLst>
          </p:cNvPr>
          <p:cNvSpPr/>
          <p:nvPr/>
        </p:nvSpPr>
        <p:spPr>
          <a:xfrm>
            <a:off x="5528405" y="5710248"/>
            <a:ext cx="17846409" cy="1127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144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BFCF0FEB-3065-B05C-8E8D-B50D5CBA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2499" y="5714420"/>
            <a:ext cx="541408" cy="5414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9C511-9B2D-5846-1B65-01A4934D88E7}"/>
              </a:ext>
            </a:extLst>
          </p:cNvPr>
          <p:cNvSpPr/>
          <p:nvPr/>
        </p:nvSpPr>
        <p:spPr>
          <a:xfrm>
            <a:off x="6812569" y="6124334"/>
            <a:ext cx="3857244" cy="9749650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0105" tIns="178201"/>
          <a:lstStyle/>
          <a:p>
            <a:pPr>
              <a:defRPr/>
            </a:pPr>
            <a:r>
              <a:rPr lang="en-US" sz="2339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539165-EF7F-BCAC-5B28-20C13399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2567" y="6124334"/>
            <a:ext cx="742504" cy="742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9F6DAE-F6B5-F600-0989-A83D5949E44D}"/>
              </a:ext>
            </a:extLst>
          </p:cNvPr>
          <p:cNvSpPr txBox="1"/>
          <p:nvPr/>
        </p:nvSpPr>
        <p:spPr>
          <a:xfrm>
            <a:off x="7555071" y="8636451"/>
            <a:ext cx="2231075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Trigger File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C0F68-9C65-1A02-8FE7-80FD6B8D54D7}"/>
              </a:ext>
            </a:extLst>
          </p:cNvPr>
          <p:cNvSpPr txBox="1"/>
          <p:nvPr/>
        </p:nvSpPr>
        <p:spPr>
          <a:xfrm>
            <a:off x="7475940" y="10928250"/>
            <a:ext cx="237183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Check file generation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9BD97-3849-8544-1827-8B642A8A84FA}"/>
              </a:ext>
            </a:extLst>
          </p:cNvPr>
          <p:cNvSpPr txBox="1"/>
          <p:nvPr/>
        </p:nvSpPr>
        <p:spPr>
          <a:xfrm>
            <a:off x="7377640" y="13239555"/>
            <a:ext cx="237183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Download generated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5D144-A8D8-8622-8D0E-3A6D4CE003DD}"/>
              </a:ext>
            </a:extLst>
          </p:cNvPr>
          <p:cNvSpPr txBox="1"/>
          <p:nvPr/>
        </p:nvSpPr>
        <p:spPr>
          <a:xfrm>
            <a:off x="7362180" y="15327918"/>
            <a:ext cx="2371833" cy="39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Extract file</a:t>
            </a:r>
          </a:p>
        </p:txBody>
      </p:sp>
      <p:pic>
        <p:nvPicPr>
          <p:cNvPr id="21" name="Graphic 71">
            <a:extLst>
              <a:ext uri="{FF2B5EF4-FFF2-40B4-BE49-F238E27FC236}">
                <a16:creationId xmlns:a16="http://schemas.microsoft.com/office/drawing/2014/main" id="{33A30A31-12A4-E694-E76E-9170FEEB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289" y="9534996"/>
            <a:ext cx="1386000" cy="138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E9EE4D-981C-8AE6-C45E-F8C6B7F5A462}"/>
              </a:ext>
            </a:extLst>
          </p:cNvPr>
          <p:cNvSpPr txBox="1"/>
          <p:nvPr/>
        </p:nvSpPr>
        <p:spPr>
          <a:xfrm>
            <a:off x="11493808" y="10932001"/>
            <a:ext cx="2371833" cy="3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23"/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Amazon S3</a:t>
            </a:r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15DB05EC-072E-3693-3AC4-02C5DC9E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4451609" y="13486294"/>
            <a:ext cx="891004" cy="8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6">
            <a:extLst>
              <a:ext uri="{FF2B5EF4-FFF2-40B4-BE49-F238E27FC236}">
                <a16:creationId xmlns:a16="http://schemas.microsoft.com/office/drawing/2014/main" id="{514BF3A7-EE04-5739-A057-2D1A910A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445" y="9452736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F7ACE54-6096-2682-4209-DAD32F266801}"/>
              </a:ext>
            </a:extLst>
          </p:cNvPr>
          <p:cNvSpPr txBox="1"/>
          <p:nvPr/>
        </p:nvSpPr>
        <p:spPr>
          <a:xfrm>
            <a:off x="16026314" y="10875243"/>
            <a:ext cx="2371833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23"/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Amazon SQS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36968FFF-2052-5B15-3D86-1D60BB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956" y="9452736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CA621C6-E153-5375-AFDD-AB5ADE84DB1C}"/>
              </a:ext>
            </a:extLst>
          </p:cNvPr>
          <p:cNvSpPr txBox="1"/>
          <p:nvPr/>
        </p:nvSpPr>
        <p:spPr>
          <a:xfrm>
            <a:off x="20574381" y="10875244"/>
            <a:ext cx="2371833" cy="3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23"/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Amazon Kinesis</a:t>
            </a:r>
          </a:p>
        </p:txBody>
      </p:sp>
      <p:pic>
        <p:nvPicPr>
          <p:cNvPr id="2" name="Graphic 7">
            <a:extLst>
              <a:ext uri="{FF2B5EF4-FFF2-40B4-BE49-F238E27FC236}">
                <a16:creationId xmlns:a16="http://schemas.microsoft.com/office/drawing/2014/main" id="{B184CC54-C1C0-C6E8-ED09-26DE31A8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957" y="9444062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5">
            <a:extLst>
              <a:ext uri="{FF2B5EF4-FFF2-40B4-BE49-F238E27FC236}">
                <a16:creationId xmlns:a16="http://schemas.microsoft.com/office/drawing/2014/main" id="{32689F0D-0C40-BEEB-1EC3-CD9FB4632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1440" y="10838466"/>
            <a:ext cx="1657626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  <a:p>
            <a:pPr algn="ctr"/>
            <a:r>
              <a:rPr lang="en-US" altLang="en-DE" sz="1623" dirty="0">
                <a:latin typeface="+mn-lt"/>
              </a:rPr>
              <a:t>(Range Worker)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147DA4-005B-FAFF-5DAA-5206F52D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803" y="13238796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75">
            <a:extLst>
              <a:ext uri="{FF2B5EF4-FFF2-40B4-BE49-F238E27FC236}">
                <a16:creationId xmlns:a16="http://schemas.microsoft.com/office/drawing/2014/main" id="{65DE7B0F-C2DB-CB0E-F3B0-313CF274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2990" y="14643431"/>
            <a:ext cx="1657626" cy="5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1623" dirty="0">
                <a:latin typeface="+mn-lt"/>
              </a:rPr>
              <a:t>AWS Lambda</a:t>
            </a:r>
          </a:p>
          <a:p>
            <a:pPr algn="ctr"/>
            <a:r>
              <a:rPr lang="en-US" altLang="en-DE" sz="1623" dirty="0">
                <a:latin typeface="+mn-lt"/>
              </a:rPr>
              <a:t>(Range Extractor)</a:t>
            </a:r>
          </a:p>
        </p:txBody>
      </p:sp>
      <p:pic>
        <p:nvPicPr>
          <p:cNvPr id="44" name="Graphic 7">
            <a:extLst>
              <a:ext uri="{FF2B5EF4-FFF2-40B4-BE49-F238E27FC236}">
                <a16:creationId xmlns:a16="http://schemas.microsoft.com/office/drawing/2014/main" id="{3B050F90-4453-AA6D-A1D1-2774670AE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57" y="7221685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7">
            <a:extLst>
              <a:ext uri="{FF2B5EF4-FFF2-40B4-BE49-F238E27FC236}">
                <a16:creationId xmlns:a16="http://schemas.microsoft.com/office/drawing/2014/main" id="{2416E2E7-6E27-8595-E435-2BF32AD7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71" y="9571492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7">
            <a:extLst>
              <a:ext uri="{FF2B5EF4-FFF2-40B4-BE49-F238E27FC236}">
                <a16:creationId xmlns:a16="http://schemas.microsoft.com/office/drawing/2014/main" id="{EBDB4C46-354C-24D3-A7F9-D81CC57B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279" y="11785591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7">
            <a:extLst>
              <a:ext uri="{FF2B5EF4-FFF2-40B4-BE49-F238E27FC236}">
                <a16:creationId xmlns:a16="http://schemas.microsoft.com/office/drawing/2014/main" id="{D7EA8FC4-B870-9A03-ACFB-757CD059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6" y="13946424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FB1603E-18D8-D712-90B0-81E53800231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9256556" y="13931796"/>
            <a:ext cx="5195053" cy="707628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BEFCF0-2528-2FBA-D512-CB90AB644573}"/>
              </a:ext>
            </a:extLst>
          </p:cNvPr>
          <p:cNvCxnSpPr>
            <a:cxnSpLocks/>
          </p:cNvCxnSpPr>
          <p:nvPr/>
        </p:nvCxnSpPr>
        <p:spPr>
          <a:xfrm flipH="1">
            <a:off x="3185733" y="7808976"/>
            <a:ext cx="468482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272B95B-AA52-7329-4549-E1B2FD482530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9291279" y="10226749"/>
            <a:ext cx="2588777" cy="2251842"/>
          </a:xfrm>
          <a:prstGeom prst="bentConnector3">
            <a:avLst>
              <a:gd name="adj1" fmla="val 73312"/>
            </a:avLst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6357A4-3ED7-CEF0-36E9-41B2402D739F}"/>
              </a:ext>
            </a:extLst>
          </p:cNvPr>
          <p:cNvCxnSpPr>
            <a:cxnSpLocks/>
          </p:cNvCxnSpPr>
          <p:nvPr/>
        </p:nvCxnSpPr>
        <p:spPr>
          <a:xfrm flipH="1">
            <a:off x="3185993" y="12459636"/>
            <a:ext cx="468482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34D93A-C2D4-185C-89CD-E2E91A3F4C99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15342613" y="13931796"/>
            <a:ext cx="119619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84BAFF-154F-388F-9928-EF35133DD6C7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17212231" y="11217324"/>
            <a:ext cx="19572" cy="202147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570D71-19D0-058F-4799-5F363929C6B8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17877445" y="10137062"/>
            <a:ext cx="992512" cy="8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D33AC3-01ED-47C4-3A5E-5D90C7B09A9F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20255957" y="10137062"/>
            <a:ext cx="843999" cy="8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97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E46FA742-E834-4F86-68A6-1CAD1089D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083" y="15131982"/>
            <a:ext cx="1485007" cy="14850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96C0C1-7AAA-0D96-151F-0CC9E919179E}"/>
              </a:ext>
            </a:extLst>
          </p:cNvPr>
          <p:cNvSpPr txBox="1"/>
          <p:nvPr/>
        </p:nvSpPr>
        <p:spPr>
          <a:xfrm>
            <a:off x="1052670" y="16537612"/>
            <a:ext cx="2371833" cy="39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External Data Source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4B767-4DD1-59C2-44F3-82C59BD7386B}"/>
              </a:ext>
            </a:extLst>
          </p:cNvPr>
          <p:cNvSpPr txBox="1"/>
          <p:nvPr/>
        </p:nvSpPr>
        <p:spPr>
          <a:xfrm>
            <a:off x="9524892" y="16554558"/>
            <a:ext cx="237183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Purpose Build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E5A7D-E778-09B2-49DD-C14C20B7F300}"/>
              </a:ext>
            </a:extLst>
          </p:cNvPr>
          <p:cNvSpPr txBox="1"/>
          <p:nvPr/>
        </p:nvSpPr>
        <p:spPr>
          <a:xfrm>
            <a:off x="12355831" y="12116859"/>
            <a:ext cx="237183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AWS Glue Data catalogue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E0F91-7CCF-CD44-2473-4066D9D0D72A}"/>
              </a:ext>
            </a:extLst>
          </p:cNvPr>
          <p:cNvSpPr txBox="1"/>
          <p:nvPr/>
        </p:nvSpPr>
        <p:spPr>
          <a:xfrm>
            <a:off x="4813628" y="16518150"/>
            <a:ext cx="2371833" cy="39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9" dirty="0"/>
              <a:t>Data Loader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495F86-F86A-B9B8-1B75-E4B38E5F1FB1}"/>
              </a:ext>
            </a:extLst>
          </p:cNvPr>
          <p:cNvSpPr/>
          <p:nvPr/>
        </p:nvSpPr>
        <p:spPr>
          <a:xfrm>
            <a:off x="4114801" y="9982096"/>
            <a:ext cx="10369296" cy="760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144" dirty="0"/>
          </a:p>
        </p:txBody>
      </p:sp>
      <p:pic>
        <p:nvPicPr>
          <p:cNvPr id="28" name="Graphic 11">
            <a:extLst>
              <a:ext uri="{FF2B5EF4-FFF2-40B4-BE49-F238E27FC236}">
                <a16:creationId xmlns:a16="http://schemas.microsoft.com/office/drawing/2014/main" id="{212A0E70-26A5-30A7-2544-6F52F559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114801" y="9982096"/>
            <a:ext cx="541408" cy="541408"/>
          </a:xfrm>
          <a:prstGeom prst="rect">
            <a:avLst/>
          </a:prstGeom>
        </p:spPr>
      </p:pic>
      <p:pic>
        <p:nvPicPr>
          <p:cNvPr id="2" name="Graphic 9">
            <a:extLst>
              <a:ext uri="{FF2B5EF4-FFF2-40B4-BE49-F238E27FC236}">
                <a16:creationId xmlns:a16="http://schemas.microsoft.com/office/drawing/2014/main" id="{E62AD423-65A7-F504-0378-67A0D0F3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2782830" y="10827418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7">
            <a:extLst>
              <a:ext uri="{FF2B5EF4-FFF2-40B4-BE49-F238E27FC236}">
                <a16:creationId xmlns:a16="http://schemas.microsoft.com/office/drawing/2014/main" id="{AA5A6531-E403-A3B3-CFA7-B5426D30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0016247" y="15147890"/>
            <a:ext cx="1389125" cy="13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B7131C58-2B34-077B-27D4-3489A1E7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306545" y="15168558"/>
            <a:ext cx="1386000" cy="13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82030-B6E2-A83B-4C6D-CF3C0CEBF2D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6692545" y="15842453"/>
            <a:ext cx="3323702" cy="1910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02D289E-0BC8-7644-52E2-E73C4BF2C5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11405372" y="12809100"/>
            <a:ext cx="2136376" cy="3033353"/>
          </a:xfrm>
          <a:prstGeom prst="bentConnector2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11AEA-26EB-10C8-21D9-A63FE9E7B3CC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2981090" y="15861558"/>
            <a:ext cx="2325455" cy="129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6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141</Words>
  <Application>Microsoft Macintosh PowerPoint</Application>
  <PresentationFormat>Custom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Janssen</dc:creator>
  <cp:lastModifiedBy>Sascha Janssen</cp:lastModifiedBy>
  <cp:revision>6</cp:revision>
  <dcterms:created xsi:type="dcterms:W3CDTF">2022-12-13T07:36:14Z</dcterms:created>
  <dcterms:modified xsi:type="dcterms:W3CDTF">2023-01-25T16:38:20Z</dcterms:modified>
</cp:coreProperties>
</file>