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62" r:id="rId5"/>
    <p:sldId id="263" r:id="rId6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5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6:23.364" idx="4">
    <p:pos x="10" y="10"/>
    <p:text>architecture_diagram (original)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6:09.076" idx="3">
    <p:pos x="10" y="10"/>
    <p:text>architecture_diagram (main)</p:text>
    <p:extLst>
      <p:ext uri="{C676402C-5697-4E1C-873F-D02D1690AC5C}">
        <p15:threadingInfo xmlns:p15="http://schemas.microsoft.com/office/powerpoint/2012/main" timeZoneBias="300"/>
      </p:ext>
    </p:extLst>
  </p:cm>
  <p:cm authorId="1" dt="2023-02-22T12:52:18.412" idx="5">
    <p:pos x="125" y="125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5:57.523" idx="2">
    <p:pos x="10" y="10"/>
    <p:text>device_data_generator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4:36.200" idx="1">
    <p:pos x="10" y="10"/>
    <p:text>input_adapter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4:36.200" idx="1">
    <p:pos x="10" y="10"/>
    <p:text>custom_dataflow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8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6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5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comments" Target="../comments/comment2.xml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Relationship Id="rId9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omments" Target="../comments/comment4.xml"/><Relationship Id="rId3" Type="http://schemas.openxmlformats.org/officeDocument/2006/relationships/image" Target="../media/image10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comments" Target="../comments/comment5.xml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198">
            <a:extLst>
              <a:ext uri="{FF2B5EF4-FFF2-40B4-BE49-F238E27FC236}">
                <a16:creationId xmlns:a16="http://schemas.microsoft.com/office/drawing/2014/main" id="{B0FDAAB5-5951-4B1B-966D-FE84188287AB}"/>
              </a:ext>
            </a:extLst>
          </p:cNvPr>
          <p:cNvSpPr txBox="1"/>
          <p:nvPr/>
        </p:nvSpPr>
        <p:spPr>
          <a:xfrm>
            <a:off x="2027388" y="10922608"/>
            <a:ext cx="1342042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shown in Figure 1, the QuickStart sets up the following: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extract, transform, load (ETL) pipeline: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S3 buckets to store data from the meter source system. Staging and Integrated data are stored in separate S3 buckets.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 AWS Glue workflow: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Crawlers, jobs, and triggers to crawl, transform, and convert incoming raw meter data into clean data in the desired format and partitioned business data.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Data Catalog to store metadata and source information about the meter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EventBridge which receives an event as soon as late dater are detected on ingestion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ML pipeline: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AWS Step Functions workflows: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Batch processing, which uses the partitioned business data and the data from the model as a basis for forecasting.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Model training, which uses the partitioned business data to build an ML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S3 for storing the processed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</a:t>
            </a:r>
            <a:r>
              <a:rPr lang="en-US" sz="2400" dirty="0" err="1"/>
              <a:t>SageMaker</a:t>
            </a:r>
            <a:r>
              <a:rPr lang="en-US" sz="2400" dirty="0"/>
              <a:t> for real-time forecasting of energy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AWS Lambda to query the partitioned business data through Amazon Athena or invoke </a:t>
            </a:r>
            <a:r>
              <a:rPr lang="en-US" sz="2400" dirty="0" err="1"/>
              <a:t>SageMaker</a:t>
            </a:r>
            <a:r>
              <a:rPr lang="en-US" sz="2400" dirty="0"/>
              <a:t> to provide API query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API Gateway to deliver API query results for energy usage, anomalies, and meter outages.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505CF-5EE5-48EA-B2AA-68268F96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8" y="1314147"/>
            <a:ext cx="11760589" cy="9165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68605-68F2-4613-BAD4-27EA147858AF}"/>
              </a:ext>
            </a:extLst>
          </p:cNvPr>
          <p:cNvSpPr txBox="1"/>
          <p:nvPr/>
        </p:nvSpPr>
        <p:spPr>
          <a:xfrm>
            <a:off x="2027388" y="10350076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1. QuickStart architecture for MDA on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9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8">
            <a:extLst>
              <a:ext uri="{FF2B5EF4-FFF2-40B4-BE49-F238E27FC236}">
                <a16:creationId xmlns:a16="http://schemas.microsoft.com/office/drawing/2014/main" id="{02C55227-A6E4-4D1A-BCB9-17F3A779F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413" y="4451037"/>
            <a:ext cx="10731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MDM and HES system meter data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3B896B5E-838A-4D5D-9B82-A36A5B5A4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832" y="4451037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Raw data</a:t>
            </a:r>
          </a:p>
        </p:txBody>
      </p:sp>
      <p:pic>
        <p:nvPicPr>
          <p:cNvPr id="9" name="Graphic 14">
            <a:extLst>
              <a:ext uri="{FF2B5EF4-FFF2-40B4-BE49-F238E27FC236}">
                <a16:creationId xmlns:a16="http://schemas.microsoft.com/office/drawing/2014/main" id="{D571BE23-2B28-4467-947C-36DA51DD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88" y="3988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29980145-7677-4372-AC34-643A98EC8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95" y="4451037"/>
            <a:ext cx="13827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Partitioned business data</a:t>
            </a:r>
          </a:p>
        </p:txBody>
      </p:sp>
      <p:pic>
        <p:nvPicPr>
          <p:cNvPr id="13" name="Graphic 14">
            <a:extLst>
              <a:ext uri="{FF2B5EF4-FFF2-40B4-BE49-F238E27FC236}">
                <a16:creationId xmlns:a16="http://schemas.microsoft.com/office/drawing/2014/main" id="{39279866-6C40-415D-BC7D-DD91400E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551" y="3988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7">
            <a:extLst>
              <a:ext uri="{FF2B5EF4-FFF2-40B4-BE49-F238E27FC236}">
                <a16:creationId xmlns:a16="http://schemas.microsoft.com/office/drawing/2014/main" id="{82C28844-43D6-4864-8951-A314A778E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151" y="5534384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Process late data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66CDA3A1-14BB-446F-88A7-FFDB16D35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88" y="51017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598EFCA1-0048-4BE7-9472-733F4A1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3842" y="8113804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Query data</a:t>
            </a:r>
          </a:p>
        </p:txBody>
      </p:sp>
      <p:pic>
        <p:nvPicPr>
          <p:cNvPr id="27" name="Graphic 13">
            <a:extLst>
              <a:ext uri="{FF2B5EF4-FFF2-40B4-BE49-F238E27FC236}">
                <a16:creationId xmlns:a16="http://schemas.microsoft.com/office/drawing/2014/main" id="{AB1AEB5F-FD56-45CA-B9CE-D02084DEA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279" y="74947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4">
            <a:extLst>
              <a:ext uri="{FF2B5EF4-FFF2-40B4-BE49-F238E27FC236}">
                <a16:creationId xmlns:a16="http://schemas.microsoft.com/office/drawing/2014/main" id="{9DEF1566-DD44-43E0-8D7C-8963FC7B6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20" y="4451037"/>
            <a:ext cx="10751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35" name="Graphic 9">
            <a:extLst>
              <a:ext uri="{FF2B5EF4-FFF2-40B4-BE49-F238E27FC236}">
                <a16:creationId xmlns:a16="http://schemas.microsoft.com/office/drawing/2014/main" id="{1CE020D0-D457-421C-8D7C-4F76BD93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42" y="3988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6">
            <a:extLst>
              <a:ext uri="{FF2B5EF4-FFF2-40B4-BE49-F238E27FC236}">
                <a16:creationId xmlns:a16="http://schemas.microsoft.com/office/drawing/2014/main" id="{14D0DCF7-C98E-4618-8305-5CC1B6922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555" y="4451037"/>
            <a:ext cx="9483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 meter data</a:t>
            </a:r>
          </a:p>
        </p:txBody>
      </p:sp>
      <p:pic>
        <p:nvPicPr>
          <p:cNvPr id="41" name="Graphic 7">
            <a:extLst>
              <a:ext uri="{FF2B5EF4-FFF2-40B4-BE49-F238E27FC236}">
                <a16:creationId xmlns:a16="http://schemas.microsoft.com/office/drawing/2014/main" id="{88090B3C-B9FD-442C-8B24-67E0CC11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52" y="3988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4">
            <a:extLst>
              <a:ext uri="{FF2B5EF4-FFF2-40B4-BE49-F238E27FC236}">
                <a16:creationId xmlns:a16="http://schemas.microsoft.com/office/drawing/2014/main" id="{5162461B-9B8B-453C-9D95-F6B0AD37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51" y="73423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7">
            <a:extLst>
              <a:ext uri="{FF2B5EF4-FFF2-40B4-BE49-F238E27FC236}">
                <a16:creationId xmlns:a16="http://schemas.microsoft.com/office/drawing/2014/main" id="{4D8EC879-39C5-43A8-969D-DE170F90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976" y="811380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4AB127-E328-4AC3-8EC9-52F6BB5A5DC1}"/>
              </a:ext>
            </a:extLst>
          </p:cNvPr>
          <p:cNvCxnSpPr>
            <a:cxnSpLocks/>
            <a:stCxn id="9" idx="3"/>
            <a:endCxn id="41" idx="1"/>
          </p:cNvCxnSpPr>
          <p:nvPr/>
        </p:nvCxnSpPr>
        <p:spPr>
          <a:xfrm>
            <a:off x="4644788" y="4216829"/>
            <a:ext cx="61036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DEF198-BE3E-4F69-989A-3A007B25698C}"/>
              </a:ext>
            </a:extLst>
          </p:cNvPr>
          <p:cNvCxnSpPr>
            <a:cxnSpLocks/>
            <a:stCxn id="41" idx="3"/>
            <a:endCxn id="13" idx="1"/>
          </p:cNvCxnSpPr>
          <p:nvPr/>
        </p:nvCxnSpPr>
        <p:spPr>
          <a:xfrm>
            <a:off x="5712352" y="4216829"/>
            <a:ext cx="85919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19">
            <a:extLst>
              <a:ext uri="{FF2B5EF4-FFF2-40B4-BE49-F238E27FC236}">
                <a16:creationId xmlns:a16="http://schemas.microsoft.com/office/drawing/2014/main" id="{C47A9368-913B-4083-9230-C04E78618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035188" y="61326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1">
            <a:extLst>
              <a:ext uri="{FF2B5EF4-FFF2-40B4-BE49-F238E27FC236}">
                <a16:creationId xmlns:a16="http://schemas.microsoft.com/office/drawing/2014/main" id="{930EAF6E-9100-4D3F-A596-FC1FD1936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013" y="690387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FA1E87-EA2B-4EDA-87E7-6AC563CF3272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V="1">
            <a:off x="4416188" y="4712647"/>
            <a:ext cx="1" cy="38913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AEF3BA-211E-4180-A3A0-9DC79CE630F2}"/>
              </a:ext>
            </a:extLst>
          </p:cNvPr>
          <p:cNvCxnSpPr>
            <a:cxnSpLocks/>
            <a:stCxn id="57" idx="0"/>
            <a:endCxn id="22" idx="2"/>
          </p:cNvCxnSpPr>
          <p:nvPr/>
        </p:nvCxnSpPr>
        <p:spPr>
          <a:xfrm flipV="1">
            <a:off x="4416188" y="5795994"/>
            <a:ext cx="0" cy="33670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FACD0D-178E-434F-9954-23BE269BC9D8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7028751" y="4216829"/>
            <a:ext cx="78279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496B17A-86C4-4CB2-8813-CE30397F634A}"/>
              </a:ext>
            </a:extLst>
          </p:cNvPr>
          <p:cNvCxnSpPr>
            <a:cxnSpLocks/>
            <a:stCxn id="35" idx="3"/>
            <a:endCxn id="99" idx="1"/>
          </p:cNvCxnSpPr>
          <p:nvPr/>
        </p:nvCxnSpPr>
        <p:spPr>
          <a:xfrm>
            <a:off x="8268742" y="4216829"/>
            <a:ext cx="865769" cy="131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70413C3-A4E9-4B9C-BECC-41565B7B84B9}"/>
              </a:ext>
            </a:extLst>
          </p:cNvPr>
          <p:cNvSpPr/>
          <p:nvPr/>
        </p:nvSpPr>
        <p:spPr>
          <a:xfrm>
            <a:off x="9134511" y="3770474"/>
            <a:ext cx="1670415" cy="89534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model training workflow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5E634ADB-3A5F-45B4-A381-D6038DBCF5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4511" y="3770474"/>
            <a:ext cx="381000" cy="381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3EE83C4-39AC-479B-93D1-EDD611566CCE}"/>
              </a:ext>
            </a:extLst>
          </p:cNvPr>
          <p:cNvSpPr/>
          <p:nvPr/>
        </p:nvSpPr>
        <p:spPr>
          <a:xfrm>
            <a:off x="9134511" y="6066025"/>
            <a:ext cx="1670415" cy="89534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batch processing workflow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00AEF54F-14FE-46B1-90C5-FD59E54A5D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4511" y="6066025"/>
            <a:ext cx="381000" cy="381000"/>
          </a:xfrm>
          <a:prstGeom prst="rect">
            <a:avLst/>
          </a:prstGeom>
        </p:spPr>
      </p:pic>
      <p:sp>
        <p:nvSpPr>
          <p:cNvPr id="77" name="Freeform 61">
            <a:extLst>
              <a:ext uri="{FF2B5EF4-FFF2-40B4-BE49-F238E27FC236}">
                <a16:creationId xmlns:a16="http://schemas.microsoft.com/office/drawing/2014/main" id="{2FDF27BB-9EF1-4F04-84A8-0E7FD961F067}"/>
              </a:ext>
            </a:extLst>
          </p:cNvPr>
          <p:cNvSpPr/>
          <p:nvPr/>
        </p:nvSpPr>
        <p:spPr>
          <a:xfrm flipH="1" flipV="1">
            <a:off x="8029625" y="4874494"/>
            <a:ext cx="1104879" cy="16388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TextBox 20">
            <a:extLst>
              <a:ext uri="{FF2B5EF4-FFF2-40B4-BE49-F238E27FC236}">
                <a16:creationId xmlns:a16="http://schemas.microsoft.com/office/drawing/2014/main" id="{DCB305AB-DAFF-4CEC-AF51-9939737A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874" y="5508984"/>
            <a:ext cx="11296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</a:t>
            </a:r>
          </a:p>
        </p:txBody>
      </p:sp>
      <p:pic>
        <p:nvPicPr>
          <p:cNvPr id="80" name="Graphic 28">
            <a:extLst>
              <a:ext uri="{FF2B5EF4-FFF2-40B4-BE49-F238E27FC236}">
                <a16:creationId xmlns:a16="http://schemas.microsoft.com/office/drawing/2014/main" id="{AD069535-BD5A-4DA4-B9F5-CB1C7CBBB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18" y="50763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F374373-6EF6-407E-B08D-D25A705E8AE7}"/>
              </a:ext>
            </a:extLst>
          </p:cNvPr>
          <p:cNvCxnSpPr>
            <a:cxnSpLocks/>
            <a:stCxn id="80" idx="0"/>
            <a:endCxn id="99" idx="2"/>
          </p:cNvCxnSpPr>
          <p:nvPr/>
        </p:nvCxnSpPr>
        <p:spPr>
          <a:xfrm flipV="1">
            <a:off x="9969718" y="4665817"/>
            <a:ext cx="1" cy="41056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CF641A0-9479-491E-940C-D0AB82F7C459}"/>
              </a:ext>
            </a:extLst>
          </p:cNvPr>
          <p:cNvCxnSpPr>
            <a:cxnSpLocks/>
            <a:stCxn id="75" idx="0"/>
            <a:endCxn id="79" idx="2"/>
          </p:cNvCxnSpPr>
          <p:nvPr/>
        </p:nvCxnSpPr>
        <p:spPr>
          <a:xfrm flipH="1" flipV="1">
            <a:off x="9969718" y="5770594"/>
            <a:ext cx="1" cy="29543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17">
            <a:extLst>
              <a:ext uri="{FF2B5EF4-FFF2-40B4-BE49-F238E27FC236}">
                <a16:creationId xmlns:a16="http://schemas.microsoft.com/office/drawing/2014/main" id="{E0930935-9FD9-4982-9E4F-EC1FA52AA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/>
        </p:blipFill>
        <p:spPr bwMode="auto">
          <a:xfrm>
            <a:off x="13631679" y="73423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">
            <a:extLst>
              <a:ext uri="{FF2B5EF4-FFF2-40B4-BE49-F238E27FC236}">
                <a16:creationId xmlns:a16="http://schemas.microsoft.com/office/drawing/2014/main" id="{D75EF135-C76A-4E0B-A7CA-142641951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3492" y="811380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26F236A-DECB-4368-8D7A-F25B882458AB}"/>
              </a:ext>
            </a:extLst>
          </p:cNvPr>
          <p:cNvCxnSpPr>
            <a:cxnSpLocks/>
            <a:stCxn id="48" idx="0"/>
            <a:endCxn id="12" idx="2"/>
          </p:cNvCxnSpPr>
          <p:nvPr/>
        </p:nvCxnSpPr>
        <p:spPr>
          <a:xfrm flipV="1">
            <a:off x="6800151" y="4881924"/>
            <a:ext cx="1" cy="246041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0FA224-B907-4D82-8EEC-A2C206DAEFE5}"/>
              </a:ext>
            </a:extLst>
          </p:cNvPr>
          <p:cNvCxnSpPr>
            <a:cxnSpLocks/>
            <a:stCxn id="48" idx="3"/>
            <a:endCxn id="27" idx="1"/>
          </p:cNvCxnSpPr>
          <p:nvPr/>
        </p:nvCxnSpPr>
        <p:spPr>
          <a:xfrm>
            <a:off x="7181151" y="7723336"/>
            <a:ext cx="535512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818695-DB05-4717-8516-36ED0538EE6A}"/>
              </a:ext>
            </a:extLst>
          </p:cNvPr>
          <p:cNvCxnSpPr>
            <a:cxnSpLocks/>
            <a:stCxn id="27" idx="3"/>
            <a:endCxn id="92" idx="1"/>
          </p:cNvCxnSpPr>
          <p:nvPr/>
        </p:nvCxnSpPr>
        <p:spPr>
          <a:xfrm>
            <a:off x="12993479" y="7723336"/>
            <a:ext cx="6382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750E5C2-221E-4CF4-A8A1-4FEA35F18927}"/>
              </a:ext>
            </a:extLst>
          </p:cNvPr>
          <p:cNvCxnSpPr>
            <a:cxnSpLocks/>
            <a:stCxn id="75" idx="3"/>
            <a:endCxn id="68" idx="1"/>
          </p:cNvCxnSpPr>
          <p:nvPr/>
        </p:nvCxnSpPr>
        <p:spPr>
          <a:xfrm>
            <a:off x="10804926" y="6513697"/>
            <a:ext cx="637168" cy="39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3C71683-B733-468F-96AF-05BF8B5EC88C}"/>
              </a:ext>
            </a:extLst>
          </p:cNvPr>
          <p:cNvCxnSpPr>
            <a:cxnSpLocks/>
            <a:stCxn id="81" idx="3"/>
            <a:endCxn id="9" idx="1"/>
          </p:cNvCxnSpPr>
          <p:nvPr/>
        </p:nvCxnSpPr>
        <p:spPr>
          <a:xfrm>
            <a:off x="3050938" y="4214712"/>
            <a:ext cx="1136650" cy="211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4B03EB2-D904-43A6-8035-76B6E0A6FB9B}"/>
              </a:ext>
            </a:extLst>
          </p:cNvPr>
          <p:cNvCxnSpPr>
            <a:cxnSpLocks/>
            <a:stCxn id="99" idx="3"/>
            <a:endCxn id="64" idx="1"/>
          </p:cNvCxnSpPr>
          <p:nvPr/>
        </p:nvCxnSpPr>
        <p:spPr>
          <a:xfrm flipV="1">
            <a:off x="10804926" y="4216186"/>
            <a:ext cx="484768" cy="196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BA5E127-E798-4357-B211-9D62879EBB1B}"/>
              </a:ext>
            </a:extLst>
          </p:cNvPr>
          <p:cNvCxnSpPr>
            <a:cxnSpLocks/>
            <a:stCxn id="92" idx="3"/>
            <a:endCxn id="117" idx="1"/>
          </p:cNvCxnSpPr>
          <p:nvPr/>
        </p:nvCxnSpPr>
        <p:spPr>
          <a:xfrm>
            <a:off x="14393679" y="7723336"/>
            <a:ext cx="629005" cy="2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28">
            <a:extLst>
              <a:ext uri="{FF2B5EF4-FFF2-40B4-BE49-F238E27FC236}">
                <a16:creationId xmlns:a16="http://schemas.microsoft.com/office/drawing/2014/main" id="{F250AD00-B38C-457B-AF86-8E51D5AB1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2684" y="7508158"/>
            <a:ext cx="8621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query results</a:t>
            </a:r>
          </a:p>
        </p:txBody>
      </p:sp>
      <p:sp>
        <p:nvSpPr>
          <p:cNvPr id="124" name="Freeform 61">
            <a:extLst>
              <a:ext uri="{FF2B5EF4-FFF2-40B4-BE49-F238E27FC236}">
                <a16:creationId xmlns:a16="http://schemas.microsoft.com/office/drawing/2014/main" id="{B2C1DAE0-7FF5-4DC7-82AD-E7D7588A99B6}"/>
              </a:ext>
            </a:extLst>
          </p:cNvPr>
          <p:cNvSpPr/>
          <p:nvPr/>
        </p:nvSpPr>
        <p:spPr>
          <a:xfrm rot="10800000" flipH="1" flipV="1">
            <a:off x="12037855" y="4216497"/>
            <a:ext cx="709589" cy="327823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0" name="Graphic 11">
            <a:extLst>
              <a:ext uri="{FF2B5EF4-FFF2-40B4-BE49-F238E27FC236}">
                <a16:creationId xmlns:a16="http://schemas.microsoft.com/office/drawing/2014/main" id="{558FDD6A-1246-459E-8CCE-05386C28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38" y="29274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28">
            <a:extLst>
              <a:ext uri="{FF2B5EF4-FFF2-40B4-BE49-F238E27FC236}">
                <a16:creationId xmlns:a16="http://schemas.microsoft.com/office/drawing/2014/main" id="{14148A6F-BF86-43F2-A2CF-DADBF8473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045" y="3376252"/>
            <a:ext cx="14558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 data</a:t>
            </a:r>
          </a:p>
        </p:txBody>
      </p:sp>
      <p:sp>
        <p:nvSpPr>
          <p:cNvPr id="63" name="Freeform 61">
            <a:extLst>
              <a:ext uri="{FF2B5EF4-FFF2-40B4-BE49-F238E27FC236}">
                <a16:creationId xmlns:a16="http://schemas.microsoft.com/office/drawing/2014/main" id="{750A3CF0-90A9-4B0D-8BB2-D8D64BADB795}"/>
              </a:ext>
            </a:extLst>
          </p:cNvPr>
          <p:cNvSpPr/>
          <p:nvPr/>
        </p:nvSpPr>
        <p:spPr>
          <a:xfrm rot="10800000" flipH="1" flipV="1">
            <a:off x="5712350" y="3185636"/>
            <a:ext cx="2317273" cy="77012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24E8-7E1E-45E9-9AC7-70E34C19BE7E}"/>
              </a:ext>
            </a:extLst>
          </p:cNvPr>
          <p:cNvSpPr txBox="1"/>
          <p:nvPr/>
        </p:nvSpPr>
        <p:spPr>
          <a:xfrm>
            <a:off x="2758419" y="9180984"/>
            <a:ext cx="1342042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shown in Figure 1, the QuickStart sets up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AWS Glue crawlers to transform meter data from MDM/HES systems into clean and partitioned business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Simple Storage Service (Amazon S3) buckets to store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Weather and topology data from external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MDM/HES system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Partitioned business data converted by AWS Glue crawler.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Processed data from the AWS Step Functions model training workflow.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AWS Lambda functions to do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Load and transform topology data from an external database.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 late-arriving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Obtain API query results of partitioned business data and Amazon </a:t>
            </a:r>
            <a:r>
              <a:rPr lang="en-US" sz="2400" dirty="0" err="1"/>
              <a:t>SageMaker</a:t>
            </a:r>
            <a:r>
              <a:rPr lang="en-US" sz="2400" dirty="0"/>
              <a:t> inferences.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EventBridge to process and store late data in the correct partition.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AWS Glue Data Catalog for a central catalog of weather, topology, and meter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Athena to provide query results of partitioned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AWS Step Function workflows.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Model training to build an ML model using partitioned business data.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Batch processing of partitioned business data from AWS Glue Data Catalog and ML model data for use in energy usage forecasting.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</a:t>
            </a:r>
            <a:r>
              <a:rPr lang="en-US" sz="2400" dirty="0" err="1"/>
              <a:t>SageMaker</a:t>
            </a:r>
            <a:r>
              <a:rPr lang="en-US" sz="2400" dirty="0"/>
              <a:t> to generate energy usage inferences using the ML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API Gateway to deliver query results for energy usage, anomaly, and meter outage.</a:t>
            </a:r>
          </a:p>
        </p:txBody>
      </p:sp>
      <p:pic>
        <p:nvPicPr>
          <p:cNvPr id="64" name="Graphic 22">
            <a:extLst>
              <a:ext uri="{FF2B5EF4-FFF2-40B4-BE49-F238E27FC236}">
                <a16:creationId xmlns:a16="http://schemas.microsoft.com/office/drawing/2014/main" id="{269D144D-219C-4968-9F41-1A5CCA7A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694" y="38351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5">
            <a:extLst>
              <a:ext uri="{FF2B5EF4-FFF2-40B4-BE49-F238E27FC236}">
                <a16:creationId xmlns:a16="http://schemas.microsoft.com/office/drawing/2014/main" id="{AFC64B3A-9459-4B53-9E49-305325E40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9763" y="4597186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id="{34F205A1-93F1-47F4-8758-639C784C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9338" y="6750976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Processed data</a:t>
            </a:r>
          </a:p>
        </p:txBody>
      </p:sp>
      <p:pic>
        <p:nvPicPr>
          <p:cNvPr id="68" name="Graphic 14">
            <a:extLst>
              <a:ext uri="{FF2B5EF4-FFF2-40B4-BE49-F238E27FC236}">
                <a16:creationId xmlns:a16="http://schemas.microsoft.com/office/drawing/2014/main" id="{76DFCAF1-DCA2-45F0-8C4F-1330EAF9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094" y="62854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1">
            <a:extLst>
              <a:ext uri="{FF2B5EF4-FFF2-40B4-BE49-F238E27FC236}">
                <a16:creationId xmlns:a16="http://schemas.microsoft.com/office/drawing/2014/main" id="{26581AED-8723-4ADF-9F01-ABD6A2A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38" y="39797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7">
            <a:extLst>
              <a:ext uri="{FF2B5EF4-FFF2-40B4-BE49-F238E27FC236}">
                <a16:creationId xmlns:a16="http://schemas.microsoft.com/office/drawing/2014/main" id="{38C9B408-0600-44E5-8A16-47FFFD6CE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151" y="3376252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topology data</a:t>
            </a: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FDDC4223-4D03-49DE-8EA6-274D26AC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88" y="29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21">
            <a:extLst>
              <a:ext uri="{FF2B5EF4-FFF2-40B4-BE49-F238E27FC236}">
                <a16:creationId xmlns:a16="http://schemas.microsoft.com/office/drawing/2014/main" id="{2E3E02EC-821A-4051-ACF4-701ABE4C8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396" y="3376252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Topology data</a:t>
            </a:r>
          </a:p>
        </p:txBody>
      </p:sp>
      <p:pic>
        <p:nvPicPr>
          <p:cNvPr id="83" name="Graphic 14">
            <a:extLst>
              <a:ext uri="{FF2B5EF4-FFF2-40B4-BE49-F238E27FC236}">
                <a16:creationId xmlns:a16="http://schemas.microsoft.com/office/drawing/2014/main" id="{084199B2-01DA-477D-B3DE-139E55C0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52" y="29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1">
            <a:extLst>
              <a:ext uri="{FF2B5EF4-FFF2-40B4-BE49-F238E27FC236}">
                <a16:creationId xmlns:a16="http://schemas.microsoft.com/office/drawing/2014/main" id="{3606E431-A28A-4594-A98F-890517E5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38" y="186982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8">
            <a:extLst>
              <a:ext uri="{FF2B5EF4-FFF2-40B4-BE49-F238E27FC236}">
                <a16:creationId xmlns:a16="http://schemas.microsoft.com/office/drawing/2014/main" id="{26FEC67A-A207-4D35-A555-ED05DC74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045" y="2336390"/>
            <a:ext cx="14558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data</a:t>
            </a: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1ED7AD5B-4AFD-4AD9-AE82-A2D1F792F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396" y="2336390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Weather data</a:t>
            </a:r>
          </a:p>
        </p:txBody>
      </p:sp>
      <p:pic>
        <p:nvPicPr>
          <p:cNvPr id="94" name="Graphic 14">
            <a:extLst>
              <a:ext uri="{FF2B5EF4-FFF2-40B4-BE49-F238E27FC236}">
                <a16:creationId xmlns:a16="http://schemas.microsoft.com/office/drawing/2014/main" id="{0CF82CC7-6F53-4135-BE59-EB043296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52" y="18761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Freeform 61">
            <a:extLst>
              <a:ext uri="{FF2B5EF4-FFF2-40B4-BE49-F238E27FC236}">
                <a16:creationId xmlns:a16="http://schemas.microsoft.com/office/drawing/2014/main" id="{59E28B32-2150-487F-8DE0-18E2D117117B}"/>
              </a:ext>
            </a:extLst>
          </p:cNvPr>
          <p:cNvSpPr/>
          <p:nvPr/>
        </p:nvSpPr>
        <p:spPr>
          <a:xfrm rot="10800000" flipH="1" flipV="1">
            <a:off x="5712352" y="2118390"/>
            <a:ext cx="2317273" cy="155787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46F7DFD-B6B6-4C2D-8E26-4423AF3F6408}"/>
              </a:ext>
            </a:extLst>
          </p:cNvPr>
          <p:cNvCxnSpPr>
            <a:cxnSpLocks/>
            <a:stCxn id="60" idx="3"/>
            <a:endCxn id="74" idx="1"/>
          </p:cNvCxnSpPr>
          <p:nvPr/>
        </p:nvCxnSpPr>
        <p:spPr>
          <a:xfrm>
            <a:off x="3050938" y="3162400"/>
            <a:ext cx="113665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12AACB7-D44E-4323-AD99-71673B8A82D8}"/>
              </a:ext>
            </a:extLst>
          </p:cNvPr>
          <p:cNvCxnSpPr>
            <a:cxnSpLocks/>
            <a:stCxn id="86" idx="3"/>
            <a:endCxn id="94" idx="1"/>
          </p:cNvCxnSpPr>
          <p:nvPr/>
        </p:nvCxnSpPr>
        <p:spPr>
          <a:xfrm>
            <a:off x="3050938" y="2104772"/>
            <a:ext cx="220421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B832CD-C7B5-44EA-81B8-7E7C3D62104C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>
            <a:off x="4644788" y="3162400"/>
            <a:ext cx="61036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233A5DC-ADD6-49C1-9201-47BB77DCA808}"/>
              </a:ext>
            </a:extLst>
          </p:cNvPr>
          <p:cNvSpPr/>
          <p:nvPr/>
        </p:nvSpPr>
        <p:spPr>
          <a:xfrm>
            <a:off x="3538325" y="1132995"/>
            <a:ext cx="11211349" cy="73680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16272BCF-5C87-4A6F-AD7A-7D5FD1B635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543507" y="1132995"/>
            <a:ext cx="381000" cy="3810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0C4C3D6B-B18D-4203-A64A-680570EC23B3}"/>
              </a:ext>
            </a:extLst>
          </p:cNvPr>
          <p:cNvSpPr txBox="1"/>
          <p:nvPr/>
        </p:nvSpPr>
        <p:spPr>
          <a:xfrm>
            <a:off x="2758418" y="8658542"/>
            <a:ext cx="822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1. Architecture for the Utility Meter Data Analytics on AWS Partner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7">
            <a:extLst>
              <a:ext uri="{FF2B5EF4-FFF2-40B4-BE49-F238E27FC236}">
                <a16:creationId xmlns:a16="http://schemas.microsoft.com/office/drawing/2014/main" id="{C6D4FBEE-6368-4B58-B803-B7DDFE6AB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050" y="3908293"/>
            <a:ext cx="1212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Insert worker jobs</a:t>
            </a:r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230E421C-6C73-4472-8BE9-7689DC6C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413" y="3302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25648D-001E-482E-89E5-0A5F7DBF893D}"/>
              </a:ext>
            </a:extLst>
          </p:cNvPr>
          <p:cNvSpPr/>
          <p:nvPr/>
        </p:nvSpPr>
        <p:spPr>
          <a:xfrm>
            <a:off x="2489455" y="2585277"/>
            <a:ext cx="5576516" cy="33773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25E825-9BEE-49CC-94FB-EF2469062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94636" y="2585277"/>
            <a:ext cx="381000" cy="381000"/>
          </a:xfrm>
          <a:prstGeom prst="rect">
            <a:avLst/>
          </a:prstGeom>
        </p:spPr>
      </p:pic>
      <p:pic>
        <p:nvPicPr>
          <p:cNvPr id="8" name="Graphic 19">
            <a:extLst>
              <a:ext uri="{FF2B5EF4-FFF2-40B4-BE49-F238E27FC236}">
                <a16:creationId xmlns:a16="http://schemas.microsoft.com/office/drawing/2014/main" id="{5C586431-01AC-4D92-904F-BE816235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036023" y="31502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5501D3-CEAC-4951-9897-DB7BD3994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848" y="390829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0" name="Graphic 26">
            <a:extLst>
              <a:ext uri="{FF2B5EF4-FFF2-40B4-BE49-F238E27FC236}">
                <a16:creationId xmlns:a16="http://schemas.microsoft.com/office/drawing/2014/main" id="{3BE3BA4F-423C-4108-80B1-BE8D38012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013" y="48407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A8C4F15B-2B5C-40F4-A835-FD4671D06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38" y="560434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12B3E20D-D9A2-4D01-BC1E-C19938D9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864" y="3908293"/>
            <a:ext cx="1264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Generate readings and insert records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4BD7C6AF-A0FB-4073-89F9-86F7AA9D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399" y="3302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9">
            <a:extLst>
              <a:ext uri="{FF2B5EF4-FFF2-40B4-BE49-F238E27FC236}">
                <a16:creationId xmlns:a16="http://schemas.microsoft.com/office/drawing/2014/main" id="{5EB611C8-39AF-4564-9715-91B6DF99C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86" y="31502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6D7C9D38-8762-4BD3-8501-9F4738260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956" y="390829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Timestream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7B2FF-B915-447A-97EE-4F7E8080AAAE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798023" y="3531262"/>
            <a:ext cx="68339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C842B5-1063-4C47-A9E2-82EC60A3F55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069599" y="3531262"/>
            <a:ext cx="67858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26352A-6AFE-471F-8FEA-FFB141C345CC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4710013" y="4369958"/>
            <a:ext cx="1442" cy="47080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1">
            <a:extLst>
              <a:ext uri="{FF2B5EF4-FFF2-40B4-BE49-F238E27FC236}">
                <a16:creationId xmlns:a16="http://schemas.microsoft.com/office/drawing/2014/main" id="{8BF7B3E5-0B1C-4392-9131-9FCAF46361C4}"/>
              </a:ext>
            </a:extLst>
          </p:cNvPr>
          <p:cNvSpPr/>
          <p:nvPr/>
        </p:nvSpPr>
        <p:spPr>
          <a:xfrm rot="16200000" flipH="1" flipV="1">
            <a:off x="5143317" y="4510922"/>
            <a:ext cx="674597" cy="7620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E7822558-E476-4E1F-98F4-51FCC036A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492" y="8344827"/>
            <a:ext cx="1212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Insert worker jobs</a:t>
            </a:r>
          </a:p>
        </p:txBody>
      </p:sp>
      <p:pic>
        <p:nvPicPr>
          <p:cNvPr id="30" name="Graphic 13">
            <a:extLst>
              <a:ext uri="{FF2B5EF4-FFF2-40B4-BE49-F238E27FC236}">
                <a16:creationId xmlns:a16="http://schemas.microsoft.com/office/drawing/2014/main" id="{5ECE51E4-3B9D-4ABD-B805-73D6AAC28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96" y="7737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E296FC7-DFCF-48C6-94A1-B81E3468678C}"/>
              </a:ext>
            </a:extLst>
          </p:cNvPr>
          <p:cNvSpPr/>
          <p:nvPr/>
        </p:nvSpPr>
        <p:spPr>
          <a:xfrm>
            <a:off x="2529601" y="7021811"/>
            <a:ext cx="6614400" cy="21221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0F203C1-E213-4AEF-855C-63D28CBD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34782" y="7021811"/>
            <a:ext cx="381000" cy="381000"/>
          </a:xfrm>
          <a:prstGeom prst="rect">
            <a:avLst/>
          </a:prstGeom>
        </p:spPr>
      </p:pic>
      <p:pic>
        <p:nvPicPr>
          <p:cNvPr id="33" name="Graphic 19">
            <a:extLst>
              <a:ext uri="{FF2B5EF4-FFF2-40B4-BE49-F238E27FC236}">
                <a16:creationId xmlns:a16="http://schemas.microsoft.com/office/drawing/2014/main" id="{67D8A757-2FFF-435F-BB94-756FB7EE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076169" y="75849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1">
            <a:extLst>
              <a:ext uri="{FF2B5EF4-FFF2-40B4-BE49-F238E27FC236}">
                <a16:creationId xmlns:a16="http://schemas.microsoft.com/office/drawing/2014/main" id="{5D9B4B31-B865-4793-8D67-86A26086E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994" y="834482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5" name="Graphic 26">
            <a:extLst>
              <a:ext uri="{FF2B5EF4-FFF2-40B4-BE49-F238E27FC236}">
                <a16:creationId xmlns:a16="http://schemas.microsoft.com/office/drawing/2014/main" id="{270D52D9-21AD-446F-AB64-9E8909BC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01" y="75849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0BA111AB-2772-4082-95DB-3BD5FAE18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847" y="834671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D0AAAB03-4F85-4357-8CB7-6AA574CB8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510" y="8344827"/>
            <a:ext cx="1264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Generate readings and insert records</a:t>
            </a:r>
          </a:p>
        </p:txBody>
      </p:sp>
      <p:pic>
        <p:nvPicPr>
          <p:cNvPr id="38" name="Graphic 13">
            <a:extLst>
              <a:ext uri="{FF2B5EF4-FFF2-40B4-BE49-F238E27FC236}">
                <a16:creationId xmlns:a16="http://schemas.microsoft.com/office/drawing/2014/main" id="{7A8C2C4E-C4B1-4DE6-901D-873D5005E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920" y="7737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9">
            <a:extLst>
              <a:ext uri="{FF2B5EF4-FFF2-40B4-BE49-F238E27FC236}">
                <a16:creationId xmlns:a16="http://schemas.microsoft.com/office/drawing/2014/main" id="{78F54DD0-47F4-414E-9BFC-0BBC0C28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832" y="75849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AA2E6AC1-64E1-4385-9623-4F96612EB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602" y="834482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Timestream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D3E400-8FB1-4311-A1FB-4EEF6D7F98F0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3838169" y="7965963"/>
            <a:ext cx="65212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AC1240-0108-45EE-8343-5C1BA1F6EBE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7186120" y="7965963"/>
            <a:ext cx="68171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6FC7EF-3143-4708-ABBB-ABE44E71CE48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>
            <a:off x="4947496" y="7965963"/>
            <a:ext cx="524505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4D5698-11D3-4FD9-99A7-7D7A8394D09C}"/>
              </a:ext>
            </a:extLst>
          </p:cNvPr>
          <p:cNvCxnSpPr>
            <a:cxnSpLocks/>
            <a:stCxn id="38" idx="1"/>
            <a:endCxn id="35" idx="3"/>
          </p:cNvCxnSpPr>
          <p:nvPr/>
        </p:nvCxnSpPr>
        <p:spPr>
          <a:xfrm flipH="1">
            <a:off x="6234001" y="7965963"/>
            <a:ext cx="49491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6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1">
            <a:extLst>
              <a:ext uri="{FF2B5EF4-FFF2-40B4-BE49-F238E27FC236}">
                <a16:creationId xmlns:a16="http://schemas.microsoft.com/office/drawing/2014/main" id="{5E8009ED-1758-4466-986A-B892CC42637D}"/>
              </a:ext>
            </a:extLst>
          </p:cNvPr>
          <p:cNvSpPr/>
          <p:nvPr/>
        </p:nvSpPr>
        <p:spPr>
          <a:xfrm flipH="1" flipV="1">
            <a:off x="2662055" y="3976219"/>
            <a:ext cx="2236192" cy="76420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631D0-2461-47D1-8DA8-B86F56C1AE43}"/>
              </a:ext>
            </a:extLst>
          </p:cNvPr>
          <p:cNvSpPr/>
          <p:nvPr/>
        </p:nvSpPr>
        <p:spPr>
          <a:xfrm>
            <a:off x="4118011" y="1912391"/>
            <a:ext cx="2028789" cy="458466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2596DF-F81A-40DC-99B9-939653B9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8011" y="1912392"/>
            <a:ext cx="381000" cy="381000"/>
          </a:xfrm>
          <a:prstGeom prst="rect">
            <a:avLst/>
          </a:prstGeom>
        </p:spPr>
      </p:pic>
      <p:sp>
        <p:nvSpPr>
          <p:cNvPr id="6" name="TextBox 17">
            <a:extLst>
              <a:ext uri="{FF2B5EF4-FFF2-40B4-BE49-F238E27FC236}">
                <a16:creationId xmlns:a16="http://schemas.microsoft.com/office/drawing/2014/main" id="{4844D38C-44B8-40E5-B7EB-B0545CA3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68" y="2935620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Invoke file generation</a:t>
            </a:r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D7106936-1ADE-4403-AEEE-39BF17C3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05" y="24805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A546CE-413D-4FCE-9B42-649B13D12508}"/>
              </a:ext>
            </a:extLst>
          </p:cNvPr>
          <p:cNvSpPr/>
          <p:nvPr/>
        </p:nvSpPr>
        <p:spPr>
          <a:xfrm>
            <a:off x="3538325" y="1513995"/>
            <a:ext cx="8743511" cy="52847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4E9384-7C36-4BFC-AFEC-92A8CCAAF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38325" y="1513995"/>
            <a:ext cx="381000" cy="381000"/>
          </a:xfrm>
          <a:prstGeom prst="rect">
            <a:avLst/>
          </a:prstGeom>
        </p:spPr>
      </p:pic>
      <p:pic>
        <p:nvPicPr>
          <p:cNvPr id="10" name="Graphic 26">
            <a:extLst>
              <a:ext uri="{FF2B5EF4-FFF2-40B4-BE49-F238E27FC236}">
                <a16:creationId xmlns:a16="http://schemas.microsoft.com/office/drawing/2014/main" id="{BAC7EE13-A525-4926-B525-184A78324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98" y="53632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30FAF974-F276-4DE5-BB95-F4EE876E8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73" y="610704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2" name="Graphic 24">
            <a:extLst>
              <a:ext uri="{FF2B5EF4-FFF2-40B4-BE49-F238E27FC236}">
                <a16:creationId xmlns:a16="http://schemas.microsoft.com/office/drawing/2014/main" id="{1DAB06D9-7528-4E70-A4A7-33E2F92D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601" y="53632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9">
            <a:extLst>
              <a:ext uri="{FF2B5EF4-FFF2-40B4-BE49-F238E27FC236}">
                <a16:creationId xmlns:a16="http://schemas.microsoft.com/office/drawing/2014/main" id="{22E0E72B-8AC2-48C6-8420-0D22FBB94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776" y="610704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53F773CB-E290-4DF8-8E11-769200BEE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3713" y="610704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Range worker</a:t>
            </a:r>
          </a:p>
        </p:txBody>
      </p:sp>
      <p:pic>
        <p:nvPicPr>
          <p:cNvPr id="15" name="Graphic 13">
            <a:extLst>
              <a:ext uri="{FF2B5EF4-FFF2-40B4-BE49-F238E27FC236}">
                <a16:creationId xmlns:a16="http://schemas.microsoft.com/office/drawing/2014/main" id="{E790F4D6-BEE8-4C85-8E06-0363966D4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150" y="5515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00384979-AB05-4B70-AEE9-18360BEBC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68" y="3937394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file generation status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101E1BAF-8F72-48F2-B6B2-7C6DA374C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05" y="34949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F3CB2D-8DA6-4CA2-9791-B258229AB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68" y="4952781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Download generated file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2C6CBDAE-ABA4-4E2E-88F4-DC465A08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05" y="45118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51C0FA-968C-4A7F-8AE5-5179557F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68" y="610704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Extract file</a:t>
            </a: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B6C8DA84-B606-49AD-9C38-DC1B270D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05" y="5515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14C52C-1DC6-4256-A828-94907A86B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238" y="4952781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storage</a:t>
            </a:r>
          </a:p>
        </p:txBody>
      </p:sp>
      <p:pic>
        <p:nvPicPr>
          <p:cNvPr id="23" name="Graphic 14">
            <a:extLst>
              <a:ext uri="{FF2B5EF4-FFF2-40B4-BE49-F238E27FC236}">
                <a16:creationId xmlns:a16="http://schemas.microsoft.com/office/drawing/2014/main" id="{C3940720-B600-4868-85DB-9DC920F9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94" y="45118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9B1F4-DD22-4122-BD0F-53C37E8D7A5E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5361005" y="4740423"/>
            <a:ext cx="134298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8">
            <a:extLst>
              <a:ext uri="{FF2B5EF4-FFF2-40B4-BE49-F238E27FC236}">
                <a16:creationId xmlns:a16="http://schemas.microsoft.com/office/drawing/2014/main" id="{8EC1BC45-2922-45AE-8FC9-91DEFC127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69" y="6107041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DBA23384-9287-4BB0-A7CD-C8153542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94" y="5515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369B4AB5-087B-4D39-AD8E-97FB38EB8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4009" y="610704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Range extractor</a:t>
            </a:r>
          </a:p>
        </p:txBody>
      </p:sp>
      <p:pic>
        <p:nvPicPr>
          <p:cNvPr id="30" name="Graphic 13">
            <a:extLst>
              <a:ext uri="{FF2B5EF4-FFF2-40B4-BE49-F238E27FC236}">
                <a16:creationId xmlns:a16="http://schemas.microsoft.com/office/drawing/2014/main" id="{01C52C62-D13F-4B1F-A8B9-FF79835B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46" y="5515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441237-7577-42F3-AFAB-BA3F8ED85A62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361005" y="5744250"/>
            <a:ext cx="134298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EE84AF-AF46-44B5-AA05-F8F86213732F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7161194" y="5744250"/>
            <a:ext cx="56525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CAD55A-80D2-44EE-9F33-0E9FD5E0E730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>
            <a:off x="8183646" y="5744250"/>
            <a:ext cx="56525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63003D-AD14-4435-B2CD-CB07351C7DC1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9510898" y="5744250"/>
            <a:ext cx="56525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0D46D6-4511-467E-8ACC-1A9C561A248F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10533350" y="5744250"/>
            <a:ext cx="56525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F869E4-9AED-4E30-B153-76D539BFC58C}"/>
              </a:ext>
            </a:extLst>
          </p:cNvPr>
          <p:cNvCxnSpPr>
            <a:cxnSpLocks/>
            <a:stCxn id="39" idx="3"/>
            <a:endCxn id="7" idx="1"/>
          </p:cNvCxnSpPr>
          <p:nvPr/>
        </p:nvCxnSpPr>
        <p:spPr>
          <a:xfrm>
            <a:off x="3346256" y="2709155"/>
            <a:ext cx="1557549" cy="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09F92AC-D293-40DD-99E6-95FB004268D8}"/>
              </a:ext>
            </a:extLst>
          </p:cNvPr>
          <p:cNvSpPr/>
          <p:nvPr/>
        </p:nvSpPr>
        <p:spPr>
          <a:xfrm>
            <a:off x="1984182" y="2467855"/>
            <a:ext cx="1362074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17">
            <a:extLst>
              <a:ext uri="{FF2B5EF4-FFF2-40B4-BE49-F238E27FC236}">
                <a16:creationId xmlns:a16="http://schemas.microsoft.com/office/drawing/2014/main" id="{7CFD353E-F6A5-4A10-A13D-60FD04A22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182" y="2570655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HES simulator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8A09004A-E3F1-4B41-A6C8-856474805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182" y="3937394"/>
            <a:ext cx="1362074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Meter reads file</a:t>
            </a:r>
          </a:p>
        </p:txBody>
      </p:sp>
      <p:pic>
        <p:nvPicPr>
          <p:cNvPr id="44" name="Graphic 8">
            <a:extLst>
              <a:ext uri="{FF2B5EF4-FFF2-40B4-BE49-F238E27FC236}">
                <a16:creationId xmlns:a16="http://schemas.microsoft.com/office/drawing/2014/main" id="{C8AC5CEE-090D-4A52-889B-064AECEBD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2427105" y="349494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5A2CA4-4F0B-4C14-9F22-85CD82C55483}"/>
              </a:ext>
            </a:extLst>
          </p:cNvPr>
          <p:cNvCxnSpPr>
            <a:cxnSpLocks/>
            <a:stCxn id="44" idx="0"/>
            <a:endCxn id="25" idx="2"/>
          </p:cNvCxnSpPr>
          <p:nvPr/>
        </p:nvCxnSpPr>
        <p:spPr>
          <a:xfrm flipV="1">
            <a:off x="2662055" y="2937755"/>
            <a:ext cx="3164" cy="55718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31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546CE-413D-4FCE-9B42-649B13D12508}"/>
              </a:ext>
            </a:extLst>
          </p:cNvPr>
          <p:cNvSpPr/>
          <p:nvPr/>
        </p:nvSpPr>
        <p:spPr>
          <a:xfrm>
            <a:off x="3538325" y="1826395"/>
            <a:ext cx="4190761" cy="19743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4E9384-7C36-4BFC-AFEC-92A8CCAA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38325" y="1826841"/>
            <a:ext cx="381000" cy="381000"/>
          </a:xfrm>
          <a:prstGeom prst="rect">
            <a:avLst/>
          </a:prstGeom>
        </p:spPr>
      </p:pic>
      <p:pic>
        <p:nvPicPr>
          <p:cNvPr id="32" name="Graphic 11">
            <a:extLst>
              <a:ext uri="{FF2B5EF4-FFF2-40B4-BE49-F238E27FC236}">
                <a16:creationId xmlns:a16="http://schemas.microsoft.com/office/drawing/2014/main" id="{1188B46D-9EAD-4519-B8A2-4DBEFAC61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5075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8">
            <a:extLst>
              <a:ext uri="{FF2B5EF4-FFF2-40B4-BE49-F238E27FC236}">
                <a16:creationId xmlns:a16="http://schemas.microsoft.com/office/drawing/2014/main" id="{983B0D1B-A2A8-41B7-8C8F-2B21C15B6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184585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data source</a:t>
            </a:r>
          </a:p>
        </p:txBody>
      </p:sp>
      <p:pic>
        <p:nvPicPr>
          <p:cNvPr id="35" name="Graphic 7">
            <a:extLst>
              <a:ext uri="{FF2B5EF4-FFF2-40B4-BE49-F238E27FC236}">
                <a16:creationId xmlns:a16="http://schemas.microsoft.com/office/drawing/2014/main" id="{3F7A063A-FA57-4C50-B0FF-F648307C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919325" y="231705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28">
            <a:extLst>
              <a:ext uri="{FF2B5EF4-FFF2-40B4-BE49-F238E27FC236}">
                <a16:creationId xmlns:a16="http://schemas.microsoft.com/office/drawing/2014/main" id="{44E4235F-3938-4BD5-A2B2-FF7B6B4D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200" y="318458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loader</a:t>
            </a:r>
          </a:p>
        </p:txBody>
      </p:sp>
      <p:pic>
        <p:nvPicPr>
          <p:cNvPr id="38" name="Graphic 7">
            <a:extLst>
              <a:ext uri="{FF2B5EF4-FFF2-40B4-BE49-F238E27FC236}">
                <a16:creationId xmlns:a16="http://schemas.microsoft.com/office/drawing/2014/main" id="{7175DAF6-2625-404A-A1A8-735C534B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5301825" y="231705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8">
            <a:extLst>
              <a:ext uri="{FF2B5EF4-FFF2-40B4-BE49-F238E27FC236}">
                <a16:creationId xmlns:a16="http://schemas.microsoft.com/office/drawing/2014/main" id="{74312BC9-7E3F-43BA-8F9E-5EA858F30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925" y="3184585"/>
            <a:ext cx="1184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Purpose-built database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5EBFD939-0A45-4185-9E3E-A66D9137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000" y="3184585"/>
            <a:ext cx="1075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42" name="Graphic 9">
            <a:extLst>
              <a:ext uri="{FF2B5EF4-FFF2-40B4-BE49-F238E27FC236}">
                <a16:creationId xmlns:a16="http://schemas.microsoft.com/office/drawing/2014/main" id="{71B2AA82-7F38-4E45-BECC-C7C56017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22" y="2513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CA2224-0A16-41EA-8A29-90E9C44C9680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117850" y="2742500"/>
            <a:ext cx="80147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E7BD9F-D577-481F-9F2A-B843ACB46F95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4770225" y="2742500"/>
            <a:ext cx="5316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ECDB95-E663-49BA-ADAD-89880D99E397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6152725" y="2742500"/>
            <a:ext cx="65449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8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1761</TotalTime>
  <Words>602</Words>
  <Application>Microsoft Office PowerPoint</Application>
  <PresentationFormat>Custom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60</cp:revision>
  <dcterms:created xsi:type="dcterms:W3CDTF">2023-02-15T17:02:23Z</dcterms:created>
  <dcterms:modified xsi:type="dcterms:W3CDTF">2023-02-24T20:38:27Z</dcterms:modified>
</cp:coreProperties>
</file>