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71" r:id="rId9"/>
    <p:sldId id="276" r:id="rId10"/>
    <p:sldId id="277" r:id="rId11"/>
    <p:sldId id="262" r:id="rId12"/>
    <p:sldId id="263" r:id="rId13"/>
    <p:sldId id="264" r:id="rId14"/>
    <p:sldId id="278" r:id="rId15"/>
    <p:sldId id="265" r:id="rId16"/>
    <p:sldId id="267" r:id="rId17"/>
    <p:sldId id="266" r:id="rId18"/>
    <p:sldId id="268" r:id="rId19"/>
    <p:sldId id="272" r:id="rId20"/>
    <p:sldId id="273" r:id="rId21"/>
    <p:sldId id="274" r:id="rId22"/>
    <p:sldId id="269" r:id="rId23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4" autoAdjust="0"/>
    <p:restoredTop sz="94197" autoAdjust="0"/>
  </p:normalViewPr>
  <p:slideViewPr>
    <p:cSldViewPr snapToGrid="0" snapToObjects="1">
      <p:cViewPr varScale="1">
        <p:scale>
          <a:sx n="125" d="100"/>
          <a:sy n="125" d="100"/>
        </p:scale>
        <p:origin x="-192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D28545-D00C-B047-A157-21F98876524E}" type="doc">
      <dgm:prSet loTypeId="urn:microsoft.com/office/officeart/2005/8/layout/funnel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9FA5608F-55E3-D84E-A1B1-185325EC63BC}">
      <dgm:prSet phldrT="[Text]"/>
      <dgm:spPr/>
      <dgm:t>
        <a:bodyPr/>
        <a:lstStyle/>
        <a:p>
          <a:r>
            <a:rPr lang="de-DE" dirty="0" err="1" smtClean="0">
              <a:solidFill>
                <a:srgbClr val="000000"/>
              </a:solidFill>
            </a:rPr>
            <a:t>Bugzilla</a:t>
          </a:r>
          <a:endParaRPr lang="de-DE" dirty="0">
            <a:solidFill>
              <a:srgbClr val="000000"/>
            </a:solidFill>
          </a:endParaRPr>
        </a:p>
      </dgm:t>
    </dgm:pt>
    <dgm:pt modelId="{762E3553-661D-A14B-ADEF-DC5A574FEB3A}" type="parTrans" cxnId="{4C299AD1-5CC3-B442-8C43-7C334BEB5CF8}">
      <dgm:prSet/>
      <dgm:spPr/>
      <dgm:t>
        <a:bodyPr/>
        <a:lstStyle/>
        <a:p>
          <a:endParaRPr lang="de-DE"/>
        </a:p>
      </dgm:t>
    </dgm:pt>
    <dgm:pt modelId="{B6F2591F-60D7-7246-A041-8769C784E84F}" type="sibTrans" cxnId="{4C299AD1-5CC3-B442-8C43-7C334BEB5CF8}">
      <dgm:prSet/>
      <dgm:spPr/>
      <dgm:t>
        <a:bodyPr/>
        <a:lstStyle/>
        <a:p>
          <a:endParaRPr lang="de-DE"/>
        </a:p>
      </dgm:t>
    </dgm:pt>
    <dgm:pt modelId="{27B135C4-EF41-BF42-8626-AA3C48B14EFC}">
      <dgm:prSet phldrT="[Text]"/>
      <dgm:spPr/>
      <dgm:t>
        <a:bodyPr/>
        <a:lstStyle/>
        <a:p>
          <a:r>
            <a:rPr lang="de-DE" dirty="0" err="1" smtClean="0">
              <a:solidFill>
                <a:srgbClr val="000000"/>
              </a:solidFill>
            </a:rPr>
            <a:t>Redmine</a:t>
          </a:r>
          <a:endParaRPr lang="de-DE" dirty="0">
            <a:solidFill>
              <a:srgbClr val="000000"/>
            </a:solidFill>
          </a:endParaRPr>
        </a:p>
      </dgm:t>
    </dgm:pt>
    <dgm:pt modelId="{C8946881-C5D9-904C-BD62-3C51916494BD}" type="parTrans" cxnId="{E7594280-A6F7-E94A-8D5A-FF38F55845C9}">
      <dgm:prSet/>
      <dgm:spPr/>
      <dgm:t>
        <a:bodyPr/>
        <a:lstStyle/>
        <a:p>
          <a:endParaRPr lang="de-DE"/>
        </a:p>
      </dgm:t>
    </dgm:pt>
    <dgm:pt modelId="{45873586-7B74-9643-AE70-A956381FFF1C}" type="sibTrans" cxnId="{E7594280-A6F7-E94A-8D5A-FF38F55845C9}">
      <dgm:prSet/>
      <dgm:spPr/>
      <dgm:t>
        <a:bodyPr/>
        <a:lstStyle/>
        <a:p>
          <a:endParaRPr lang="de-DE"/>
        </a:p>
      </dgm:t>
    </dgm:pt>
    <dgm:pt modelId="{8FBEBA5B-5E8C-EB42-B5D8-716BCE741C52}">
      <dgm:prSet phldrT="[Text]"/>
      <dgm:spPr/>
      <dgm:t>
        <a:bodyPr/>
        <a:lstStyle/>
        <a:p>
          <a:r>
            <a:rPr lang="de-DE" dirty="0" err="1" smtClean="0">
              <a:solidFill>
                <a:srgbClr val="000000"/>
              </a:solidFill>
            </a:rPr>
            <a:t>SourceForge</a:t>
          </a:r>
          <a:endParaRPr lang="de-DE" dirty="0">
            <a:solidFill>
              <a:srgbClr val="000000"/>
            </a:solidFill>
          </a:endParaRPr>
        </a:p>
      </dgm:t>
    </dgm:pt>
    <dgm:pt modelId="{5F069972-A589-EC44-8162-C93AA6DA3E2E}" type="parTrans" cxnId="{09A608EE-4C0F-EE4D-AF0A-F3B880A6C75E}">
      <dgm:prSet/>
      <dgm:spPr/>
      <dgm:t>
        <a:bodyPr/>
        <a:lstStyle/>
        <a:p>
          <a:endParaRPr lang="de-DE"/>
        </a:p>
      </dgm:t>
    </dgm:pt>
    <dgm:pt modelId="{7E2FC2E4-C44A-944D-B09B-67642E918B07}" type="sibTrans" cxnId="{09A608EE-4C0F-EE4D-AF0A-F3B880A6C75E}">
      <dgm:prSet/>
      <dgm:spPr/>
      <dgm:t>
        <a:bodyPr/>
        <a:lstStyle/>
        <a:p>
          <a:endParaRPr lang="de-DE"/>
        </a:p>
      </dgm:t>
    </dgm:pt>
    <dgm:pt modelId="{2F32F8D6-F71C-2746-AE8C-E7B29BC4933F}">
      <dgm:prSet phldrT="[Text]"/>
      <dgm:spPr/>
      <dgm:t>
        <a:bodyPr/>
        <a:lstStyle/>
        <a:p>
          <a:endParaRPr lang="de-DE" dirty="0">
            <a:solidFill>
              <a:schemeClr val="tx1"/>
            </a:solidFill>
          </a:endParaRPr>
        </a:p>
      </dgm:t>
    </dgm:pt>
    <dgm:pt modelId="{6887BFC6-084D-EC40-8FDF-8A027CD20608}" type="sibTrans" cxnId="{B1067218-E34B-5046-BB70-DF35C01A4CCC}">
      <dgm:prSet/>
      <dgm:spPr/>
      <dgm:t>
        <a:bodyPr/>
        <a:lstStyle/>
        <a:p>
          <a:endParaRPr lang="de-DE"/>
        </a:p>
      </dgm:t>
    </dgm:pt>
    <dgm:pt modelId="{82347D0E-EFA8-D645-BD68-AF1D8A7FCD64}" type="parTrans" cxnId="{B1067218-E34B-5046-BB70-DF35C01A4CCC}">
      <dgm:prSet/>
      <dgm:spPr/>
      <dgm:t>
        <a:bodyPr/>
        <a:lstStyle/>
        <a:p>
          <a:endParaRPr lang="de-DE"/>
        </a:p>
      </dgm:t>
    </dgm:pt>
    <dgm:pt modelId="{9E42A057-54C0-E44E-8829-47C44544C67F}" type="pres">
      <dgm:prSet presAssocID="{FDD28545-D00C-B047-A157-21F98876524E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96480F3-C280-534D-A062-FA6356DF5B5E}" type="pres">
      <dgm:prSet presAssocID="{FDD28545-D00C-B047-A157-21F98876524E}" presName="ellipse" presStyleLbl="trBgShp" presStyleIdx="0" presStyleCnt="1"/>
      <dgm:spPr/>
    </dgm:pt>
    <dgm:pt modelId="{39025D52-DB47-594A-9348-9ED385E30525}" type="pres">
      <dgm:prSet presAssocID="{FDD28545-D00C-B047-A157-21F98876524E}" presName="arrow1" presStyleLbl="fgShp" presStyleIdx="0" presStyleCnt="1"/>
      <dgm:spPr/>
    </dgm:pt>
    <dgm:pt modelId="{84E4642E-6677-A74B-9B88-6656E051934D}" type="pres">
      <dgm:prSet presAssocID="{FDD28545-D00C-B047-A157-21F98876524E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E8D5604-7C90-DD4C-B34F-596958D18508}" type="pres">
      <dgm:prSet presAssocID="{8FBEBA5B-5E8C-EB42-B5D8-716BCE741C52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C7B104D-5809-564B-8030-654AE5CBBD2D}" type="pres">
      <dgm:prSet presAssocID="{9FA5608F-55E3-D84E-A1B1-185325EC63BC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1FA8298-3E09-7047-9BC5-DBE77BA46189}" type="pres">
      <dgm:prSet presAssocID="{2F32F8D6-F71C-2746-AE8C-E7B29BC4933F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DA02E6F-3008-1D47-8FBE-AAD6C1FBB124}" type="pres">
      <dgm:prSet presAssocID="{FDD28545-D00C-B047-A157-21F98876524E}" presName="funnel" presStyleLbl="trAlignAcc1" presStyleIdx="0" presStyleCnt="1"/>
      <dgm:spPr/>
      <dgm:t>
        <a:bodyPr/>
        <a:lstStyle/>
        <a:p>
          <a:endParaRPr lang="de-DE"/>
        </a:p>
      </dgm:t>
    </dgm:pt>
  </dgm:ptLst>
  <dgm:cxnLst>
    <dgm:cxn modelId="{C6A6D798-6EDA-6349-81D1-C25F7F32E936}" type="presOf" srcId="{FDD28545-D00C-B047-A157-21F98876524E}" destId="{9E42A057-54C0-E44E-8829-47C44544C67F}" srcOrd="0" destOrd="0" presId="urn:microsoft.com/office/officeart/2005/8/layout/funnel1"/>
    <dgm:cxn modelId="{E7594280-A6F7-E94A-8D5A-FF38F55845C9}" srcId="{FDD28545-D00C-B047-A157-21F98876524E}" destId="{27B135C4-EF41-BF42-8626-AA3C48B14EFC}" srcOrd="0" destOrd="0" parTransId="{C8946881-C5D9-904C-BD62-3C51916494BD}" sibTransId="{45873586-7B74-9643-AE70-A956381FFF1C}"/>
    <dgm:cxn modelId="{A95F3666-584D-DB49-99D8-183B64E4B5E6}" type="presOf" srcId="{9FA5608F-55E3-D84E-A1B1-185325EC63BC}" destId="{5E8D5604-7C90-DD4C-B34F-596958D18508}" srcOrd="0" destOrd="0" presId="urn:microsoft.com/office/officeart/2005/8/layout/funnel1"/>
    <dgm:cxn modelId="{7FAA4BC7-7F22-0C46-AAFB-4C5E8F5E1940}" type="presOf" srcId="{8FBEBA5B-5E8C-EB42-B5D8-716BCE741C52}" destId="{4C7B104D-5809-564B-8030-654AE5CBBD2D}" srcOrd="0" destOrd="0" presId="urn:microsoft.com/office/officeart/2005/8/layout/funnel1"/>
    <dgm:cxn modelId="{4C299AD1-5CC3-B442-8C43-7C334BEB5CF8}" srcId="{FDD28545-D00C-B047-A157-21F98876524E}" destId="{9FA5608F-55E3-D84E-A1B1-185325EC63BC}" srcOrd="2" destOrd="0" parTransId="{762E3553-661D-A14B-ADEF-DC5A574FEB3A}" sibTransId="{B6F2591F-60D7-7246-A041-8769C784E84F}"/>
    <dgm:cxn modelId="{3DB79982-DB15-F741-8291-8EB1D666C003}" type="presOf" srcId="{27B135C4-EF41-BF42-8626-AA3C48B14EFC}" destId="{91FA8298-3E09-7047-9BC5-DBE77BA46189}" srcOrd="0" destOrd="0" presId="urn:microsoft.com/office/officeart/2005/8/layout/funnel1"/>
    <dgm:cxn modelId="{E57E8901-0B44-3E4F-9AC0-EF961F6C5518}" type="presOf" srcId="{2F32F8D6-F71C-2746-AE8C-E7B29BC4933F}" destId="{84E4642E-6677-A74B-9B88-6656E051934D}" srcOrd="0" destOrd="0" presId="urn:microsoft.com/office/officeart/2005/8/layout/funnel1"/>
    <dgm:cxn modelId="{B1067218-E34B-5046-BB70-DF35C01A4CCC}" srcId="{FDD28545-D00C-B047-A157-21F98876524E}" destId="{2F32F8D6-F71C-2746-AE8C-E7B29BC4933F}" srcOrd="3" destOrd="0" parTransId="{82347D0E-EFA8-D645-BD68-AF1D8A7FCD64}" sibTransId="{6887BFC6-084D-EC40-8FDF-8A027CD20608}"/>
    <dgm:cxn modelId="{09A608EE-4C0F-EE4D-AF0A-F3B880A6C75E}" srcId="{FDD28545-D00C-B047-A157-21F98876524E}" destId="{8FBEBA5B-5E8C-EB42-B5D8-716BCE741C52}" srcOrd="1" destOrd="0" parTransId="{5F069972-A589-EC44-8162-C93AA6DA3E2E}" sibTransId="{7E2FC2E4-C44A-944D-B09B-67642E918B07}"/>
    <dgm:cxn modelId="{42DCA8FB-CA3A-C64C-A106-99AB698DB228}" type="presParOf" srcId="{9E42A057-54C0-E44E-8829-47C44544C67F}" destId="{396480F3-C280-534D-A062-FA6356DF5B5E}" srcOrd="0" destOrd="0" presId="urn:microsoft.com/office/officeart/2005/8/layout/funnel1"/>
    <dgm:cxn modelId="{CE0FC9E4-B6A3-A049-AF04-336ECC92E926}" type="presParOf" srcId="{9E42A057-54C0-E44E-8829-47C44544C67F}" destId="{39025D52-DB47-594A-9348-9ED385E30525}" srcOrd="1" destOrd="0" presId="urn:microsoft.com/office/officeart/2005/8/layout/funnel1"/>
    <dgm:cxn modelId="{D1CB30C5-2B9F-C042-938E-54624492C47C}" type="presParOf" srcId="{9E42A057-54C0-E44E-8829-47C44544C67F}" destId="{84E4642E-6677-A74B-9B88-6656E051934D}" srcOrd="2" destOrd="0" presId="urn:microsoft.com/office/officeart/2005/8/layout/funnel1"/>
    <dgm:cxn modelId="{9EF6680F-067F-6848-88BD-D3E1CAC7BEB4}" type="presParOf" srcId="{9E42A057-54C0-E44E-8829-47C44544C67F}" destId="{5E8D5604-7C90-DD4C-B34F-596958D18508}" srcOrd="3" destOrd="0" presId="urn:microsoft.com/office/officeart/2005/8/layout/funnel1"/>
    <dgm:cxn modelId="{03EE4CE4-8931-F44C-9F16-D03A5646162F}" type="presParOf" srcId="{9E42A057-54C0-E44E-8829-47C44544C67F}" destId="{4C7B104D-5809-564B-8030-654AE5CBBD2D}" srcOrd="4" destOrd="0" presId="urn:microsoft.com/office/officeart/2005/8/layout/funnel1"/>
    <dgm:cxn modelId="{1C6CA8C0-9B07-7341-A376-FED5E9D05E59}" type="presParOf" srcId="{9E42A057-54C0-E44E-8829-47C44544C67F}" destId="{91FA8298-3E09-7047-9BC5-DBE77BA46189}" srcOrd="5" destOrd="0" presId="urn:microsoft.com/office/officeart/2005/8/layout/funnel1"/>
    <dgm:cxn modelId="{259CFEC1-85AF-0844-9092-13B6A2DD8E13}" type="presParOf" srcId="{9E42A057-54C0-E44E-8829-47C44544C67F}" destId="{3DA02E6F-3008-1D47-8FBE-AAD6C1FBB124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336E3A-B128-2949-B058-F2A1BFE7209B}" type="doc">
      <dgm:prSet loTypeId="urn:microsoft.com/office/officeart/2005/8/layout/hProcess6" loCatId="" qsTypeId="urn:microsoft.com/office/officeart/2009/2/quickstyle/3D8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9FE6504C-C458-1348-B0D3-3DAADBD47856}">
      <dgm:prSet phldrT="[Text]"/>
      <dgm:spPr/>
      <dgm:t>
        <a:bodyPr/>
        <a:lstStyle/>
        <a:p>
          <a:r>
            <a:rPr lang="de-DE" smtClean="0"/>
            <a:t>Bugzilla 4.5.0</a:t>
          </a:r>
          <a:endParaRPr lang="de-DE"/>
        </a:p>
      </dgm:t>
    </dgm:pt>
    <dgm:pt modelId="{3348AE39-DBC8-D84C-8E1B-6DD9C0607924}" type="parTrans" cxnId="{C6834D8E-21C7-F04F-8717-E0DC2100EE6E}">
      <dgm:prSet/>
      <dgm:spPr/>
      <dgm:t>
        <a:bodyPr/>
        <a:lstStyle/>
        <a:p>
          <a:endParaRPr lang="de-DE"/>
        </a:p>
      </dgm:t>
    </dgm:pt>
    <dgm:pt modelId="{EF333A20-3B7D-3F48-8FA7-25B4D7F99FA9}" type="sibTrans" cxnId="{C6834D8E-21C7-F04F-8717-E0DC2100EE6E}">
      <dgm:prSet/>
      <dgm:spPr/>
      <dgm:t>
        <a:bodyPr/>
        <a:lstStyle/>
        <a:p>
          <a:endParaRPr lang="de-DE"/>
        </a:p>
      </dgm:t>
    </dgm:pt>
    <dgm:pt modelId="{ED7EFBDA-359B-C544-A784-363A6D26BBDC}">
      <dgm:prSet phldrT="[Text]"/>
      <dgm:spPr/>
      <dgm:t>
        <a:bodyPr/>
        <a:lstStyle/>
        <a:p>
          <a:r>
            <a:rPr lang="de-DE" smtClean="0"/>
            <a:t>development</a:t>
          </a:r>
          <a:endParaRPr lang="de-DE"/>
        </a:p>
      </dgm:t>
    </dgm:pt>
    <dgm:pt modelId="{E89B2AB3-F518-7D46-9C8F-7A4165AA9DF3}" type="parTrans" cxnId="{574A5346-4655-B744-8A41-1B7D444A8184}">
      <dgm:prSet/>
      <dgm:spPr/>
      <dgm:t>
        <a:bodyPr/>
        <a:lstStyle/>
        <a:p>
          <a:endParaRPr lang="de-DE"/>
        </a:p>
      </dgm:t>
    </dgm:pt>
    <dgm:pt modelId="{DB611C50-BE83-A243-9191-927304104BB0}" type="sibTrans" cxnId="{574A5346-4655-B744-8A41-1B7D444A8184}">
      <dgm:prSet/>
      <dgm:spPr/>
      <dgm:t>
        <a:bodyPr/>
        <a:lstStyle/>
        <a:p>
          <a:endParaRPr lang="de-DE"/>
        </a:p>
      </dgm:t>
    </dgm:pt>
    <dgm:pt modelId="{1222F784-3C1F-7543-941B-CD4AC8A984A8}">
      <dgm:prSet phldrT="[Text]"/>
      <dgm:spPr/>
      <dgm:t>
        <a:bodyPr/>
        <a:lstStyle/>
        <a:p>
          <a:r>
            <a:rPr lang="de-DE" smtClean="0"/>
            <a:t>Bugzilla 4.5.2</a:t>
          </a:r>
          <a:endParaRPr lang="de-DE"/>
        </a:p>
      </dgm:t>
    </dgm:pt>
    <dgm:pt modelId="{EC947C57-6EC9-9746-A851-DD85479D732F}" type="parTrans" cxnId="{9732213D-AF0C-C140-BDE9-D1E485A08F09}">
      <dgm:prSet/>
      <dgm:spPr/>
      <dgm:t>
        <a:bodyPr/>
        <a:lstStyle/>
        <a:p>
          <a:endParaRPr lang="de-DE"/>
        </a:p>
      </dgm:t>
    </dgm:pt>
    <dgm:pt modelId="{AFA93E1B-358F-D343-8E2F-0E681A4DEBBC}" type="sibTrans" cxnId="{9732213D-AF0C-C140-BDE9-D1E485A08F09}">
      <dgm:prSet/>
      <dgm:spPr/>
      <dgm:t>
        <a:bodyPr/>
        <a:lstStyle/>
        <a:p>
          <a:endParaRPr lang="de-DE"/>
        </a:p>
      </dgm:t>
    </dgm:pt>
    <dgm:pt modelId="{B73CE125-B914-4943-95CE-47E8E7E87C8E}">
      <dgm:prSet phldrT="[Text]"/>
      <dgm:spPr/>
      <dgm:t>
        <a:bodyPr/>
        <a:lstStyle/>
        <a:p>
          <a:r>
            <a:rPr lang="de-DE" smtClean="0"/>
            <a:t>development</a:t>
          </a:r>
          <a:endParaRPr lang="de-DE"/>
        </a:p>
      </dgm:t>
    </dgm:pt>
    <dgm:pt modelId="{CAA91F40-DBE0-BC44-A4FF-049213F72F28}" type="parTrans" cxnId="{E0101635-0ECD-FC43-AF9D-60AE60DFBB76}">
      <dgm:prSet/>
      <dgm:spPr/>
      <dgm:t>
        <a:bodyPr/>
        <a:lstStyle/>
        <a:p>
          <a:endParaRPr lang="de-DE"/>
        </a:p>
      </dgm:t>
    </dgm:pt>
    <dgm:pt modelId="{01682DBA-3752-A84B-9BE6-C01D6CC7FD50}" type="sibTrans" cxnId="{E0101635-0ECD-FC43-AF9D-60AE60DFBB76}">
      <dgm:prSet/>
      <dgm:spPr/>
      <dgm:t>
        <a:bodyPr/>
        <a:lstStyle/>
        <a:p>
          <a:endParaRPr lang="de-DE"/>
        </a:p>
      </dgm:t>
    </dgm:pt>
    <dgm:pt modelId="{ECFFB8D7-5A3F-AF46-8568-4DCE9F4C8A8E}">
      <dgm:prSet phldrT="[Text]"/>
      <dgm:spPr/>
      <dgm:t>
        <a:bodyPr/>
        <a:lstStyle/>
        <a:p>
          <a:r>
            <a:rPr lang="de-DE" smtClean="0"/>
            <a:t>Bugzilla 4.5.1</a:t>
          </a:r>
          <a:endParaRPr lang="de-DE"/>
        </a:p>
      </dgm:t>
    </dgm:pt>
    <dgm:pt modelId="{1E011426-2425-014C-98C8-76CD71418C9A}" type="parTrans" cxnId="{EB64FB8D-1371-C84B-9E01-139E82193C1F}">
      <dgm:prSet/>
      <dgm:spPr/>
      <dgm:t>
        <a:bodyPr/>
        <a:lstStyle/>
        <a:p>
          <a:endParaRPr lang="de-DE"/>
        </a:p>
      </dgm:t>
    </dgm:pt>
    <dgm:pt modelId="{8629A768-1181-5B4E-B27C-7591E51F0DAB}" type="sibTrans" cxnId="{EB64FB8D-1371-C84B-9E01-139E82193C1F}">
      <dgm:prSet/>
      <dgm:spPr/>
      <dgm:t>
        <a:bodyPr/>
        <a:lstStyle/>
        <a:p>
          <a:endParaRPr lang="de-DE"/>
        </a:p>
      </dgm:t>
    </dgm:pt>
    <dgm:pt modelId="{18D34DEA-618B-4C43-ACB3-CD640F94F672}">
      <dgm:prSet phldrT="[Text]"/>
      <dgm:spPr/>
      <dgm:t>
        <a:bodyPr/>
        <a:lstStyle/>
        <a:p>
          <a:r>
            <a:rPr lang="de-DE"/>
            <a:t>development</a:t>
          </a:r>
        </a:p>
      </dgm:t>
    </dgm:pt>
    <dgm:pt modelId="{A9EA51B3-E074-1A44-A33D-7DAAA95AD678}" type="parTrans" cxnId="{EDE79E81-2880-6046-BA3F-715DF7493C3C}">
      <dgm:prSet/>
      <dgm:spPr/>
      <dgm:t>
        <a:bodyPr/>
        <a:lstStyle/>
        <a:p>
          <a:endParaRPr lang="de-DE"/>
        </a:p>
      </dgm:t>
    </dgm:pt>
    <dgm:pt modelId="{57E18F36-6536-3D41-A0D4-A2A44A6F9B53}" type="sibTrans" cxnId="{EDE79E81-2880-6046-BA3F-715DF7493C3C}">
      <dgm:prSet/>
      <dgm:spPr/>
      <dgm:t>
        <a:bodyPr/>
        <a:lstStyle/>
        <a:p>
          <a:endParaRPr lang="de-DE"/>
        </a:p>
      </dgm:t>
    </dgm:pt>
    <dgm:pt modelId="{A5D3E598-0347-5143-B9E9-C535C67664AA}" type="pres">
      <dgm:prSet presAssocID="{CE336E3A-B128-2949-B058-F2A1BFE7209B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52172330-C8A7-2741-9C56-1F8BBB7863C4}" type="pres">
      <dgm:prSet presAssocID="{9FE6504C-C458-1348-B0D3-3DAADBD47856}" presName="compNode" presStyleCnt="0"/>
      <dgm:spPr/>
    </dgm:pt>
    <dgm:pt modelId="{EE5655B3-D086-314B-A169-8618336F13EA}" type="pres">
      <dgm:prSet presAssocID="{9FE6504C-C458-1348-B0D3-3DAADBD47856}" presName="noGeometry" presStyleCnt="0"/>
      <dgm:spPr/>
    </dgm:pt>
    <dgm:pt modelId="{991AFC25-4B01-D645-B453-22E06CA206F5}" type="pres">
      <dgm:prSet presAssocID="{9FE6504C-C458-1348-B0D3-3DAADBD47856}" presName="childTextVisible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08FE2B0-E8A5-0C49-AA69-907A3BD34380}" type="pres">
      <dgm:prSet presAssocID="{9FE6504C-C458-1348-B0D3-3DAADBD47856}" presName="childTextHidden" presStyleLbl="bgAccFollowNode1" presStyleIdx="0" presStyleCnt="3"/>
      <dgm:spPr/>
      <dgm:t>
        <a:bodyPr/>
        <a:lstStyle/>
        <a:p>
          <a:endParaRPr lang="de-DE"/>
        </a:p>
      </dgm:t>
    </dgm:pt>
    <dgm:pt modelId="{EB1B0842-75AF-A643-BDB1-2015568256E7}" type="pres">
      <dgm:prSet presAssocID="{9FE6504C-C458-1348-B0D3-3DAADBD47856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8E7D3AC-0953-8242-8F93-70F6C696DBDB}" type="pres">
      <dgm:prSet presAssocID="{9FE6504C-C458-1348-B0D3-3DAADBD47856}" presName="aSpace" presStyleCnt="0"/>
      <dgm:spPr/>
    </dgm:pt>
    <dgm:pt modelId="{922150E5-6224-E444-BE60-599B6E70ACC1}" type="pres">
      <dgm:prSet presAssocID="{ECFFB8D7-5A3F-AF46-8568-4DCE9F4C8A8E}" presName="compNode" presStyleCnt="0"/>
      <dgm:spPr/>
    </dgm:pt>
    <dgm:pt modelId="{9C49F3ED-A6AA-D247-81E7-0321C98053A3}" type="pres">
      <dgm:prSet presAssocID="{ECFFB8D7-5A3F-AF46-8568-4DCE9F4C8A8E}" presName="noGeometry" presStyleCnt="0"/>
      <dgm:spPr/>
    </dgm:pt>
    <dgm:pt modelId="{E7FB06F7-6EF7-8648-8C06-F6DF2647C61F}" type="pres">
      <dgm:prSet presAssocID="{ECFFB8D7-5A3F-AF46-8568-4DCE9F4C8A8E}" presName="childTextVisible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1C38756-D776-964E-9491-53417F27DDD6}" type="pres">
      <dgm:prSet presAssocID="{ECFFB8D7-5A3F-AF46-8568-4DCE9F4C8A8E}" presName="childTextHidden" presStyleLbl="bgAccFollowNode1" presStyleIdx="1" presStyleCnt="3"/>
      <dgm:spPr/>
      <dgm:t>
        <a:bodyPr/>
        <a:lstStyle/>
        <a:p>
          <a:endParaRPr lang="de-DE"/>
        </a:p>
      </dgm:t>
    </dgm:pt>
    <dgm:pt modelId="{77D804F3-2F46-5B41-BE79-172E4CB4E865}" type="pres">
      <dgm:prSet presAssocID="{ECFFB8D7-5A3F-AF46-8568-4DCE9F4C8A8E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84C1A72-61E3-D340-9944-B79747FA36FF}" type="pres">
      <dgm:prSet presAssocID="{ECFFB8D7-5A3F-AF46-8568-4DCE9F4C8A8E}" presName="aSpace" presStyleCnt="0"/>
      <dgm:spPr/>
    </dgm:pt>
    <dgm:pt modelId="{E5C2AA81-3B2B-B744-A031-E3C171EDD452}" type="pres">
      <dgm:prSet presAssocID="{1222F784-3C1F-7543-941B-CD4AC8A984A8}" presName="compNode" presStyleCnt="0"/>
      <dgm:spPr/>
    </dgm:pt>
    <dgm:pt modelId="{6E70AC62-9A52-0544-B44E-4C8C2559C0A2}" type="pres">
      <dgm:prSet presAssocID="{1222F784-3C1F-7543-941B-CD4AC8A984A8}" presName="noGeometry" presStyleCnt="0"/>
      <dgm:spPr/>
    </dgm:pt>
    <dgm:pt modelId="{11B4A7AA-781D-B945-9276-A20B76663C2A}" type="pres">
      <dgm:prSet presAssocID="{1222F784-3C1F-7543-941B-CD4AC8A984A8}" presName="childTextVisible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78AB961-2084-E342-B57A-E2014C1E55B9}" type="pres">
      <dgm:prSet presAssocID="{1222F784-3C1F-7543-941B-CD4AC8A984A8}" presName="childTextHidden" presStyleLbl="bgAccFollowNode1" presStyleIdx="2" presStyleCnt="3"/>
      <dgm:spPr/>
      <dgm:t>
        <a:bodyPr/>
        <a:lstStyle/>
        <a:p>
          <a:endParaRPr lang="de-DE"/>
        </a:p>
      </dgm:t>
    </dgm:pt>
    <dgm:pt modelId="{64441E76-E148-4346-A971-7102554F05C2}" type="pres">
      <dgm:prSet presAssocID="{1222F784-3C1F-7543-941B-CD4AC8A984A8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E0101635-0ECD-FC43-AF9D-60AE60DFBB76}" srcId="{1222F784-3C1F-7543-941B-CD4AC8A984A8}" destId="{B73CE125-B914-4943-95CE-47E8E7E87C8E}" srcOrd="0" destOrd="0" parTransId="{CAA91F40-DBE0-BC44-A4FF-049213F72F28}" sibTransId="{01682DBA-3752-A84B-9BE6-C01D6CC7FD50}"/>
    <dgm:cxn modelId="{EDE79E81-2880-6046-BA3F-715DF7493C3C}" srcId="{ECFFB8D7-5A3F-AF46-8568-4DCE9F4C8A8E}" destId="{18D34DEA-618B-4C43-ACB3-CD640F94F672}" srcOrd="0" destOrd="0" parTransId="{A9EA51B3-E074-1A44-A33D-7DAAA95AD678}" sibTransId="{57E18F36-6536-3D41-A0D4-A2A44A6F9B53}"/>
    <dgm:cxn modelId="{C6834D8E-21C7-F04F-8717-E0DC2100EE6E}" srcId="{CE336E3A-B128-2949-B058-F2A1BFE7209B}" destId="{9FE6504C-C458-1348-B0D3-3DAADBD47856}" srcOrd="0" destOrd="0" parTransId="{3348AE39-DBC8-D84C-8E1B-6DD9C0607924}" sibTransId="{EF333A20-3B7D-3F48-8FA7-25B4D7F99FA9}"/>
    <dgm:cxn modelId="{D378A6D2-F71E-1F47-A238-6D1DE712D502}" type="presOf" srcId="{ECFFB8D7-5A3F-AF46-8568-4DCE9F4C8A8E}" destId="{77D804F3-2F46-5B41-BE79-172E4CB4E865}" srcOrd="0" destOrd="0" presId="urn:microsoft.com/office/officeart/2005/8/layout/hProcess6"/>
    <dgm:cxn modelId="{7A726600-53CF-BD48-B5B4-91E945FC86FC}" type="presOf" srcId="{CE336E3A-B128-2949-B058-F2A1BFE7209B}" destId="{A5D3E598-0347-5143-B9E9-C535C67664AA}" srcOrd="0" destOrd="0" presId="urn:microsoft.com/office/officeart/2005/8/layout/hProcess6"/>
    <dgm:cxn modelId="{8DFBC560-7587-BC47-8991-18D3A08B7960}" type="presOf" srcId="{18D34DEA-618B-4C43-ACB3-CD640F94F672}" destId="{E7FB06F7-6EF7-8648-8C06-F6DF2647C61F}" srcOrd="0" destOrd="0" presId="urn:microsoft.com/office/officeart/2005/8/layout/hProcess6"/>
    <dgm:cxn modelId="{EB64FB8D-1371-C84B-9E01-139E82193C1F}" srcId="{CE336E3A-B128-2949-B058-F2A1BFE7209B}" destId="{ECFFB8D7-5A3F-AF46-8568-4DCE9F4C8A8E}" srcOrd="1" destOrd="0" parTransId="{1E011426-2425-014C-98C8-76CD71418C9A}" sibTransId="{8629A768-1181-5B4E-B27C-7591E51F0DAB}"/>
    <dgm:cxn modelId="{4AC45F07-9C16-CF4A-9161-6EE5B7BA88FD}" type="presOf" srcId="{B73CE125-B914-4943-95CE-47E8E7E87C8E}" destId="{278AB961-2084-E342-B57A-E2014C1E55B9}" srcOrd="1" destOrd="0" presId="urn:microsoft.com/office/officeart/2005/8/layout/hProcess6"/>
    <dgm:cxn modelId="{373852B6-5ADD-6747-9043-F911DF5D942F}" type="presOf" srcId="{1222F784-3C1F-7543-941B-CD4AC8A984A8}" destId="{64441E76-E148-4346-A971-7102554F05C2}" srcOrd="0" destOrd="0" presId="urn:microsoft.com/office/officeart/2005/8/layout/hProcess6"/>
    <dgm:cxn modelId="{5A1B2FCF-0B58-B244-B7DB-8EC4F6C92E93}" type="presOf" srcId="{B73CE125-B914-4943-95CE-47E8E7E87C8E}" destId="{11B4A7AA-781D-B945-9276-A20B76663C2A}" srcOrd="0" destOrd="0" presId="urn:microsoft.com/office/officeart/2005/8/layout/hProcess6"/>
    <dgm:cxn modelId="{9732213D-AF0C-C140-BDE9-D1E485A08F09}" srcId="{CE336E3A-B128-2949-B058-F2A1BFE7209B}" destId="{1222F784-3C1F-7543-941B-CD4AC8A984A8}" srcOrd="2" destOrd="0" parTransId="{EC947C57-6EC9-9746-A851-DD85479D732F}" sibTransId="{AFA93E1B-358F-D343-8E2F-0E681A4DEBBC}"/>
    <dgm:cxn modelId="{574A5346-4655-B744-8A41-1B7D444A8184}" srcId="{9FE6504C-C458-1348-B0D3-3DAADBD47856}" destId="{ED7EFBDA-359B-C544-A784-363A6D26BBDC}" srcOrd="0" destOrd="0" parTransId="{E89B2AB3-F518-7D46-9C8F-7A4165AA9DF3}" sibTransId="{DB611C50-BE83-A243-9191-927304104BB0}"/>
    <dgm:cxn modelId="{2A3019AB-7B66-0645-A846-D4C3C16F5C5A}" type="presOf" srcId="{9FE6504C-C458-1348-B0D3-3DAADBD47856}" destId="{EB1B0842-75AF-A643-BDB1-2015568256E7}" srcOrd="0" destOrd="0" presId="urn:microsoft.com/office/officeart/2005/8/layout/hProcess6"/>
    <dgm:cxn modelId="{5B18CFAA-386E-EF48-A7CD-7AD7EC651CBC}" type="presOf" srcId="{ED7EFBDA-359B-C544-A784-363A6D26BBDC}" destId="{991AFC25-4B01-D645-B453-22E06CA206F5}" srcOrd="0" destOrd="0" presId="urn:microsoft.com/office/officeart/2005/8/layout/hProcess6"/>
    <dgm:cxn modelId="{A1CBEAF7-2F96-204D-85D0-03537518AD55}" type="presOf" srcId="{ED7EFBDA-359B-C544-A784-363A6D26BBDC}" destId="{E08FE2B0-E8A5-0C49-AA69-907A3BD34380}" srcOrd="1" destOrd="0" presId="urn:microsoft.com/office/officeart/2005/8/layout/hProcess6"/>
    <dgm:cxn modelId="{07FB6B7C-1864-7844-9AA2-BC4C927D6543}" type="presOf" srcId="{18D34DEA-618B-4C43-ACB3-CD640F94F672}" destId="{F1C38756-D776-964E-9491-53417F27DDD6}" srcOrd="1" destOrd="0" presId="urn:microsoft.com/office/officeart/2005/8/layout/hProcess6"/>
    <dgm:cxn modelId="{84CF6C41-DA88-F046-8C41-5A5D1763F492}" type="presParOf" srcId="{A5D3E598-0347-5143-B9E9-C535C67664AA}" destId="{52172330-C8A7-2741-9C56-1F8BBB7863C4}" srcOrd="0" destOrd="0" presId="urn:microsoft.com/office/officeart/2005/8/layout/hProcess6"/>
    <dgm:cxn modelId="{DDB896B8-CFA5-424E-A3E2-320E0D2FB4D0}" type="presParOf" srcId="{52172330-C8A7-2741-9C56-1F8BBB7863C4}" destId="{EE5655B3-D086-314B-A169-8618336F13EA}" srcOrd="0" destOrd="0" presId="urn:microsoft.com/office/officeart/2005/8/layout/hProcess6"/>
    <dgm:cxn modelId="{6806CCBE-2111-FD43-B6A9-C44A7D0449D4}" type="presParOf" srcId="{52172330-C8A7-2741-9C56-1F8BBB7863C4}" destId="{991AFC25-4B01-D645-B453-22E06CA206F5}" srcOrd="1" destOrd="0" presId="urn:microsoft.com/office/officeart/2005/8/layout/hProcess6"/>
    <dgm:cxn modelId="{118390BB-00BA-4748-9F1B-214ADC1DCE08}" type="presParOf" srcId="{52172330-C8A7-2741-9C56-1F8BBB7863C4}" destId="{E08FE2B0-E8A5-0C49-AA69-907A3BD34380}" srcOrd="2" destOrd="0" presId="urn:microsoft.com/office/officeart/2005/8/layout/hProcess6"/>
    <dgm:cxn modelId="{0ABE9284-ADB6-FE47-97E0-C409691045E5}" type="presParOf" srcId="{52172330-C8A7-2741-9C56-1F8BBB7863C4}" destId="{EB1B0842-75AF-A643-BDB1-2015568256E7}" srcOrd="3" destOrd="0" presId="urn:microsoft.com/office/officeart/2005/8/layout/hProcess6"/>
    <dgm:cxn modelId="{4B4E744A-9894-1141-B6D0-138B0679A950}" type="presParOf" srcId="{A5D3E598-0347-5143-B9E9-C535C67664AA}" destId="{F8E7D3AC-0953-8242-8F93-70F6C696DBDB}" srcOrd="1" destOrd="0" presId="urn:microsoft.com/office/officeart/2005/8/layout/hProcess6"/>
    <dgm:cxn modelId="{186B384C-C277-6544-B3A7-7A0EEDF8A689}" type="presParOf" srcId="{A5D3E598-0347-5143-B9E9-C535C67664AA}" destId="{922150E5-6224-E444-BE60-599B6E70ACC1}" srcOrd="2" destOrd="0" presId="urn:microsoft.com/office/officeart/2005/8/layout/hProcess6"/>
    <dgm:cxn modelId="{74E7F6A4-2C63-934C-946F-126AFB3E102A}" type="presParOf" srcId="{922150E5-6224-E444-BE60-599B6E70ACC1}" destId="{9C49F3ED-A6AA-D247-81E7-0321C98053A3}" srcOrd="0" destOrd="0" presId="urn:microsoft.com/office/officeart/2005/8/layout/hProcess6"/>
    <dgm:cxn modelId="{A514B683-773A-754B-80FA-9FC299967E3B}" type="presParOf" srcId="{922150E5-6224-E444-BE60-599B6E70ACC1}" destId="{E7FB06F7-6EF7-8648-8C06-F6DF2647C61F}" srcOrd="1" destOrd="0" presId="urn:microsoft.com/office/officeart/2005/8/layout/hProcess6"/>
    <dgm:cxn modelId="{228D02C0-0264-6843-A10C-09F7FE372263}" type="presParOf" srcId="{922150E5-6224-E444-BE60-599B6E70ACC1}" destId="{F1C38756-D776-964E-9491-53417F27DDD6}" srcOrd="2" destOrd="0" presId="urn:microsoft.com/office/officeart/2005/8/layout/hProcess6"/>
    <dgm:cxn modelId="{E9E85909-7C1A-6B46-A99D-912960A30FD7}" type="presParOf" srcId="{922150E5-6224-E444-BE60-599B6E70ACC1}" destId="{77D804F3-2F46-5B41-BE79-172E4CB4E865}" srcOrd="3" destOrd="0" presId="urn:microsoft.com/office/officeart/2005/8/layout/hProcess6"/>
    <dgm:cxn modelId="{78B0ED50-242B-A949-A53D-1ACC66FABE16}" type="presParOf" srcId="{A5D3E598-0347-5143-B9E9-C535C67664AA}" destId="{384C1A72-61E3-D340-9944-B79747FA36FF}" srcOrd="3" destOrd="0" presId="urn:microsoft.com/office/officeart/2005/8/layout/hProcess6"/>
    <dgm:cxn modelId="{3C4DBD24-D7D3-9043-8F77-276D5C2C913A}" type="presParOf" srcId="{A5D3E598-0347-5143-B9E9-C535C67664AA}" destId="{E5C2AA81-3B2B-B744-A031-E3C171EDD452}" srcOrd="4" destOrd="0" presId="urn:microsoft.com/office/officeart/2005/8/layout/hProcess6"/>
    <dgm:cxn modelId="{13A9B10E-A99F-E847-AE9A-7ABF95C64DF6}" type="presParOf" srcId="{E5C2AA81-3B2B-B744-A031-E3C171EDD452}" destId="{6E70AC62-9A52-0544-B44E-4C8C2559C0A2}" srcOrd="0" destOrd="0" presId="urn:microsoft.com/office/officeart/2005/8/layout/hProcess6"/>
    <dgm:cxn modelId="{2F007861-3684-AA4B-ABFA-8DBFDDD901DE}" type="presParOf" srcId="{E5C2AA81-3B2B-B744-A031-E3C171EDD452}" destId="{11B4A7AA-781D-B945-9276-A20B76663C2A}" srcOrd="1" destOrd="0" presId="urn:microsoft.com/office/officeart/2005/8/layout/hProcess6"/>
    <dgm:cxn modelId="{7E9EEC18-C33B-3946-B4FA-3F9B6DF9C70F}" type="presParOf" srcId="{E5C2AA81-3B2B-B744-A031-E3C171EDD452}" destId="{278AB961-2084-E342-B57A-E2014C1E55B9}" srcOrd="2" destOrd="0" presId="urn:microsoft.com/office/officeart/2005/8/layout/hProcess6"/>
    <dgm:cxn modelId="{0E90CC3F-84D4-4443-A60B-B4A002691444}" type="presParOf" srcId="{E5C2AA81-3B2B-B744-A031-E3C171EDD452}" destId="{64441E76-E148-4346-A971-7102554F05C2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6480F3-C280-534D-A062-FA6356DF5B5E}">
      <dsp:nvSpPr>
        <dsp:cNvPr id="0" name=""/>
        <dsp:cNvSpPr/>
      </dsp:nvSpPr>
      <dsp:spPr>
        <a:xfrm>
          <a:off x="1404620" y="165099"/>
          <a:ext cx="3276600" cy="1137920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025D52-DB47-594A-9348-9ED385E30525}">
      <dsp:nvSpPr>
        <dsp:cNvPr id="0" name=""/>
        <dsp:cNvSpPr/>
      </dsp:nvSpPr>
      <dsp:spPr>
        <a:xfrm>
          <a:off x="2730500" y="2951479"/>
          <a:ext cx="635000" cy="406400"/>
        </a:xfrm>
        <a:prstGeom prst="down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atMod val="130000"/>
                <a:lumMod val="114000"/>
              </a:schemeClr>
            </a:gs>
            <a:gs pos="6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atMod val="106000"/>
                <a:lumMod val="11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</a:gsLst>
          <a:lin ang="5400000" scaled="0"/>
        </a:gradFill>
        <a:ln>
          <a:noFill/>
        </a:ln>
        <a:effectLst>
          <a:outerShdw blurRad="47625" dist="38100" dir="5400000" sy="98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woPt" dir="br">
            <a:rot lat="0" lon="0" rev="8700000"/>
          </a:lightRig>
        </a:scene3d>
        <a:sp3d prstMaterial="matte">
          <a:bevelT w="25400" h="53975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84E4642E-6677-A74B-9B88-6656E051934D}">
      <dsp:nvSpPr>
        <dsp:cNvPr id="0" name=""/>
        <dsp:cNvSpPr/>
      </dsp:nvSpPr>
      <dsp:spPr>
        <a:xfrm>
          <a:off x="1524000" y="3276600"/>
          <a:ext cx="3048000" cy="76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700" kern="1200" dirty="0">
            <a:solidFill>
              <a:schemeClr val="tx1"/>
            </a:solidFill>
          </a:endParaRPr>
        </a:p>
      </dsp:txBody>
      <dsp:txXfrm>
        <a:off x="1524000" y="3276600"/>
        <a:ext cx="3048000" cy="762000"/>
      </dsp:txXfrm>
    </dsp:sp>
    <dsp:sp modelId="{5E8D5604-7C90-DD4C-B34F-596958D18508}">
      <dsp:nvSpPr>
        <dsp:cNvPr id="0" name=""/>
        <dsp:cNvSpPr/>
      </dsp:nvSpPr>
      <dsp:spPr>
        <a:xfrm>
          <a:off x="2595880" y="1390904"/>
          <a:ext cx="1143000" cy="114300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30000"/>
                <a:lumMod val="114000"/>
              </a:schemeClr>
            </a:gs>
            <a:gs pos="60000">
              <a:schemeClr val="accent1">
                <a:hueOff val="0"/>
                <a:satOff val="0"/>
                <a:lumOff val="0"/>
                <a:alphaOff val="0"/>
                <a:tint val="100000"/>
                <a:satMod val="106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</a:schemeClr>
            </a:gs>
          </a:gsLst>
          <a:lin ang="5400000" scaled="0"/>
        </a:gradFill>
        <a:ln>
          <a:noFill/>
        </a:ln>
        <a:effectLst>
          <a:outerShdw blurRad="47625" dist="38100" dir="5400000" sy="98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woPt" dir="br">
            <a:rot lat="0" lon="0" rev="8700000"/>
          </a:lightRig>
        </a:scene3d>
        <a:sp3d prstMaterial="matte">
          <a:bevelT w="25400" h="53975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err="1" smtClean="0">
              <a:solidFill>
                <a:srgbClr val="000000"/>
              </a:solidFill>
            </a:rPr>
            <a:t>Bugzilla</a:t>
          </a:r>
          <a:endParaRPr lang="de-DE" sz="1000" kern="1200" dirty="0">
            <a:solidFill>
              <a:srgbClr val="000000"/>
            </a:solidFill>
          </a:endParaRPr>
        </a:p>
      </dsp:txBody>
      <dsp:txXfrm>
        <a:off x="2763268" y="1558292"/>
        <a:ext cx="808224" cy="808224"/>
      </dsp:txXfrm>
    </dsp:sp>
    <dsp:sp modelId="{4C7B104D-5809-564B-8030-654AE5CBBD2D}">
      <dsp:nvSpPr>
        <dsp:cNvPr id="0" name=""/>
        <dsp:cNvSpPr/>
      </dsp:nvSpPr>
      <dsp:spPr>
        <a:xfrm>
          <a:off x="1778000" y="533399"/>
          <a:ext cx="1143000" cy="114300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30000"/>
                <a:lumMod val="114000"/>
              </a:schemeClr>
            </a:gs>
            <a:gs pos="60000">
              <a:schemeClr val="accent1">
                <a:hueOff val="0"/>
                <a:satOff val="0"/>
                <a:lumOff val="0"/>
                <a:alphaOff val="0"/>
                <a:tint val="100000"/>
                <a:satMod val="106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</a:schemeClr>
            </a:gs>
          </a:gsLst>
          <a:lin ang="5400000" scaled="0"/>
        </a:gradFill>
        <a:ln>
          <a:noFill/>
        </a:ln>
        <a:effectLst>
          <a:outerShdw blurRad="47625" dist="38100" dir="5400000" sy="98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woPt" dir="br">
            <a:rot lat="0" lon="0" rev="8700000"/>
          </a:lightRig>
        </a:scene3d>
        <a:sp3d prstMaterial="matte">
          <a:bevelT w="25400" h="53975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err="1" smtClean="0">
              <a:solidFill>
                <a:srgbClr val="000000"/>
              </a:solidFill>
            </a:rPr>
            <a:t>SourceForge</a:t>
          </a:r>
          <a:endParaRPr lang="de-DE" sz="1000" kern="1200" dirty="0">
            <a:solidFill>
              <a:srgbClr val="000000"/>
            </a:solidFill>
          </a:endParaRPr>
        </a:p>
      </dsp:txBody>
      <dsp:txXfrm>
        <a:off x="1945388" y="700787"/>
        <a:ext cx="808224" cy="808224"/>
      </dsp:txXfrm>
    </dsp:sp>
    <dsp:sp modelId="{91FA8298-3E09-7047-9BC5-DBE77BA46189}">
      <dsp:nvSpPr>
        <dsp:cNvPr id="0" name=""/>
        <dsp:cNvSpPr/>
      </dsp:nvSpPr>
      <dsp:spPr>
        <a:xfrm>
          <a:off x="2946400" y="257047"/>
          <a:ext cx="1143000" cy="114300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30000"/>
                <a:lumMod val="114000"/>
              </a:schemeClr>
            </a:gs>
            <a:gs pos="60000">
              <a:schemeClr val="accent1">
                <a:hueOff val="0"/>
                <a:satOff val="0"/>
                <a:lumOff val="0"/>
                <a:alphaOff val="0"/>
                <a:tint val="100000"/>
                <a:satMod val="106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</a:schemeClr>
            </a:gs>
          </a:gsLst>
          <a:lin ang="5400000" scaled="0"/>
        </a:gradFill>
        <a:ln>
          <a:noFill/>
        </a:ln>
        <a:effectLst>
          <a:outerShdw blurRad="47625" dist="38100" dir="5400000" sy="98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woPt" dir="br">
            <a:rot lat="0" lon="0" rev="8700000"/>
          </a:lightRig>
        </a:scene3d>
        <a:sp3d prstMaterial="matte">
          <a:bevelT w="25400" h="53975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err="1" smtClean="0">
              <a:solidFill>
                <a:srgbClr val="000000"/>
              </a:solidFill>
            </a:rPr>
            <a:t>Redmine</a:t>
          </a:r>
          <a:endParaRPr lang="de-DE" sz="1000" kern="1200" dirty="0">
            <a:solidFill>
              <a:srgbClr val="000000"/>
            </a:solidFill>
          </a:endParaRPr>
        </a:p>
      </dsp:txBody>
      <dsp:txXfrm>
        <a:off x="3113788" y="424435"/>
        <a:ext cx="808224" cy="808224"/>
      </dsp:txXfrm>
    </dsp:sp>
    <dsp:sp modelId="{3DA02E6F-3008-1D47-8FBE-AAD6C1FBB124}">
      <dsp:nvSpPr>
        <dsp:cNvPr id="0" name=""/>
        <dsp:cNvSpPr/>
      </dsp:nvSpPr>
      <dsp:spPr>
        <a:xfrm>
          <a:off x="1270000" y="25399"/>
          <a:ext cx="3556000" cy="284480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1AFC25-4B01-D645-B453-22E06CA206F5}">
      <dsp:nvSpPr>
        <dsp:cNvPr id="0" name=""/>
        <dsp:cNvSpPr/>
      </dsp:nvSpPr>
      <dsp:spPr>
        <a:xfrm>
          <a:off x="559213" y="2516953"/>
          <a:ext cx="2220035" cy="194059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7625" dist="38100" dir="5400000" sy="98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woPt" dir="br">
            <a:rot lat="0" lon="0" rev="8700000"/>
          </a:lightRig>
        </a:scene3d>
        <a:sp3d z="-152400" extrusionH="63500" prstMaterial="matte">
          <a:bevelT w="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smtClean="0"/>
            <a:t>development</a:t>
          </a:r>
          <a:endParaRPr lang="de-DE" sz="1400" kern="1200"/>
        </a:p>
      </dsp:txBody>
      <dsp:txXfrm>
        <a:off x="1114222" y="2808042"/>
        <a:ext cx="1082267" cy="1358413"/>
      </dsp:txXfrm>
    </dsp:sp>
    <dsp:sp modelId="{EB1B0842-75AF-A643-BDB1-2015568256E7}">
      <dsp:nvSpPr>
        <dsp:cNvPr id="0" name=""/>
        <dsp:cNvSpPr/>
      </dsp:nvSpPr>
      <dsp:spPr>
        <a:xfrm>
          <a:off x="4204" y="2932239"/>
          <a:ext cx="1110017" cy="11100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7625" dist="38100" dir="5400000" sy="98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woPt" dir="br">
            <a:rot lat="0" lon="0" rev="8700000"/>
          </a:lightRig>
        </a:scene3d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smtClean="0"/>
            <a:t>Bugzilla 4.5.0</a:t>
          </a:r>
          <a:endParaRPr lang="de-DE" sz="1700" kern="1200"/>
        </a:p>
      </dsp:txBody>
      <dsp:txXfrm>
        <a:off x="166762" y="3094797"/>
        <a:ext cx="784901" cy="784901"/>
      </dsp:txXfrm>
    </dsp:sp>
    <dsp:sp modelId="{E7FB06F7-6EF7-8648-8C06-F6DF2647C61F}">
      <dsp:nvSpPr>
        <dsp:cNvPr id="0" name=""/>
        <dsp:cNvSpPr/>
      </dsp:nvSpPr>
      <dsp:spPr>
        <a:xfrm>
          <a:off x="3473009" y="2516953"/>
          <a:ext cx="2220035" cy="194059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7625" dist="38100" dir="5400000" sy="98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woPt" dir="br">
            <a:rot lat="0" lon="0" rev="8700000"/>
          </a:lightRig>
        </a:scene3d>
        <a:sp3d z="-152400" extrusionH="63500" prstMaterial="matte">
          <a:bevelT w="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/>
            <a:t>development</a:t>
          </a:r>
        </a:p>
      </dsp:txBody>
      <dsp:txXfrm>
        <a:off x="4028018" y="2808042"/>
        <a:ext cx="1082267" cy="1358413"/>
      </dsp:txXfrm>
    </dsp:sp>
    <dsp:sp modelId="{77D804F3-2F46-5B41-BE79-172E4CB4E865}">
      <dsp:nvSpPr>
        <dsp:cNvPr id="0" name=""/>
        <dsp:cNvSpPr/>
      </dsp:nvSpPr>
      <dsp:spPr>
        <a:xfrm>
          <a:off x="2918000" y="2932239"/>
          <a:ext cx="1110017" cy="11100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7625" dist="38100" dir="5400000" sy="98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woPt" dir="br">
            <a:rot lat="0" lon="0" rev="8700000"/>
          </a:lightRig>
        </a:scene3d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smtClean="0"/>
            <a:t>Bugzilla 4.5.1</a:t>
          </a:r>
          <a:endParaRPr lang="de-DE" sz="1700" kern="1200"/>
        </a:p>
      </dsp:txBody>
      <dsp:txXfrm>
        <a:off x="3080558" y="3094797"/>
        <a:ext cx="784901" cy="784901"/>
      </dsp:txXfrm>
    </dsp:sp>
    <dsp:sp modelId="{11B4A7AA-781D-B945-9276-A20B76663C2A}">
      <dsp:nvSpPr>
        <dsp:cNvPr id="0" name=""/>
        <dsp:cNvSpPr/>
      </dsp:nvSpPr>
      <dsp:spPr>
        <a:xfrm>
          <a:off x="6386806" y="2516953"/>
          <a:ext cx="2220035" cy="194059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7625" dist="38100" dir="5400000" sy="98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woPt" dir="br">
            <a:rot lat="0" lon="0" rev="8700000"/>
          </a:lightRig>
        </a:scene3d>
        <a:sp3d z="-152400" extrusionH="63500" prstMaterial="matte">
          <a:bevelT w="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smtClean="0"/>
            <a:t>development</a:t>
          </a:r>
          <a:endParaRPr lang="de-DE" sz="1400" kern="1200"/>
        </a:p>
      </dsp:txBody>
      <dsp:txXfrm>
        <a:off x="6941814" y="2808042"/>
        <a:ext cx="1082267" cy="1358413"/>
      </dsp:txXfrm>
    </dsp:sp>
    <dsp:sp modelId="{64441E76-E148-4346-A971-7102554F05C2}">
      <dsp:nvSpPr>
        <dsp:cNvPr id="0" name=""/>
        <dsp:cNvSpPr/>
      </dsp:nvSpPr>
      <dsp:spPr>
        <a:xfrm>
          <a:off x="5831797" y="2932239"/>
          <a:ext cx="1110017" cy="11100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7625" dist="38100" dir="5400000" sy="98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woPt" dir="br">
            <a:rot lat="0" lon="0" rev="8700000"/>
          </a:lightRig>
        </a:scene3d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smtClean="0"/>
            <a:t>Bugzilla 4.5.2</a:t>
          </a:r>
          <a:endParaRPr lang="de-DE" sz="1700" kern="1200"/>
        </a:p>
      </dsp:txBody>
      <dsp:txXfrm>
        <a:off x="5994355" y="3094797"/>
        <a:ext cx="784901" cy="7849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F6531-4B64-1F41-ADF8-AD7C24D646E4}" type="datetime1">
              <a:t>19.02.14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2EB2FD-6D9B-2E40-BE17-FA2F1232E874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5803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78FB41-D96D-F145-8B57-0997C47FC8EC}" type="datetime1">
              <a:t>19.02.14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F4A34-EE4F-C64E-A415-FF200296595E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05026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  <a:p>
            <a:r>
              <a:rPr lang="de-DE"/>
              <a:t>----- Besprechungsnotizen (20.02.14 00:02) -----</a:t>
            </a:r>
          </a:p>
          <a:p>
            <a:r>
              <a:rPr lang="de-DE"/>
              <a:t>Name is..</a:t>
            </a:r>
          </a:p>
          <a:p>
            <a:r>
              <a:rPr lang="de-DE"/>
              <a:t>Welcome..</a:t>
            </a:r>
          </a:p>
          <a:p>
            <a:r>
              <a:rPr lang="de-DE"/>
              <a:t>give introduction..</a:t>
            </a:r>
          </a:p>
          <a:p>
            <a:r>
              <a:rPr lang="de-DE"/>
              <a:t>sascha just....</a:t>
            </a:r>
          </a:p>
          <a:p>
            <a:endParaRPr lang="de-DE"/>
          </a:p>
          <a:p>
            <a:r>
              <a:rPr lang="de-DE"/>
              <a:t>-because don't started with the programming</a:t>
            </a:r>
          </a:p>
          <a:p>
            <a:r>
              <a:rPr lang="de-DE"/>
              <a:t>talk about base frame &amp; intention of my work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F4A34-EE4F-C64E-A415-FF200296595E}" type="slidenum">
              <a:rPr lang="de-DE"/>
              <a:t>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36679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  <a:p>
            <a:r>
              <a:rPr lang="de-DE"/>
              <a:t>----- Besprechungsnotizen (20.02.14 00:02) -----</a:t>
            </a:r>
          </a:p>
          <a:p>
            <a:r>
              <a:rPr lang="de-DE"/>
              <a:t>-how acces data?...</a:t>
            </a:r>
          </a:p>
          <a:p>
            <a:r>
              <a:rPr lang="de-DE"/>
              <a:t>-choose HTML surface.. why?</a:t>
            </a:r>
          </a:p>
          <a:p>
            <a:r>
              <a:rPr lang="de-DE"/>
              <a:t>-all other poss. Rest API, RSS, SOAP or XML-RPC</a:t>
            </a:r>
          </a:p>
          <a:p>
            <a:r>
              <a:rPr lang="de-DE"/>
              <a:t>incomplete or same problem as HTML - changing due to ch. interface</a:t>
            </a:r>
          </a:p>
          <a:p>
            <a:endParaRPr lang="de-DE"/>
          </a:p>
          <a:p>
            <a:r>
              <a:rPr lang="de-DE"/>
              <a:t>-web front end only pos. to mine that guarantee completeness...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F4A34-EE4F-C64E-A415-FF200296595E}" type="slidenum">
              <a:rPr lang="de-DE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43227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  <a:p>
            <a:r>
              <a:rPr lang="de-DE"/>
              <a:t>----- Besprechungsnotizen (20.02.14 00:02) -----</a:t>
            </a:r>
          </a:p>
          <a:p>
            <a:r>
              <a:rPr lang="de-DE"/>
              <a:t>-solution we provide...</a:t>
            </a:r>
          </a:p>
          <a:p>
            <a:r>
              <a:rPr lang="de-DE"/>
              <a:t>-adaptive miner..mine bug reports independent certain TS</a:t>
            </a:r>
          </a:p>
          <a:p>
            <a:endParaRPr lang="de-DE"/>
          </a:p>
          <a:p>
            <a:r>
              <a:rPr lang="de-DE"/>
              <a:t>-method to have a stand model of bug reports...</a:t>
            </a:r>
          </a:p>
          <a:p>
            <a:endParaRPr lang="de-DE"/>
          </a:p>
          <a:p>
            <a:r>
              <a:rPr lang="de-DE"/>
              <a:t>-after that develop tool that generates mining plan..</a:t>
            </a:r>
          </a:p>
          <a:p>
            <a:r>
              <a:rPr lang="de-DE"/>
              <a:t>-individual and independent of the TS...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F4A34-EE4F-C64E-A415-FF200296595E}" type="slidenum"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10322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  <a:p>
            <a:r>
              <a:rPr lang="de-DE"/>
              <a:t>----- Besprechungsnotizen (20.02.14 00:02) -----</a:t>
            </a:r>
          </a:p>
          <a:p>
            <a:r>
              <a:rPr lang="de-DE"/>
              <a:t>-first part is stand....</a:t>
            </a:r>
          </a:p>
          <a:p>
            <a:r>
              <a:rPr lang="de-DE"/>
              <a:t>-there already exists MOZKITO, that realises tasks..</a:t>
            </a:r>
          </a:p>
          <a:p>
            <a:endParaRPr lang="de-DE"/>
          </a:p>
          <a:p>
            <a:r>
              <a:rPr lang="de-DE"/>
              <a:t>-dev. by K.M &amp; S.J. models bug reports in a way, that we can abstract all these tracker...</a:t>
            </a:r>
          </a:p>
          <a:p>
            <a:endParaRPr lang="de-DE"/>
          </a:p>
          <a:p>
            <a:r>
              <a:rPr lang="de-DE"/>
              <a:t>-MOZKITO mines, but not adaptive, but it yields a stand...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F4A34-EE4F-C64E-A415-FF200296595E}" type="slidenum">
              <a:rPr lang="de-DE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33188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  <a:p>
            <a:r>
              <a:rPr lang="de-DE"/>
              <a:t>----- Besprechungsnotizen (20.02.14 00:02) -----</a:t>
            </a:r>
          </a:p>
          <a:p>
            <a:r>
              <a:rPr lang="de-DE"/>
              <a:t>-next step is to generate a mining plan...</a:t>
            </a:r>
          </a:p>
          <a:p>
            <a:r>
              <a:rPr lang="de-DE"/>
              <a:t>-benchmark that covers all scenarios of stand view...</a:t>
            </a:r>
          </a:p>
          <a:p>
            <a:r>
              <a:rPr lang="de-DE"/>
              <a:t>-2. we mark all the fields of obtained stand...</a:t>
            </a:r>
          </a:p>
          <a:p>
            <a:r>
              <a:rPr lang="de-DE"/>
              <a:t>-every field unique sequence of letters, able to identify</a:t>
            </a:r>
          </a:p>
          <a:p>
            <a:r>
              <a:rPr lang="de-DE"/>
              <a:t>-put the adapted bugs in BTS... than crawler</a:t>
            </a:r>
          </a:p>
          <a:p>
            <a:r>
              <a:rPr lang="de-DE"/>
              <a:t>-crawler validate hyperlinks and html code...</a:t>
            </a:r>
          </a:p>
          <a:p>
            <a:r>
              <a:rPr lang="de-DE"/>
              <a:t>-memorize where we found the markers...</a:t>
            </a:r>
          </a:p>
          <a:p>
            <a:r>
              <a:rPr lang="de-DE"/>
              <a:t>-create mapping that clarifies which field found where...</a:t>
            </a:r>
          </a:p>
          <a:p>
            <a:r>
              <a:rPr lang="de-DE"/>
              <a:t>-abortive goal obtain mining plan, gives instruction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F4A34-EE4F-C64E-A415-FF200296595E}" type="slidenum">
              <a:rPr lang="de-DE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7727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  <a:p>
            <a:r>
              <a:rPr lang="de-DE"/>
              <a:t>----- Besprechungsnotizen (20.02.14 00:02) -----</a:t>
            </a:r>
          </a:p>
          <a:p>
            <a:r>
              <a:rPr lang="de-DE"/>
              <a:t>-example of an mining process...</a:t>
            </a:r>
          </a:p>
          <a:p>
            <a:r>
              <a:rPr lang="de-DE"/>
              <a:t>-example of an unique mark of one field...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F4A34-EE4F-C64E-A415-FF200296595E}" type="slidenum">
              <a:rPr lang="de-DE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33142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  <a:p>
            <a:r>
              <a:rPr lang="de-DE"/>
              <a:t>----- Besprechungsnotizen (20.02.14 00:02) -----</a:t>
            </a:r>
          </a:p>
          <a:p>
            <a:r>
              <a:rPr lang="de-DE"/>
              <a:t>-how to retrieve the information exactly?....</a:t>
            </a:r>
          </a:p>
          <a:p>
            <a:r>
              <a:rPr lang="de-DE"/>
              <a:t>-1. access HTML surface of the BT...</a:t>
            </a:r>
          </a:p>
          <a:p>
            <a:r>
              <a:rPr lang="de-DE"/>
              <a:t>-as mentioned before, search markers with crawler...</a:t>
            </a:r>
          </a:p>
          <a:p>
            <a:r>
              <a:rPr lang="de-DE"/>
              <a:t>-if find, remember to path..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F4A34-EE4F-C64E-A415-FF200296595E}" type="slidenum">
              <a:rPr lang="de-DE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96110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  <a:p>
            <a:r>
              <a:rPr lang="de-DE"/>
              <a:t>----- Besprechungsnotizen (20.02.14 00:02) -----</a:t>
            </a:r>
          </a:p>
          <a:p>
            <a:r>
              <a:rPr lang="de-DE"/>
              <a:t>-what's the contirbution?...</a:t>
            </a:r>
          </a:p>
          <a:p>
            <a:r>
              <a:rPr lang="de-DE"/>
              <a:t>-1. achieve a stand view of BR. --&gt; MOZKITO...</a:t>
            </a:r>
          </a:p>
          <a:p>
            <a:r>
              <a:rPr lang="de-DE"/>
              <a:t>-2. receive benchmark. create set of BR. Partly manually, partly extract from the MOZKITO data base</a:t>
            </a:r>
          </a:p>
          <a:p>
            <a:r>
              <a:rPr lang="de-DE"/>
              <a:t>-additionally basis on which ither tools can test mining results...</a:t>
            </a:r>
          </a:p>
          <a:p>
            <a:r>
              <a:rPr lang="de-DE"/>
              <a:t>-finally already discribed approach of adapt mining...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F4A34-EE4F-C64E-A415-FF200296595E}" type="slidenum">
              <a:rPr lang="de-DE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46575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  <a:p>
            <a:r>
              <a:rPr lang="de-DE"/>
              <a:t>----- Besprechungsnotizen (20.02.14 00:02) -----</a:t>
            </a:r>
          </a:p>
          <a:p>
            <a:r>
              <a:rPr lang="de-DE"/>
              <a:t>-to guarantee correctness, have to test and evaluate...</a:t>
            </a:r>
          </a:p>
          <a:p>
            <a:r>
              <a:rPr lang="de-DE"/>
              <a:t>-obvious pos. apply method to our benchmark..</a:t>
            </a:r>
          </a:p>
          <a:p>
            <a:r>
              <a:rPr lang="de-DE"/>
              <a:t>-also apply method to BR that are not part of that...</a:t>
            </a:r>
          </a:p>
          <a:p>
            <a:r>
              <a:rPr lang="de-DE"/>
              <a:t>-to not limit ourselves to a particular case, 3 diff. kind of BT</a:t>
            </a:r>
          </a:p>
          <a:p>
            <a:r>
              <a:rPr lang="de-DE"/>
              <a:t>SF, JIRA, BUGZILLA...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F4A34-EE4F-C64E-A415-FF200296595E}" type="slidenum">
              <a:rPr lang="de-DE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64279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  <a:p>
            <a:r>
              <a:rPr lang="de-DE"/>
              <a:t>----- Besprechungsnotizen (20.02.14 00:02) -----</a:t>
            </a:r>
          </a:p>
          <a:p>
            <a:r>
              <a:rPr lang="de-DE"/>
              <a:t>-mean in detail?...</a:t>
            </a:r>
          </a:p>
          <a:p>
            <a:r>
              <a:rPr lang="de-DE"/>
              <a:t>-choos a set of bugs, partly of us, partly extern...</a:t>
            </a:r>
          </a:p>
          <a:p>
            <a:r>
              <a:rPr lang="de-DE"/>
              <a:t>-put in to BTS...</a:t>
            </a:r>
          </a:p>
          <a:p>
            <a:r>
              <a:rPr lang="de-DE"/>
              <a:t>-after applying method, compare results with orig data...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F4A34-EE4F-C64E-A415-FF200296595E}" type="slidenum">
              <a:rPr lang="de-DE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47411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  <a:p>
            <a:r>
              <a:rPr lang="de-DE"/>
              <a:t>----- Besprechungsnotizen (20.02.14 00:02) -----</a:t>
            </a:r>
          </a:p>
          <a:p>
            <a:r>
              <a:rPr lang="de-DE"/>
              <a:t>-desirable results?...</a:t>
            </a:r>
          </a:p>
          <a:p>
            <a:r>
              <a:rPr lang="de-DE"/>
              <a:t>-perfect scenario following...</a:t>
            </a:r>
          </a:p>
          <a:p>
            <a:r>
              <a:rPr lang="de-DE"/>
              <a:t>-retrieve all information, are equivalent to orig data</a:t>
            </a:r>
          </a:p>
          <a:p>
            <a:endParaRPr lang="de-DE"/>
          </a:p>
          <a:p>
            <a:r>
              <a:rPr lang="de-DE"/>
              <a:t>-what would be unsatisfying result?</a:t>
            </a:r>
          </a:p>
          <a:p>
            <a:r>
              <a:rPr lang="de-DE"/>
              <a:t>-of course the contrary... not... not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F4A34-EE4F-C64E-A415-FF200296595E}" type="slidenum">
              <a:rPr lang="de-DE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0064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  <a:p>
            <a:r>
              <a:rPr lang="de-DE"/>
              <a:t>----- Besprechungsnotizen (20.02.14 00:02) -----</a:t>
            </a:r>
          </a:p>
          <a:p>
            <a:r>
              <a:rPr lang="de-DE"/>
              <a:t>-generally deal with bug reports and BTS...</a:t>
            </a:r>
          </a:p>
          <a:p>
            <a:r>
              <a:rPr lang="de-DE"/>
              <a:t>-examples most popular most used trackers...</a:t>
            </a:r>
          </a:p>
          <a:p>
            <a:r>
              <a:rPr lang="de-DE"/>
              <a:t>-(ein paar vorlesen)</a:t>
            </a:r>
          </a:p>
          <a:p>
            <a:endParaRPr lang="de-DE"/>
          </a:p>
          <a:p>
            <a:r>
              <a:rPr lang="de-DE"/>
              <a:t>-later runs we will primarily deal with SF, JIRA, BUGZILLA</a:t>
            </a:r>
          </a:p>
          <a:p>
            <a:r>
              <a:rPr lang="de-DE"/>
              <a:t>-also in evaluation case respresentative ones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F4A34-EE4F-C64E-A415-FF200296595E}" type="slidenum">
              <a:rPr lang="de-DE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7448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  <a:p>
            <a:r>
              <a:rPr lang="de-DE"/>
              <a:t>----- Besprechungsnotizen (20.02.14 00:02) -----</a:t>
            </a:r>
          </a:p>
          <a:p>
            <a:r>
              <a:rPr lang="de-DE"/>
              <a:t>-so what problems could appear?...</a:t>
            </a:r>
          </a:p>
          <a:p>
            <a:r>
              <a:rPr lang="de-DE"/>
              <a:t>-one hand, won't retrieve all inf...</a:t>
            </a:r>
          </a:p>
          <a:p>
            <a:r>
              <a:rPr lang="de-DE"/>
              <a:t>-other hand, only 2/3 or only one BTS yields good statistics, after evaluation progress...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F4A34-EE4F-C64E-A415-FF200296595E}" type="slidenum">
              <a:rPr lang="de-DE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2467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  <a:p>
            <a:r>
              <a:rPr lang="de-DE"/>
              <a:t>----- Besprechungsnotizen (20.02.14 00:02) -----</a:t>
            </a:r>
          </a:p>
          <a:p>
            <a:r>
              <a:rPr lang="de-DE"/>
              <a:t>-some words about the future work...</a:t>
            </a:r>
          </a:p>
          <a:p>
            <a:r>
              <a:rPr lang="de-DE"/>
              <a:t>-if able to deploy data set, produce on-the-fly. advantage, if deployment defective, recognie because of original data set...</a:t>
            </a:r>
          </a:p>
          <a:p>
            <a:r>
              <a:rPr lang="de-DE"/>
              <a:t>-further idea following: assume have mining plan, see how easy or laborius to gain access to data --&gt; pursuing in direction of....</a:t>
            </a:r>
          </a:p>
          <a:p>
            <a:r>
              <a:rPr lang="de-DE"/>
              <a:t>-given tool, knowing where &amp; what data is delivered. analyze evolution of API ... themes like ... are close to our tool</a:t>
            </a:r>
          </a:p>
          <a:p>
            <a:r>
              <a:rPr lang="de-DE"/>
              <a:t>-continue idea: is data output, that not output before f.e...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F4A34-EE4F-C64E-A415-FF200296595E}" type="slidenum">
              <a:rPr lang="de-DE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06964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  <a:p>
            <a:r>
              <a:rPr lang="de-DE"/>
              <a:t>----- Besprechungsnotizen (20.02.14 00:02) -----</a:t>
            </a:r>
          </a:p>
          <a:p>
            <a:r>
              <a:rPr lang="de-DE"/>
              <a:t>- finally a short summary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F4A34-EE4F-C64E-A415-FF200296595E}" type="slidenum">
              <a:rPr lang="de-DE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5238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  <a:p>
            <a:r>
              <a:rPr lang="de-DE"/>
              <a:t>----- Besprechungsnotizen (20.02.14 00:02) -----</a:t>
            </a:r>
          </a:p>
          <a:p>
            <a:r>
              <a:rPr lang="de-DE"/>
              <a:t>-talk about the scenario...the way things stand at the moment...</a:t>
            </a:r>
          </a:p>
          <a:p>
            <a:r>
              <a:rPr lang="de-DE"/>
              <a:t>-analysis of BT remarkable field in software mining...</a:t>
            </a:r>
          </a:p>
          <a:p>
            <a:r>
              <a:rPr lang="de-DE"/>
              <a:t>-given dataset, researchers mine issues to connect to source code..</a:t>
            </a:r>
          </a:p>
          <a:p>
            <a:r>
              <a:rPr lang="de-DE"/>
              <a:t>-extract information to predict failures in the program...</a:t>
            </a:r>
          </a:p>
          <a:p>
            <a:r>
              <a:rPr lang="de-DE"/>
              <a:t>-we choose similar approach, but more on this later.....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F4A34-EE4F-C64E-A415-FF200296595E}" type="slidenum">
              <a:rPr lang="de-DE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5804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  <a:p>
            <a:r>
              <a:rPr lang="de-DE"/>
              <a:t>----- Besprechungsnotizen (20.02.14 00:02) -----</a:t>
            </a:r>
          </a:p>
          <a:p>
            <a:r>
              <a:rPr lang="de-DE"/>
              <a:t>-What are the problems of these methods...</a:t>
            </a:r>
          </a:p>
          <a:p>
            <a:r>
              <a:rPr lang="de-DE"/>
              <a:t>-most obvious problem represents....</a:t>
            </a:r>
          </a:p>
          <a:p>
            <a:r>
              <a:rPr lang="de-DE"/>
              <a:t>-different BTS have distinct...one tracker components neglected...</a:t>
            </a:r>
          </a:p>
          <a:p>
            <a:r>
              <a:rPr lang="de-DE"/>
              <a:t>-or various scales....f.e. 5 levels of priority, the other 3</a:t>
            </a:r>
          </a:p>
          <a:p>
            <a:r>
              <a:rPr lang="de-DE"/>
              <a:t>-all this leads to problems concerning f.e. the compare of results...</a:t>
            </a:r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F4A34-EE4F-C64E-A415-FF200296595E}" type="slidenum">
              <a:rPr lang="de-DE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4386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  <a:p>
            <a:r>
              <a:rPr lang="de-DE"/>
              <a:t>----- Besprechungsnotizen (20.02.14 00:02) -----</a:t>
            </a:r>
          </a:p>
          <a:p>
            <a:r>
              <a:rPr lang="de-DE"/>
              <a:t>-because of this difference...stand rep of issues desirable...</a:t>
            </a:r>
          </a:p>
          <a:p>
            <a:r>
              <a:rPr lang="de-DE"/>
              <a:t>-and actually there is a need for it.</a:t>
            </a:r>
          </a:p>
          <a:p>
            <a:r>
              <a:rPr lang="de-DE"/>
              <a:t>-f.e. at the augmenting software developer support symposium last year in ascona the desire for a stand view of BR became apparent...</a:t>
            </a:r>
          </a:p>
          <a:p>
            <a:endParaRPr lang="de-DE"/>
          </a:p>
          <a:p>
            <a:r>
              <a:rPr lang="de-DE"/>
              <a:t>-especially for evaluation case later, this stand very beneficial to compare bug reports among each other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F4A34-EE4F-C64E-A415-FF200296595E}" type="slidenum">
              <a:rPr lang="de-DE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8738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  <a:p>
            <a:r>
              <a:rPr lang="de-DE"/>
              <a:t>----- Besprechungsnotizen (20.02.14 00:02) -----</a:t>
            </a:r>
          </a:p>
          <a:p>
            <a:r>
              <a:rPr lang="de-DE"/>
              <a:t>-next problem..</a:t>
            </a:r>
          </a:p>
          <a:p>
            <a:r>
              <a:rPr lang="de-DE"/>
              <a:t>-software programs like BUGZ evolving and changing interface....</a:t>
            </a:r>
          </a:p>
          <a:p>
            <a:r>
              <a:rPr lang="de-DE"/>
              <a:t>-fact very unfavourable for current issue miners,</a:t>
            </a:r>
          </a:p>
          <a:p>
            <a:r>
              <a:rPr lang="de-DE"/>
              <a:t>-modifications remain undetected &amp; mining software isn't working...</a:t>
            </a:r>
          </a:p>
          <a:p>
            <a:r>
              <a:rPr lang="de-DE"/>
              <a:t>-or the data are not reliable anymore...</a:t>
            </a:r>
          </a:p>
          <a:p>
            <a:r>
              <a:rPr lang="de-DE"/>
              <a:t>-furthermore no guarantee of the correctness...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F4A34-EE4F-C64E-A415-FF200296595E}" type="slidenum">
              <a:rPr lang="de-DE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6957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  <a:p>
            <a:r>
              <a:rPr lang="de-DE"/>
              <a:t>----- Besprechungsnotizen (20.02.14 00:02) -----</a:t>
            </a:r>
          </a:p>
          <a:p>
            <a:r>
              <a:rPr lang="de-DE"/>
              <a:t>3.3.4+</a:t>
            </a:r>
          </a:p>
          <a:p>
            <a:r>
              <a:rPr lang="de-DE"/>
              <a:t>-why?.. mentioned changing interface....</a:t>
            </a:r>
          </a:p>
          <a:p>
            <a:r>
              <a:rPr lang="de-DE"/>
              <a:t>-small, but for bug miners crucial modifications....</a:t>
            </a:r>
          </a:p>
          <a:p>
            <a:r>
              <a:rPr lang="de-DE"/>
              <a:t>-login visible, user able to login directly...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F4A34-EE4F-C64E-A415-FF200296595E}" type="slidenum">
              <a:rPr lang="de-DE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9339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  <a:p>
            <a:r>
              <a:rPr lang="de-DE"/>
              <a:t>----- Besprechungsnotizen (20.02.14 00:02) -----</a:t>
            </a:r>
          </a:p>
          <a:p>
            <a:r>
              <a:rPr lang="de-DE"/>
              <a:t>-for comparison 4.4+...</a:t>
            </a:r>
          </a:p>
          <a:p>
            <a:r>
              <a:rPr lang="de-DE"/>
              <a:t>-user has to click login button first, befor being able to enter...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F4A34-EE4F-C64E-A415-FF200296595E}" type="slidenum">
              <a:rPr lang="de-DE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2481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  <a:p>
            <a:r>
              <a:rPr lang="de-DE"/>
              <a:t>----- Besprechungsnotizen (20.02.14 00:02) -----</a:t>
            </a:r>
          </a:p>
          <a:p>
            <a:r>
              <a:rPr lang="de-DE"/>
              <a:t>-these modif influence information miners want to extract...</a:t>
            </a:r>
          </a:p>
          <a:p>
            <a:r>
              <a:rPr lang="de-DE"/>
              <a:t>-location of data could change, as in example...</a:t>
            </a:r>
          </a:p>
          <a:p>
            <a:r>
              <a:rPr lang="de-DE"/>
              <a:t>-additional link could be necessary to access resp inf...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F4A34-EE4F-C64E-A415-FF200296595E}" type="slidenum">
              <a:rPr lang="de-DE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1664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BF589-AD51-034D-948F-D6D497BA8A38}" type="datetime1">
              <a:t>19.02.14</a:t>
            </a:fld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EDD587-735E-8044-BF33-2269E009EA1D}" type="slidenum">
              <a:t>‹Nr.›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055C9-FCCA-784B-B80F-5FD3D3A80A1B}" type="datetime1">
              <a:t>19.02.14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DD587-735E-8044-BF33-2269E009EA1D}" type="slidenum"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2E26-9A6E-3C44-8DA5-5A9F40C56320}" type="datetime1">
              <a:t>19.02.14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DD587-735E-8044-BF33-2269E009EA1D}" type="slidenum"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7304-E533-074B-8BA4-0824C72A67AA}" type="datetime1">
              <a:t>19.02.14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DD587-735E-8044-BF33-2269E009EA1D}" type="slidenum"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BEEF5-814E-4C43-9A9E-20C3EB158067}" type="datetime1">
              <a:t>19.02.14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DD587-735E-8044-BF33-2269E009EA1D}" type="slidenum"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488F1-0B71-8449-8A01-CA0DE8035A86}" type="datetime1">
              <a:t>19.02.14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DD587-735E-8044-BF33-2269E009EA1D}" type="slidenum">
              <a:t>‹Nr.›</a:t>
            </a:fld>
            <a:endParaRPr lang="de-DE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2C356-DA10-F844-929B-24B875A0EC7E}" type="datetime1">
              <a:t>19.02.14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DD587-735E-8044-BF33-2269E009EA1D}" type="slidenum"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5BCB8-1877-1744-B7EB-500E150AC843}" type="datetime1">
              <a:t>19.02.14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DD587-735E-8044-BF33-2269E009EA1D}" type="slidenum"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A8B6-D90F-7D48-BA1C-7BC85A218D49}" type="datetime1">
              <a:t>19.02.14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DD587-735E-8044-BF33-2269E009EA1D}" type="slidenum"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D6E1-5530-2C46-844B-792EC05FEB09}" type="datetime1">
              <a:t>19.02.14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DD587-735E-8044-BF33-2269E009EA1D}" type="slidenum"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8CB5-D661-B24D-833E-E3194214F900}" type="datetime1">
              <a:t>19.02.14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DD587-735E-8044-BF33-2269E009EA1D}" type="slidenum"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68AB873D-3EB2-994E-B469-B5C8D81917F7}" type="datetime1">
              <a:t>19.02.14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4EDD587-735E-8044-BF33-2269E009EA1D}" type="slidenum">
              <a:t>‹Nr.›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7" Type="http://schemas.openxmlformats.org/officeDocument/2006/relationships/image" Target="../media/image6.jpg"/><Relationship Id="rId8" Type="http://schemas.openxmlformats.org/officeDocument/2006/relationships/image" Target="../media/image7.jpg"/><Relationship Id="rId9" Type="http://schemas.openxmlformats.org/officeDocument/2006/relationships/image" Target="../media/image8.jpg"/><Relationship Id="rId10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81735" y="1141613"/>
            <a:ext cx="7315200" cy="2595025"/>
          </a:xfrm>
        </p:spPr>
        <p:txBody>
          <a:bodyPr/>
          <a:lstStyle/>
          <a:p>
            <a:r>
              <a:rPr lang="de-DE" dirty="0"/>
              <a:t> Adaptive </a:t>
            </a:r>
            <a:r>
              <a:rPr lang="de-DE" dirty="0" err="1"/>
              <a:t>Issue</a:t>
            </a:r>
            <a:r>
              <a:rPr lang="de-DE" dirty="0"/>
              <a:t> Mining Through Data Tracking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55202" y="5040575"/>
            <a:ext cx="7315200" cy="1144632"/>
          </a:xfrm>
        </p:spPr>
        <p:txBody>
          <a:bodyPr/>
          <a:lstStyle/>
          <a:p>
            <a:r>
              <a:rPr lang="de-DE" dirty="0"/>
              <a:t>		     Eric </a:t>
            </a:r>
            <a:r>
              <a:rPr lang="de-DE" dirty="0" err="1"/>
              <a:t>Gliemmo</a:t>
            </a:r>
            <a:endParaRPr lang="de-DE" dirty="0"/>
          </a:p>
          <a:p>
            <a:r>
              <a:rPr lang="de-DE" dirty="0" err="1"/>
              <a:t>		Advisor</a:t>
            </a:r>
            <a:r>
              <a:rPr lang="de-DE" dirty="0"/>
              <a:t>: Sascha Just</a:t>
            </a: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7762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7315200" cy="1154097"/>
          </a:xfrm>
        </p:spPr>
        <p:txBody>
          <a:bodyPr>
            <a:normAutofit/>
          </a:bodyPr>
          <a:lstStyle/>
          <a:p>
            <a:r>
              <a:rPr lang="de-DE"/>
              <a:t>	problem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/>
              <a:t>how to access the data?</a:t>
            </a:r>
          </a:p>
          <a:p>
            <a:pPr lvl="1"/>
            <a:endParaRPr lang="de-DE" sz="2400"/>
          </a:p>
          <a:p>
            <a:pPr lvl="1"/>
            <a:r>
              <a:rPr lang="de-DE" sz="2400"/>
              <a:t>HTML – Web front end</a:t>
            </a:r>
          </a:p>
          <a:p>
            <a:pPr lvl="1"/>
            <a:endParaRPr lang="de-DE" sz="2400"/>
          </a:p>
          <a:p>
            <a:r>
              <a:rPr lang="de-DE" sz="2400"/>
              <a:t>Why HTML?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DD587-735E-8044-BF33-2269E009EA1D}" type="slidenum">
              <a:rPr lang="de-DE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2678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7315200" cy="1154097"/>
          </a:xfrm>
        </p:spPr>
        <p:txBody>
          <a:bodyPr/>
          <a:lstStyle/>
          <a:p>
            <a:r>
              <a:rPr lang="de-DE"/>
              <a:t>	solution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83130" y="2017587"/>
            <a:ext cx="7315200" cy="3953239"/>
          </a:xfrm>
        </p:spPr>
        <p:txBody>
          <a:bodyPr/>
          <a:lstStyle/>
          <a:p>
            <a:r>
              <a:rPr lang="de-DE" sz="3200"/>
              <a:t>adaptive miner</a:t>
            </a:r>
          </a:p>
          <a:p>
            <a:endParaRPr lang="de-DE"/>
          </a:p>
          <a:p>
            <a:endParaRPr lang="de-DE"/>
          </a:p>
          <a:p>
            <a:pPr lvl="1"/>
            <a:r>
              <a:rPr lang="de-DE" sz="2400"/>
              <a:t>standardized model of bug reports</a:t>
            </a:r>
          </a:p>
          <a:p>
            <a:pPr lvl="1"/>
            <a:endParaRPr lang="de-DE"/>
          </a:p>
          <a:p>
            <a:pPr lvl="1"/>
            <a:r>
              <a:rPr lang="de-DE" sz="2400"/>
              <a:t>generates mining plan</a:t>
            </a:r>
          </a:p>
          <a:p>
            <a:pPr marL="320040" lvl="1" indent="0">
              <a:buNone/>
            </a:pPr>
            <a:r>
              <a:rPr lang="de-DE"/>
              <a:t> </a:t>
            </a:r>
          </a:p>
          <a:p>
            <a:pPr lvl="1"/>
            <a:r>
              <a:rPr lang="de-DE" sz="2400"/>
              <a:t>independent of tracking system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DD587-735E-8044-BF33-2269E009EA1D}" type="slidenum"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141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7315200" cy="1154097"/>
          </a:xfrm>
        </p:spPr>
        <p:txBody>
          <a:bodyPr/>
          <a:lstStyle/>
          <a:p>
            <a:r>
              <a:rPr lang="de-DE"/>
              <a:t>	standardized tracker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DD587-735E-8044-BF33-2269E009EA1D}" type="slidenum">
              <a:t>11</a:t>
            </a:fld>
            <a:endParaRPr lang="de-DE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818" y="3919245"/>
            <a:ext cx="1879589" cy="1253059"/>
          </a:xfrm>
          <a:prstGeom prst="rect">
            <a:avLst/>
          </a:prstGeom>
        </p:spPr>
      </p:pic>
      <p:pic>
        <p:nvPicPr>
          <p:cNvPr id="7" name="Bild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7088" y="3629223"/>
            <a:ext cx="1713120" cy="1713120"/>
          </a:xfrm>
          <a:prstGeom prst="rect">
            <a:avLst/>
          </a:prstGeom>
        </p:spPr>
      </p:pic>
      <p:pic>
        <p:nvPicPr>
          <p:cNvPr id="8" name="Bild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3732" y="1550113"/>
            <a:ext cx="5803900" cy="1828800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1287856" y="5446669"/>
            <a:ext cx="23528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>
                <a:solidFill>
                  <a:schemeClr val="accent1"/>
                </a:solidFill>
              </a:rPr>
              <a:t>      </a:t>
            </a:r>
            <a:r>
              <a:rPr lang="de-DE" smtClean="0">
                <a:solidFill>
                  <a:schemeClr val="tx2"/>
                </a:solidFill>
              </a:rPr>
              <a:t>  Kim Herzig</a:t>
            </a:r>
          </a:p>
          <a:p>
            <a:r>
              <a:rPr lang="de-DE" smtClean="0">
                <a:solidFill>
                  <a:schemeClr val="tx2"/>
                </a:solidFill>
              </a:rPr>
              <a:t>Post-doc Researcher</a:t>
            </a:r>
          </a:p>
          <a:p>
            <a:r>
              <a:rPr lang="de-DE" smtClean="0">
                <a:solidFill>
                  <a:schemeClr val="tx2"/>
                </a:solidFill>
              </a:rPr>
              <a:t> Microsoft Research </a:t>
            </a:r>
            <a:endParaRPr lang="de-DE">
              <a:solidFill>
                <a:schemeClr val="tx2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5055704" y="5457829"/>
            <a:ext cx="31999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>
                <a:solidFill>
                  <a:srgbClr val="F2D908"/>
                </a:solidFill>
              </a:rPr>
              <a:t>               </a:t>
            </a:r>
            <a:r>
              <a:rPr lang="de-DE" smtClean="0">
                <a:solidFill>
                  <a:srgbClr val="FF8600"/>
                </a:solidFill>
              </a:rPr>
              <a:t>Sascha Just</a:t>
            </a:r>
          </a:p>
          <a:p>
            <a:r>
              <a:rPr lang="de-DE" smtClean="0">
                <a:solidFill>
                  <a:srgbClr val="FF8600"/>
                </a:solidFill>
              </a:rPr>
              <a:t>   Software Engineering Chair</a:t>
            </a:r>
          </a:p>
          <a:p>
            <a:r>
              <a:rPr lang="de-DE" smtClean="0">
                <a:solidFill>
                  <a:srgbClr val="FF8600"/>
                </a:solidFill>
              </a:rPr>
              <a:t>               (Prof. zeller)</a:t>
            </a:r>
            <a:endParaRPr lang="de-DE">
              <a:solidFill>
                <a:srgbClr val="FF8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138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8482"/>
            <a:ext cx="7315200" cy="1154097"/>
          </a:xfrm>
        </p:spPr>
        <p:txBody>
          <a:bodyPr/>
          <a:lstStyle/>
          <a:p>
            <a:r>
              <a:rPr lang="de-DE"/>
              <a:t>	generate a mining plan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4400" y="2068796"/>
            <a:ext cx="7315200" cy="4240566"/>
          </a:xfrm>
        </p:spPr>
        <p:txBody>
          <a:bodyPr>
            <a:normAutofit lnSpcReduction="10000"/>
          </a:bodyPr>
          <a:lstStyle/>
          <a:p>
            <a:r>
              <a:rPr lang="de-DE" sz="2800"/>
              <a:t>benchmark</a:t>
            </a:r>
          </a:p>
          <a:p>
            <a:endParaRPr lang="de-DE" sz="2800"/>
          </a:p>
          <a:p>
            <a:r>
              <a:rPr lang="de-DE" sz="2800"/>
              <a:t>mark fields of standardized bug reports</a:t>
            </a:r>
          </a:p>
          <a:p>
            <a:endParaRPr lang="de-DE" sz="2800"/>
          </a:p>
          <a:p>
            <a:r>
              <a:rPr lang="de-DE" sz="2800"/>
              <a:t>put them in a tracking system</a:t>
            </a:r>
          </a:p>
          <a:p>
            <a:endParaRPr lang="de-DE" sz="2800"/>
          </a:p>
          <a:p>
            <a:r>
              <a:rPr lang="de-DE" sz="2800"/>
              <a:t>retrieve the markers</a:t>
            </a:r>
          </a:p>
          <a:p>
            <a:endParaRPr lang="de-DE" sz="2800"/>
          </a:p>
          <a:p>
            <a:r>
              <a:rPr lang="de-DE" sz="2800"/>
              <a:t>create a mining plan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DD587-735E-8044-BF33-2269E009EA1D}" type="slidenum"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7768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785" y="0"/>
            <a:ext cx="7315200" cy="1154097"/>
          </a:xfrm>
        </p:spPr>
        <p:txBody>
          <a:bodyPr/>
          <a:lstStyle/>
          <a:p>
            <a:r>
              <a:rPr lang="de-DE"/>
              <a:t>	generate a mining plan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DD587-735E-8044-BF33-2269E009EA1D}" type="slidenum">
              <a:rPr lang="de-DE"/>
              <a:t>13</a:t>
            </a:fld>
            <a:endParaRPr lang="de-DE"/>
          </a:p>
        </p:txBody>
      </p:sp>
      <p:pic>
        <p:nvPicPr>
          <p:cNvPr id="5" name="Bild 4" descr="Folie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829" y="1419556"/>
            <a:ext cx="6227567" cy="407684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333124" y="5902825"/>
            <a:ext cx="8671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tx2"/>
                </a:solidFill>
              </a:rPr>
              <a:t>		    Leginda </a:t>
            </a:r>
            <a:r>
              <a:rPr lang="de-DE" sz="2400">
                <a:solidFill>
                  <a:schemeClr val="tx2"/>
                </a:solidFill>
                <a:sym typeface="Wingdings"/>
              </a:rPr>
              <a:t>   $$##Product1: Leginda##$$</a:t>
            </a:r>
            <a:endParaRPr lang="de-DE" sz="24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909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7315200" cy="1154097"/>
          </a:xfrm>
        </p:spPr>
        <p:txBody>
          <a:bodyPr/>
          <a:lstStyle/>
          <a:p>
            <a:r>
              <a:rPr lang="de-DE"/>
              <a:t>	retrieve the information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/>
              <a:t>HTML surface of the bug tracker</a:t>
            </a:r>
          </a:p>
          <a:p>
            <a:endParaRPr lang="de-DE" sz="2400"/>
          </a:p>
          <a:p>
            <a:r>
              <a:rPr lang="de-DE" sz="2400"/>
              <a:t>Crawler searches the markers</a:t>
            </a:r>
          </a:p>
          <a:p>
            <a:endParaRPr lang="de-DE" sz="2400"/>
          </a:p>
          <a:p>
            <a:r>
              <a:rPr lang="de-DE" sz="2400"/>
              <a:t>have to remember the path to find </a:t>
            </a:r>
          </a:p>
          <a:p>
            <a:endParaRPr lang="de-DE"/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DD587-735E-8044-BF33-2269E009EA1D}" type="slidenum"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745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7315200" cy="1154097"/>
          </a:xfrm>
        </p:spPr>
        <p:txBody>
          <a:bodyPr/>
          <a:lstStyle/>
          <a:p>
            <a:r>
              <a:rPr lang="de-DE"/>
              <a:t>	contribution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4400" y="2103119"/>
            <a:ext cx="7315200" cy="4460241"/>
          </a:xfrm>
        </p:spPr>
        <p:txBody>
          <a:bodyPr/>
          <a:lstStyle/>
          <a:p>
            <a:r>
              <a:rPr lang="de-DE" sz="2400"/>
              <a:t>standardized view of bug reports</a:t>
            </a:r>
          </a:p>
          <a:p>
            <a:endParaRPr lang="de-DE" sz="2400"/>
          </a:p>
          <a:p>
            <a:endParaRPr lang="de-DE" sz="2400"/>
          </a:p>
          <a:p>
            <a:r>
              <a:rPr lang="de-DE" sz="2400"/>
              <a:t>reception of a benchmark</a:t>
            </a:r>
          </a:p>
          <a:p>
            <a:endParaRPr lang="de-DE" sz="2400"/>
          </a:p>
          <a:p>
            <a:endParaRPr lang="de-DE" sz="2400"/>
          </a:p>
          <a:p>
            <a:r>
              <a:rPr lang="de-DE" sz="2400"/>
              <a:t>approach of adaptive mining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DD587-735E-8044-BF33-2269E009EA1D}" type="slidenum">
              <a:rPr lang="de-DE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3874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7315200" cy="1154097"/>
          </a:xfrm>
        </p:spPr>
        <p:txBody>
          <a:bodyPr/>
          <a:lstStyle/>
          <a:p>
            <a:r>
              <a:rPr lang="de-DE"/>
              <a:t>	evaluation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4400" y="2001521"/>
            <a:ext cx="7315200" cy="4307840"/>
          </a:xfrm>
        </p:spPr>
        <p:txBody>
          <a:bodyPr>
            <a:normAutofit/>
          </a:bodyPr>
          <a:lstStyle/>
          <a:p>
            <a:r>
              <a:rPr lang="de-DE" sz="2400"/>
              <a:t>apply our method to the benchmark</a:t>
            </a:r>
          </a:p>
          <a:p>
            <a:endParaRPr lang="de-DE" sz="2400"/>
          </a:p>
          <a:p>
            <a:endParaRPr lang="de-DE" sz="2400"/>
          </a:p>
          <a:p>
            <a:r>
              <a:rPr lang="de-DE" sz="2400"/>
              <a:t>use three different kinds of tracking systems</a:t>
            </a:r>
          </a:p>
          <a:p>
            <a:pPr lvl="1"/>
            <a:endParaRPr lang="de-DE" sz="2400"/>
          </a:p>
          <a:p>
            <a:pPr lvl="1"/>
            <a:r>
              <a:rPr lang="de-DE" sz="2400"/>
              <a:t>SourceForge</a:t>
            </a:r>
          </a:p>
          <a:p>
            <a:pPr lvl="1"/>
            <a:r>
              <a:rPr lang="de-DE" sz="2400"/>
              <a:t>JIRA</a:t>
            </a:r>
          </a:p>
          <a:p>
            <a:pPr lvl="1"/>
            <a:r>
              <a:rPr lang="de-DE" sz="2400"/>
              <a:t>Bugzilla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DD587-735E-8044-BF33-2269E009EA1D}" type="slidenum"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2047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7315200" cy="1154097"/>
          </a:xfrm>
        </p:spPr>
        <p:txBody>
          <a:bodyPr/>
          <a:lstStyle/>
          <a:p>
            <a:r>
              <a:rPr lang="de-DE"/>
              <a:t>	evaluation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4400" y="1751416"/>
            <a:ext cx="7315200" cy="4470400"/>
          </a:xfrm>
        </p:spPr>
        <p:txBody>
          <a:bodyPr/>
          <a:lstStyle/>
          <a:p>
            <a:endParaRPr lang="de-DE" sz="2400"/>
          </a:p>
          <a:p>
            <a:r>
              <a:rPr lang="de-DE" sz="2400"/>
              <a:t>choose a set of random bugs</a:t>
            </a:r>
          </a:p>
          <a:p>
            <a:endParaRPr lang="de-DE" sz="2400"/>
          </a:p>
          <a:p>
            <a:endParaRPr lang="de-DE" sz="2400"/>
          </a:p>
          <a:p>
            <a:r>
              <a:rPr lang="de-DE" sz="2400"/>
              <a:t>put them into three bug tracking systems</a:t>
            </a:r>
          </a:p>
          <a:p>
            <a:endParaRPr lang="de-DE" sz="2400"/>
          </a:p>
          <a:p>
            <a:endParaRPr lang="de-DE" sz="2400"/>
          </a:p>
          <a:p>
            <a:r>
              <a:rPr lang="de-DE" sz="2400"/>
              <a:t>compare the results after applying our tool with the original benchmark data</a:t>
            </a:r>
          </a:p>
          <a:p>
            <a:endParaRPr lang="de-DE"/>
          </a:p>
          <a:p>
            <a:endParaRPr lang="de-DE"/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DD587-735E-8044-BF33-2269E009EA1D}" type="slidenum">
              <a:rPr lang="de-DE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3379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10555"/>
            <a:ext cx="7315200" cy="1154097"/>
          </a:xfrm>
        </p:spPr>
        <p:txBody>
          <a:bodyPr/>
          <a:lstStyle/>
          <a:p>
            <a:r>
              <a:rPr lang="de-DE"/>
              <a:t>	results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4400" y="2332953"/>
            <a:ext cx="7315200" cy="3539527"/>
          </a:xfrm>
        </p:spPr>
        <p:txBody>
          <a:bodyPr>
            <a:normAutofit/>
          </a:bodyPr>
          <a:lstStyle/>
          <a:p>
            <a:r>
              <a:rPr lang="de-DE" sz="2400"/>
              <a:t>perfect scenario</a:t>
            </a:r>
          </a:p>
          <a:p>
            <a:pPr marL="320040" lvl="1" indent="0">
              <a:buNone/>
            </a:pPr>
            <a:endParaRPr lang="de-DE" sz="2400"/>
          </a:p>
          <a:p>
            <a:pPr lvl="1"/>
            <a:r>
              <a:rPr lang="de-DE" sz="2400"/>
              <a:t>retrieve all information</a:t>
            </a:r>
          </a:p>
          <a:p>
            <a:pPr lvl="1"/>
            <a:endParaRPr lang="de-DE" sz="2400"/>
          </a:p>
          <a:p>
            <a:pPr lvl="1"/>
            <a:r>
              <a:rPr lang="de-DE" sz="2400"/>
              <a:t>equivalence to the original data</a:t>
            </a:r>
          </a:p>
          <a:p>
            <a:pPr marL="45720" indent="0">
              <a:buNone/>
            </a:pPr>
            <a:endParaRPr lang="de-DE" sz="2400"/>
          </a:p>
          <a:p>
            <a:endParaRPr lang="de-DE" sz="2400"/>
          </a:p>
          <a:p>
            <a:r>
              <a:rPr lang="de-DE" sz="2400"/>
              <a:t>unsatisfying result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DD587-735E-8044-BF33-2269E009EA1D}" type="slidenum">
              <a:rPr lang="de-DE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6340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12260"/>
            <a:ext cx="7315200" cy="1154097"/>
          </a:xfrm>
        </p:spPr>
        <p:txBody>
          <a:bodyPr/>
          <a:lstStyle/>
          <a:p>
            <a:r>
              <a:rPr lang="de-DE"/>
              <a:t>	scenario</a:t>
            </a:r>
          </a:p>
        </p:txBody>
      </p:sp>
      <p:pic>
        <p:nvPicPr>
          <p:cNvPr id="8" name="Inhaltsplatzhalter 7" descr="sourceforge_logo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53" b="17953"/>
          <a:stretch>
            <a:fillRect/>
          </a:stretch>
        </p:blipFill>
        <p:spPr>
          <a:xfrm>
            <a:off x="1254057" y="1742381"/>
            <a:ext cx="2702659" cy="1307706"/>
          </a:xfrm>
        </p:spPr>
      </p:pic>
      <p:pic>
        <p:nvPicPr>
          <p:cNvPr id="9" name="Bild 8" descr="planbox_log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176" y="2311078"/>
            <a:ext cx="2249940" cy="1184179"/>
          </a:xfrm>
          <a:prstGeom prst="rect">
            <a:avLst/>
          </a:prstGeom>
        </p:spPr>
      </p:pic>
      <p:pic>
        <p:nvPicPr>
          <p:cNvPr id="10" name="Bild 9" descr="fogbugz_logo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742" y="1577475"/>
            <a:ext cx="2805352" cy="1217572"/>
          </a:xfrm>
          <a:prstGeom prst="rect">
            <a:avLst/>
          </a:prstGeom>
        </p:spPr>
      </p:pic>
      <p:pic>
        <p:nvPicPr>
          <p:cNvPr id="11" name="Bild 10" descr="trac_logo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141" y="4154514"/>
            <a:ext cx="3081075" cy="862701"/>
          </a:xfrm>
          <a:prstGeom prst="rect">
            <a:avLst/>
          </a:prstGeom>
        </p:spPr>
      </p:pic>
      <p:pic>
        <p:nvPicPr>
          <p:cNvPr id="12" name="Bild 11" descr="mantis_logo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742" y="4393204"/>
            <a:ext cx="3224544" cy="1096345"/>
          </a:xfrm>
          <a:prstGeom prst="rect">
            <a:avLst/>
          </a:prstGeom>
        </p:spPr>
      </p:pic>
      <p:pic>
        <p:nvPicPr>
          <p:cNvPr id="13" name="Bild 12" descr="jira_logo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768" y="3101135"/>
            <a:ext cx="3087139" cy="1602938"/>
          </a:xfrm>
          <a:prstGeom prst="rect">
            <a:avLst/>
          </a:prstGeom>
        </p:spPr>
      </p:pic>
      <p:pic>
        <p:nvPicPr>
          <p:cNvPr id="14" name="Bild 13" descr="redmine_logo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664" y="5218391"/>
            <a:ext cx="2724362" cy="970554"/>
          </a:xfrm>
          <a:prstGeom prst="rect">
            <a:avLst/>
          </a:prstGeom>
        </p:spPr>
      </p:pic>
      <p:pic>
        <p:nvPicPr>
          <p:cNvPr id="15" name="Bild 14" descr="bugzilla_logo.jp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082" y="2997199"/>
            <a:ext cx="2469321" cy="1281785"/>
          </a:xfrm>
          <a:prstGeom prst="rect">
            <a:avLst/>
          </a:prstGeom>
        </p:spPr>
      </p:pic>
      <p:sp>
        <p:nvSpPr>
          <p:cNvPr id="16" name="Foliennummernplatzhalt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DD587-735E-8044-BF33-2269E009EA1D}" type="slidenum"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7123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7315200" cy="1154097"/>
          </a:xfrm>
        </p:spPr>
        <p:txBody>
          <a:bodyPr/>
          <a:lstStyle/>
          <a:p>
            <a:r>
              <a:rPr lang="de-DE"/>
              <a:t>	results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4400" y="2353273"/>
            <a:ext cx="7315200" cy="3539527"/>
          </a:xfrm>
        </p:spPr>
        <p:txBody>
          <a:bodyPr/>
          <a:lstStyle/>
          <a:p>
            <a:r>
              <a:rPr lang="de-DE" sz="2400"/>
              <a:t>What problems could appear:</a:t>
            </a:r>
          </a:p>
          <a:p>
            <a:endParaRPr lang="de-DE" sz="2400"/>
          </a:p>
          <a:p>
            <a:pPr lvl="1"/>
            <a:r>
              <a:rPr lang="de-DE" sz="2400"/>
              <a:t>don‘t </a:t>
            </a:r>
            <a:r>
              <a:rPr lang="en-US" sz="2400"/>
              <a:t>retrieve all information of the original reports </a:t>
            </a:r>
          </a:p>
          <a:p>
            <a:endParaRPr lang="de-DE" sz="2400"/>
          </a:p>
          <a:p>
            <a:pPr lvl="1"/>
            <a:r>
              <a:rPr lang="en-US" sz="2400"/>
              <a:t>only two of three bug tracking systems yield good statistics </a:t>
            </a:r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DD587-735E-8044-BF33-2269E009EA1D}" type="slidenum">
              <a:rPr lang="de-DE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1512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785" y="0"/>
            <a:ext cx="7315200" cy="1154097"/>
          </a:xfrm>
        </p:spPr>
        <p:txBody>
          <a:bodyPr/>
          <a:lstStyle/>
          <a:p>
            <a:r>
              <a:rPr lang="de-DE"/>
              <a:t>	future work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4400" y="2505673"/>
            <a:ext cx="7315200" cy="3539527"/>
          </a:xfrm>
        </p:spPr>
        <p:txBody>
          <a:bodyPr>
            <a:normAutofit/>
          </a:bodyPr>
          <a:lstStyle/>
          <a:p>
            <a:r>
              <a:rPr lang="en-US" sz="2400"/>
              <a:t>on-the-fly production of bug tracker miners, given a way to deploy our created data set </a:t>
            </a:r>
          </a:p>
          <a:p>
            <a:endParaRPr lang="en-US" sz="2400"/>
          </a:p>
          <a:p>
            <a:r>
              <a:rPr lang="en-US" sz="2400"/>
              <a:t>Interface Optimization and Data Traceability</a:t>
            </a:r>
            <a:endParaRPr lang="de-DE" sz="2400"/>
          </a:p>
          <a:p>
            <a:endParaRPr lang="sk-SK" sz="2400"/>
          </a:p>
          <a:p>
            <a:r>
              <a:rPr lang="sk-SK" sz="2400"/>
              <a:t>Analyzing Web Service Front-End Evolution</a:t>
            </a:r>
          </a:p>
          <a:p>
            <a:pPr lvl="1"/>
            <a:r>
              <a:rPr lang="en-US" sz="2400"/>
              <a:t>aspects like security and testing</a:t>
            </a:r>
          </a:p>
          <a:p>
            <a:pPr lvl="1"/>
            <a:endParaRPr lang="en-US" sz="240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DD587-735E-8044-BF33-2269E009EA1D}" type="slidenum">
              <a:rPr lang="de-DE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7075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DD587-735E-8044-BF33-2269E009EA1D}" type="slidenum">
              <a:rPr lang="de-DE"/>
              <a:t>21</a:t>
            </a:fld>
            <a:endParaRPr lang="de-DE"/>
          </a:p>
        </p:txBody>
      </p:sp>
      <p:pic>
        <p:nvPicPr>
          <p:cNvPr id="8" name="Bild 7" descr="Folie0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4538818" cy="3404114"/>
          </a:xfrm>
          <a:prstGeom prst="rect">
            <a:avLst/>
          </a:prstGeom>
        </p:spPr>
      </p:pic>
      <p:pic>
        <p:nvPicPr>
          <p:cNvPr id="9" name="Bild 8" descr="Folie1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179" y="-1"/>
            <a:ext cx="4538821" cy="3404115"/>
          </a:xfrm>
          <a:prstGeom prst="rect">
            <a:avLst/>
          </a:prstGeom>
        </p:spPr>
      </p:pic>
      <p:pic>
        <p:nvPicPr>
          <p:cNvPr id="10" name="Bild 9" descr="Folie17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53886"/>
            <a:ext cx="4538819" cy="3404114"/>
          </a:xfrm>
          <a:prstGeom prst="rect">
            <a:avLst/>
          </a:prstGeom>
        </p:spPr>
      </p:pic>
      <p:pic>
        <p:nvPicPr>
          <p:cNvPr id="11" name="Bild 10" descr="Folie19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179" y="3453884"/>
            <a:ext cx="4538820" cy="340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84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12260"/>
            <a:ext cx="7315200" cy="1154097"/>
          </a:xfrm>
        </p:spPr>
        <p:txBody>
          <a:bodyPr/>
          <a:lstStyle/>
          <a:p>
            <a:r>
              <a:rPr lang="de-DE"/>
              <a:t>	scenario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4400" y="1909139"/>
            <a:ext cx="7315200" cy="4010757"/>
          </a:xfrm>
        </p:spPr>
        <p:txBody>
          <a:bodyPr>
            <a:normAutofit/>
          </a:bodyPr>
          <a:lstStyle/>
          <a:p>
            <a:r>
              <a:rPr lang="de-DE" sz="3200"/>
              <a:t>researchers mine bug tracker to extract information </a:t>
            </a:r>
          </a:p>
          <a:p>
            <a:endParaRPr lang="de-DE"/>
          </a:p>
          <a:p>
            <a:pPr lvl="1"/>
            <a:r>
              <a:rPr lang="de-DE" sz="2400"/>
              <a:t>analyze the bugs</a:t>
            </a:r>
          </a:p>
          <a:p>
            <a:pPr lvl="1"/>
            <a:endParaRPr lang="de-DE" sz="2400"/>
          </a:p>
          <a:p>
            <a:pPr lvl="1"/>
            <a:r>
              <a:rPr lang="de-DE" sz="2400"/>
              <a:t>reference them to the original code</a:t>
            </a:r>
          </a:p>
          <a:p>
            <a:pPr lvl="1"/>
            <a:endParaRPr lang="de-DE" sz="2400"/>
          </a:p>
          <a:p>
            <a:pPr lvl="1"/>
            <a:r>
              <a:rPr lang="de-DE" sz="2400"/>
              <a:t>to predict failures in the code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DD587-735E-8044-BF33-2269E009EA1D}" type="slidenum"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0313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12260"/>
            <a:ext cx="7315200" cy="1154097"/>
          </a:xfrm>
        </p:spPr>
        <p:txBody>
          <a:bodyPr/>
          <a:lstStyle/>
          <a:p>
            <a:r>
              <a:rPr lang="de-DE"/>
              <a:t>	problem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4400" y="2372391"/>
            <a:ext cx="7315200" cy="3539527"/>
          </a:xfrm>
        </p:spPr>
        <p:txBody>
          <a:bodyPr/>
          <a:lstStyle/>
          <a:p>
            <a:r>
              <a:rPr lang="de-DE" sz="3200"/>
              <a:t>different bug tracking systems</a:t>
            </a:r>
          </a:p>
          <a:p>
            <a:endParaRPr lang="de-DE" sz="2800"/>
          </a:p>
          <a:p>
            <a:endParaRPr lang="de-DE"/>
          </a:p>
          <a:p>
            <a:pPr lvl="1"/>
            <a:r>
              <a:rPr lang="de-DE" sz="2400"/>
              <a:t>different structure and components</a:t>
            </a:r>
          </a:p>
          <a:p>
            <a:pPr lvl="1"/>
            <a:endParaRPr lang="de-DE"/>
          </a:p>
          <a:p>
            <a:pPr lvl="1"/>
            <a:r>
              <a:rPr lang="de-DE" sz="2400"/>
              <a:t>various scales of classification</a:t>
            </a:r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DD587-735E-8044-BF33-2269E009EA1D}" type="slidenum"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0602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7315200" cy="1154097"/>
          </a:xfrm>
        </p:spPr>
        <p:txBody>
          <a:bodyPr/>
          <a:lstStyle/>
          <a:p>
            <a:r>
              <a:rPr lang="de-DE"/>
              <a:t>	problem</a:t>
            </a:r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964155875"/>
              </p:ext>
            </p:extLst>
          </p:nvPr>
        </p:nvGraphicFramePr>
        <p:xfrm>
          <a:off x="1477666" y="1435881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Rechteck 8"/>
          <p:cNvSpPr/>
          <p:nvPr/>
        </p:nvSpPr>
        <p:spPr>
          <a:xfrm>
            <a:off x="2883501" y="5083647"/>
            <a:ext cx="3420093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00000"/>
                  <a:alpha val="68000"/>
                </a:schemeClr>
              </a:gs>
              <a:gs pos="80000">
                <a:schemeClr val="accent1">
                  <a:shade val="90000"/>
                  <a:satMod val="100000"/>
                  <a:alpha val="68000"/>
                </a:schemeClr>
              </a:gs>
              <a:gs pos="100000">
                <a:schemeClr val="accent1">
                  <a:tint val="90000"/>
                  <a:shade val="100000"/>
                  <a:satMod val="150000"/>
                  <a:alpha val="68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000000"/>
                </a:solidFill>
              </a:rPr>
              <a:t>s</a:t>
            </a:r>
            <a:r>
              <a:rPr lang="en-US" dirty="0" err="1" smtClean="0">
                <a:solidFill>
                  <a:srgbClr val="000000"/>
                </a:solidFill>
              </a:rPr>
              <a:t>tandardised</a:t>
            </a:r>
            <a:r>
              <a:rPr lang="en-US" dirty="0" smtClean="0">
                <a:solidFill>
                  <a:srgbClr val="000000"/>
                </a:solidFill>
              </a:rPr>
              <a:t> representation of issues 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DD587-735E-8044-BF33-2269E009EA1D}" type="slidenum"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4821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7315200" cy="1154097"/>
          </a:xfrm>
        </p:spPr>
        <p:txBody>
          <a:bodyPr/>
          <a:lstStyle/>
          <a:p>
            <a:r>
              <a:rPr lang="de-DE"/>
              <a:t>	problem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3103480" y="33489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/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914400" y="2098071"/>
            <a:ext cx="7315200" cy="3539527"/>
          </a:xfrm>
        </p:spPr>
        <p:txBody>
          <a:bodyPr/>
          <a:lstStyle/>
          <a:p>
            <a:r>
              <a:rPr lang="de-DE" sz="3200"/>
              <a:t>changing API of bug trackers</a:t>
            </a:r>
          </a:p>
          <a:p>
            <a:endParaRPr lang="de-DE" sz="2800"/>
          </a:p>
          <a:p>
            <a:endParaRPr lang="de-DE"/>
          </a:p>
          <a:p>
            <a:pPr lvl="1"/>
            <a:endParaRPr lang="de-DE"/>
          </a:p>
          <a:p>
            <a:endParaRPr lang="de-DE"/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3781236733"/>
              </p:ext>
            </p:extLst>
          </p:nvPr>
        </p:nvGraphicFramePr>
        <p:xfrm>
          <a:off x="730122" y="757875"/>
          <a:ext cx="8611046" cy="6974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DD587-735E-8044-BF33-2269E009EA1D}" type="slidenum"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4166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7315200" cy="1154097"/>
          </a:xfrm>
        </p:spPr>
        <p:txBody>
          <a:bodyPr>
            <a:normAutofit/>
          </a:bodyPr>
          <a:lstStyle/>
          <a:p>
            <a:r>
              <a:rPr lang="de-DE"/>
              <a:t>	problem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DD587-735E-8044-BF33-2269E009EA1D}" type="slidenum">
              <a:rPr lang="de-DE"/>
              <a:t>6</a:t>
            </a:fld>
            <a:endParaRPr lang="de-DE"/>
          </a:p>
        </p:txBody>
      </p:sp>
      <p:pic>
        <p:nvPicPr>
          <p:cNvPr id="5" name="Bild 4" descr="bugzilla3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480" y="1562100"/>
            <a:ext cx="7010400" cy="428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744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785" y="0"/>
            <a:ext cx="7315200" cy="1154097"/>
          </a:xfrm>
        </p:spPr>
        <p:txBody>
          <a:bodyPr/>
          <a:lstStyle/>
          <a:p>
            <a:r>
              <a:rPr lang="de-DE"/>
              <a:t>	problem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DD587-735E-8044-BF33-2269E009EA1D}" type="slidenum">
              <a:rPr lang="de-DE"/>
              <a:t>7</a:t>
            </a:fld>
            <a:endParaRPr lang="de-DE"/>
          </a:p>
        </p:txBody>
      </p:sp>
      <p:pic>
        <p:nvPicPr>
          <p:cNvPr id="5" name="Bild 4" descr="bugzilla4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80" y="1671320"/>
            <a:ext cx="7660640" cy="423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953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14353"/>
            <a:ext cx="7315200" cy="1154097"/>
          </a:xfrm>
        </p:spPr>
        <p:txBody>
          <a:bodyPr/>
          <a:lstStyle/>
          <a:p>
            <a:r>
              <a:rPr lang="de-DE"/>
              <a:t>	problem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DD587-735E-8044-BF33-2269E009EA1D}" type="slidenum">
              <a:rPr lang="de-DE"/>
              <a:t>8</a:t>
            </a:fld>
            <a:endParaRPr lang="de-DE"/>
          </a:p>
        </p:txBody>
      </p:sp>
      <p:pic>
        <p:nvPicPr>
          <p:cNvPr id="5" name="Bild 4" descr="Folie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245" y="1305414"/>
            <a:ext cx="7370373" cy="5201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044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ktive">
  <a:themeElements>
    <a:clrScheme name="Perspek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k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Perspektive.thmx</Template>
  <TotalTime>0</TotalTime>
  <Words>1875</Words>
  <Application>Microsoft Macintosh PowerPoint</Application>
  <PresentationFormat>Bildschirmpräsentation (4:3)</PresentationFormat>
  <Paragraphs>319</Paragraphs>
  <Slides>22</Slides>
  <Notes>22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3" baseType="lpstr">
      <vt:lpstr>Perspektive</vt:lpstr>
      <vt:lpstr> Adaptive Issue Mining Through Data Tracking</vt:lpstr>
      <vt:lpstr> scenario</vt:lpstr>
      <vt:lpstr> scenario</vt:lpstr>
      <vt:lpstr> problem</vt:lpstr>
      <vt:lpstr> problem</vt:lpstr>
      <vt:lpstr> problem</vt:lpstr>
      <vt:lpstr> problem</vt:lpstr>
      <vt:lpstr> problem</vt:lpstr>
      <vt:lpstr> problem</vt:lpstr>
      <vt:lpstr> problem</vt:lpstr>
      <vt:lpstr> solution</vt:lpstr>
      <vt:lpstr> standardized tracker </vt:lpstr>
      <vt:lpstr> generate a mining plan</vt:lpstr>
      <vt:lpstr> generate a mining plan</vt:lpstr>
      <vt:lpstr> retrieve the information</vt:lpstr>
      <vt:lpstr> contribution</vt:lpstr>
      <vt:lpstr> evaluation</vt:lpstr>
      <vt:lpstr> evaluation</vt:lpstr>
      <vt:lpstr> results</vt:lpstr>
      <vt:lpstr> results</vt:lpstr>
      <vt:lpstr> future work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Adaptive Issue Mining Through Data Tracking</dc:title>
  <dc:creator>e g</dc:creator>
  <cp:lastModifiedBy>e g</cp:lastModifiedBy>
  <cp:revision>38</cp:revision>
  <dcterms:created xsi:type="dcterms:W3CDTF">2014-02-05T15:43:13Z</dcterms:created>
  <dcterms:modified xsi:type="dcterms:W3CDTF">2014-02-19T23:04:14Z</dcterms:modified>
</cp:coreProperties>
</file>