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899025c8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899025c8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ä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899025c8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899025c8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ä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098124be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098124be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ä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a3624ea6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a3624ea6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098124be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098124be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// The routing block is invoked for all received http requests.</a:t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// Is invoked for all http calls to the root address. We will serve a HTML page</a:t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// with a root div  tag that will be used by jetpack compose to render the content.</a:t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// Stylesheet file for the root HTML page.</a:t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// Serve all files from the resources folder. The build process will put the</a:t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// generated JavaScript of the web module inside here.</a:t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// This div tag will be used by jetpack compose to render our content.</a:t>
            </a:r>
            <a:endParaRPr i="1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// Generated JavaScript file of the web module. It is important, that this definition is</a:t>
            </a:r>
            <a:endParaRPr i="1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// called after the root div tag or jetpack compose will fail to start.</a:t>
            </a:r>
            <a:endParaRPr i="1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0a6db14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0a6db14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0a6db14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0a6db14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098124be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098124be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a3624ea6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a3624ea6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a3624ea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a3624ea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6730197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6730197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a3624ea6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a3624ea6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a3624ea6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a3624ea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a3624ea6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a3624ea6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a3624ea6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a3624ea6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a3624ea6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a3624ea6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a3624ea6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a3624ea6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a3624ea6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a3624ea6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a3624ea6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a3624ea6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a3624ea6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a3624ea6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a3624ea6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a3624ea6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824fcb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b824fcb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a3624ea6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a3624ea6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a3624ea6a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a3624ea6a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899025c8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899025c8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098124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098124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899025c88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899025c88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b824fcb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cb824fcb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098124be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098124be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b824fcb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b824fcb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899025c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899025c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ä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99025c8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899025c8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ä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098124be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098124be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ä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99025c8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899025c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ä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098124b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098124b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ä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899025c8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899025c8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ä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2004119" y="968025"/>
            <a:ext cx="65328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800">
                <a:solidFill>
                  <a:schemeClr val="accent2"/>
                </a:solidFill>
              </a:rPr>
              <a:t>Kotlin Multiplatform</a:t>
            </a:r>
            <a:endParaRPr sz="5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800">
                <a:solidFill>
                  <a:schemeClr val="accent2"/>
                </a:solidFill>
              </a:rPr>
              <a:t>Chat-Demo</a:t>
            </a:r>
            <a:endParaRPr sz="5800">
              <a:solidFill>
                <a:schemeClr val="accent2"/>
              </a:solidFill>
            </a:endParaRPr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7668025" y="4717175"/>
            <a:ext cx="5466300" cy="400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3"/>
                </a:solidFill>
              </a:rPr>
              <a:t>Sascha Zieger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088" y="1279125"/>
            <a:ext cx="1397030" cy="15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inks">
  <p:cSld name="SECTION_TITLE_AND_DESCRIPTION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725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5270550" y="1169250"/>
            <a:ext cx="3201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1"/>
          <p:cNvSpPr txBox="1"/>
          <p:nvPr>
            <p:ph idx="1" type="subTitle"/>
          </p:nvPr>
        </p:nvSpPr>
        <p:spPr>
          <a:xfrm>
            <a:off x="5270550" y="2739150"/>
            <a:ext cx="304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973875" y="47625"/>
            <a:ext cx="3047275" cy="724200"/>
            <a:chOff x="0" y="47625"/>
            <a:chExt cx="3047275" cy="724200"/>
          </a:xfrm>
        </p:grpSpPr>
        <p:sp>
          <p:nvSpPr>
            <p:cNvPr id="83" name="Google Shape;83;p11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84" name="Google Shape;8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1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571700" y="626100"/>
            <a:ext cx="3443100" cy="38913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90" name="Google Shape;90;p12"/>
          <p:cNvGrpSpPr/>
          <p:nvPr/>
        </p:nvGrpSpPr>
        <p:grpSpPr>
          <a:xfrm>
            <a:off x="0" y="47625"/>
            <a:ext cx="3047275" cy="724200"/>
            <a:chOff x="0" y="47625"/>
            <a:chExt cx="3047275" cy="724200"/>
          </a:xfrm>
        </p:grpSpPr>
        <p:sp>
          <p:nvSpPr>
            <p:cNvPr id="91" name="Google Shape;91;p12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92" name="Google Shape;92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2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rechts">
  <p:cSld name="CAPTION_ONLY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0" y="47625"/>
            <a:ext cx="3047275" cy="724200"/>
            <a:chOff x="0" y="47625"/>
            <a:chExt cx="3047275" cy="724200"/>
          </a:xfrm>
        </p:grpSpPr>
        <p:sp>
          <p:nvSpPr>
            <p:cNvPr id="97" name="Google Shape;97;p13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98" name="Google Shape;9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  <p:sp>
        <p:nvSpPr>
          <p:cNvPr id="100" name="Google Shape;100;p13"/>
          <p:cNvSpPr txBox="1"/>
          <p:nvPr>
            <p:ph type="title"/>
          </p:nvPr>
        </p:nvSpPr>
        <p:spPr>
          <a:xfrm>
            <a:off x="5044950" y="80325"/>
            <a:ext cx="39762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47625"/>
            <a:ext cx="3047275" cy="724200"/>
            <a:chOff x="0" y="47625"/>
            <a:chExt cx="3047275" cy="724200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107" name="Google Shape;107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4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0" y="47625"/>
            <a:ext cx="3047275" cy="724200"/>
            <a:chOff x="0" y="47625"/>
            <a:chExt cx="3047275" cy="724200"/>
          </a:xfrm>
        </p:grpSpPr>
        <p:sp>
          <p:nvSpPr>
            <p:cNvPr id="19" name="Google Shape;19;p3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20" name="Google Shape;20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3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47625"/>
            <a:ext cx="3047275" cy="724200"/>
            <a:chOff x="0" y="47625"/>
            <a:chExt cx="3047275" cy="724200"/>
          </a:xfrm>
        </p:grpSpPr>
        <p:sp>
          <p:nvSpPr>
            <p:cNvPr id="27" name="Google Shape;27;p4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28" name="Google Shape;2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4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7625"/>
            <a:ext cx="3047275" cy="724200"/>
            <a:chOff x="0" y="47625"/>
            <a:chExt cx="3047275" cy="724200"/>
          </a:xfrm>
        </p:grpSpPr>
        <p:sp>
          <p:nvSpPr>
            <p:cNvPr id="36" name="Google Shape;36;p5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37" name="Google Shape;3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38;p5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165200"/>
            <a:ext cx="3976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1700" y="1892102"/>
            <a:ext cx="39762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0" y="47625"/>
            <a:ext cx="3047275" cy="724200"/>
            <a:chOff x="0" y="47625"/>
            <a:chExt cx="3047275" cy="724200"/>
          </a:xfrm>
        </p:grpSpPr>
        <p:sp>
          <p:nvSpPr>
            <p:cNvPr id="47" name="Google Shape;47;p7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48" name="Google Shape;4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7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53" name="Google Shape;53;p8"/>
          <p:cNvGrpSpPr/>
          <p:nvPr/>
        </p:nvGrpSpPr>
        <p:grpSpPr>
          <a:xfrm>
            <a:off x="0" y="47625"/>
            <a:ext cx="3047275" cy="724200"/>
            <a:chOff x="0" y="47625"/>
            <a:chExt cx="3047275" cy="724200"/>
          </a:xfrm>
        </p:grpSpPr>
        <p:sp>
          <p:nvSpPr>
            <p:cNvPr id="54" name="Google Shape;54;p8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55" name="Google Shape;55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8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0" y="47625"/>
            <a:ext cx="3047275" cy="724200"/>
            <a:chOff x="0" y="47625"/>
            <a:chExt cx="3047275" cy="724200"/>
          </a:xfrm>
        </p:grpSpPr>
        <p:sp>
          <p:nvSpPr>
            <p:cNvPr id="64" name="Google Shape;64;p9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65" name="Google Shape;6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9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rechts">
  <p:cSld name="SECTION_TITLE_AND_DESCRIPTION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65500" y="1233175"/>
            <a:ext cx="3201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265500" y="2803075"/>
            <a:ext cx="304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0" y="47625"/>
            <a:ext cx="3047275" cy="724200"/>
            <a:chOff x="0" y="47625"/>
            <a:chExt cx="3047275" cy="724200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529075" y="47625"/>
              <a:ext cx="25182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Kotlin Multiplatform</a:t>
              </a:r>
              <a:endParaRPr sz="2000">
                <a:solidFill>
                  <a:schemeClr val="accen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chemeClr val="accent2"/>
                  </a:solidFill>
                </a:rPr>
                <a:t>Chat-Demo</a:t>
              </a:r>
              <a:endParaRPr sz="2000">
                <a:solidFill>
                  <a:schemeClr val="accent2"/>
                </a:solidFill>
              </a:endParaRPr>
            </a:p>
          </p:txBody>
        </p:sp>
        <p:pic>
          <p:nvPicPr>
            <p:cNvPr id="74" name="Google Shape;7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1525" y="163446"/>
              <a:ext cx="432725" cy="517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0"/>
            <p:cNvSpPr txBox="1"/>
            <p:nvPr/>
          </p:nvSpPr>
          <p:spPr>
            <a:xfrm>
              <a:off x="0" y="476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￼</a:t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1917175" y="920575"/>
            <a:ext cx="2125800" cy="36630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975"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7668025" y="4717175"/>
            <a:ext cx="5466300" cy="400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3"/>
                </a:solidFill>
              </a:rPr>
              <a:t>Sascha Zieger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4572000" y="470700"/>
            <a:ext cx="4519500" cy="37866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jvm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compilations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all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kotlinOptions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jvmTarget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"1.8"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withJava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sourceSets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jvmMain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getting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":common"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"io.ktor:ktor-server-netty: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"io.ktor:ktor-websockets: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"io.ktor:ktor-html-builder: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kotlinCssVersion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"org.jetbrains.kotlin-wrappers: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kotlin-css: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kotlinCssVersion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kotlinHtmlVersion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"org.jetbrains.kotlinx: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kotlinx-html-jvm: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kotlinHtmlVersion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307950" y="1830600"/>
            <a:ext cx="1924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Setup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4572000" y="540000"/>
            <a:ext cx="4519500" cy="40635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kotlinSerializationVersion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endParaRPr sz="90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"org.jetbrains.kotlinx: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kotlinx-serialization-json: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kotlinSerializationVersion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utilsVersion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"dev.zieger.utils:time: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utilsVersion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exposedVersion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"org.jetbrains.exposed: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exposed-core: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exposedVersion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"org.jetbrains.exposed: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exposed-dao: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exposedVersion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"org.jetbrains.exposed: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exposed-jdbc: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exposedVersion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xerialSqliteVersion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"org.xerial:sqlite-jdbc: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xerialSqliteVersion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slf4jVersion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"org.slf4j:slf4j-log4j12: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slf4jVersion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50" y="255025"/>
            <a:ext cx="2339550" cy="463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4572000" y="193650"/>
            <a:ext cx="4519500" cy="47562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"jvmProcessResources"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jsBrowserDistribution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rootProject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allprojects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"web"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getAllTasks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flatMap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firstOrNull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"jsBrowserDistribution"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dependsOn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jsBrowserDistribution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jsBrowserDistribution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JavaExec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"run"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dependsOn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"jvmProcessResources"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dependsOn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Jar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"jvmJar"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classpath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Jar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"jvmJar"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mainClass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"dev.zieger.mpchatdemo.server.ServerMainKt"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tasks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ShadowJar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"shadowJar"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archiveFileName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"MpChatServerDemo.jar"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mergeServiceFiles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manifest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attributes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mapOf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"Main-Class"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"dev.zieger.mpchatdemo.server.ServerMainKt"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destinationDirectory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rootProject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projectDir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07950" y="1830600"/>
            <a:ext cx="1924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Setup</a:t>
            </a:r>
            <a:endParaRPr/>
          </a:p>
        </p:txBody>
      </p:sp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529075" y="0"/>
            <a:ext cx="25182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Kotlin Multiplatform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Chat-Demo</a:t>
            </a:r>
            <a:endParaRPr sz="2000"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5" y="163446"/>
            <a:ext cx="432725" cy="517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￼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 b="1913" l="0" r="0" t="1913"/>
          <a:stretch/>
        </p:blipFill>
        <p:spPr>
          <a:xfrm>
            <a:off x="2310000" y="323375"/>
            <a:ext cx="2262000" cy="46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4572000" y="401400"/>
            <a:ext cx="4519500" cy="43407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js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IR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binaries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executable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browser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sourceSets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jsMain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getting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":common"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core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"io.ktor:ktor-client-websockets: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kotlinSerializationVersion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endParaRPr sz="90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"org.jetbrains.kotlinx: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kotlinx-serialization-json: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kotlinSerializationVersion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slf4jVersion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"org.slf4j:slf4j-log4j12: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slf4jVersion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07950" y="1830600"/>
            <a:ext cx="1924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Setup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1709" r="1709" t="0"/>
          <a:stretch/>
        </p:blipFill>
        <p:spPr>
          <a:xfrm>
            <a:off x="2296775" y="286675"/>
            <a:ext cx="2113900" cy="4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4609975" y="1094113"/>
            <a:ext cx="4472100" cy="29553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buildFeatures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i="1"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composeOptions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androidComposeVersion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kotlinCompilerExtensionVersion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androidComposeVersion</a:t>
            </a:r>
            <a:endParaRPr sz="900">
              <a:solidFill>
                <a:srgbClr val="EEFF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compileOptions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sourceCompatibility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JavaVersion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VERSION_1_8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targetCompatibility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JavaVersion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VERSION_1_8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kotlinOptions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jvmTarget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"1.8"</a:t>
            </a:r>
            <a:endParaRPr sz="9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700">
              <a:solidFill>
                <a:srgbClr val="82AA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4560025" y="193650"/>
            <a:ext cx="4572000" cy="47562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":common"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kotlinCoroutinesVersion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"org.jetbrains.kotlinx: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kotlinx-coroutines-core: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kotlinCoroutinesVersion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kotlinSerializationVersion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"org.jetbrains.kotlinx: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kotlinx-serialization-json: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kotlinSerializationVersion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androidxAppCompatVersion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"androidx.appcompat: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appcompat: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androidxAppCompatVersion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"io.ktor:ktor-client-okhttp: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"io.ktor:ktor-client-websockets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widgets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ui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foundation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materialIconsExtended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androidXActivityCompose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"androidx.activity: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activity-compose: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androidXActivityCompose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slf4jVersion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"org.slf4j:slf4j-log4j12: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slf4jVersion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25" y="0"/>
            <a:ext cx="72447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/>
          <p:nvPr/>
        </p:nvSpPr>
        <p:spPr>
          <a:xfrm>
            <a:off x="4181625" y="3296350"/>
            <a:ext cx="2362200" cy="13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2192375" y="1378800"/>
            <a:ext cx="6740700" cy="22164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rgbClr val="E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&gt;) 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runBlocking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org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apache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log4j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BasicConfigurator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configure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DEFAULT_LOCALE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GERMANY</a:t>
            </a:r>
            <a:endParaRPr i="1"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DEFAULT_TIME_ZONE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TimeZone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getTimeZone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ZoneId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systemDefault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getOrNull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"-p"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toIntOrNull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Constants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INTERNAL_PORT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path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getOrNull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"--path"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Constants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Constants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INTERNAL_HOST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82AA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1165200"/>
            <a:ext cx="1966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/>
              <a:t>Server</a:t>
            </a:r>
            <a:endParaRPr sz="2900"/>
          </a:p>
        </p:txBody>
      </p:sp>
      <p:sp>
        <p:nvSpPr>
          <p:cNvPr id="240" name="Google Shape;240;p29"/>
          <p:cNvSpPr txBox="1"/>
          <p:nvPr/>
        </p:nvSpPr>
        <p:spPr>
          <a:xfrm>
            <a:off x="311700" y="1824000"/>
            <a:ext cx="1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setup WebServer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3002100" y="616950"/>
            <a:ext cx="5198700" cy="39096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rgbClr val="E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suspend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i="1" sz="1100">
              <a:solidFill>
                <a:srgbClr val="82AA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embeddedServer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Netty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applicationEngineEnvironment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connector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host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de" sz="1100">
                <a:solidFill>
                  <a:srgbClr val="C3D3DE"/>
                </a:solidFill>
                <a:latin typeface="Courier New"/>
                <a:ea typeface="Courier New"/>
                <a:cs typeface="Courier New"/>
                <a:sym typeface="Courier New"/>
              </a:rPr>
              <a:t>@Server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port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de" sz="1100">
                <a:solidFill>
                  <a:srgbClr val="C3D3DE"/>
                </a:solidFill>
                <a:latin typeface="Courier New"/>
                <a:ea typeface="Courier New"/>
                <a:cs typeface="Courier New"/>
                <a:sym typeface="Courier New"/>
              </a:rPr>
              <a:t>@Server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module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1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routing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respondHtml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HttpStatusCode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100">
                <a:solidFill>
                  <a:srgbClr val="C3CEE3"/>
                </a:solidFill>
                <a:latin typeface="Courier New"/>
                <a:ea typeface="Courier New"/>
                <a:cs typeface="Courier New"/>
                <a:sym typeface="Courier New"/>
              </a:rPr>
              <a:t>rootHtml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"/styles.css"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respondCss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CSSBuilder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100">
                <a:solidFill>
                  <a:srgbClr val="C3CEE3"/>
                </a:solidFill>
                <a:latin typeface="Courier New"/>
                <a:ea typeface="Courier New"/>
                <a:cs typeface="Courier New"/>
                <a:sym typeface="Courier New"/>
              </a:rPr>
              <a:t>rootCss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"/static"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resources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wait =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3706950" y="532200"/>
            <a:ext cx="3789000" cy="40791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rgbClr val="E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rootHtml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"KotlinMpChatDemo"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rel =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href =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"/styles.css"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type =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"text/css"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1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"root"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src =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"/static/web.js"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CSSBuilder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rootCss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backgroundColor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lightGray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width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vw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endParaRPr i="1"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display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endParaRPr i="1"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1165200"/>
            <a:ext cx="1966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/>
              <a:t>Server</a:t>
            </a:r>
            <a:endParaRPr sz="2900"/>
          </a:p>
        </p:txBody>
      </p:sp>
      <p:sp>
        <p:nvSpPr>
          <p:cNvPr id="248" name="Google Shape;248;p30"/>
          <p:cNvSpPr txBox="1"/>
          <p:nvPr/>
        </p:nvSpPr>
        <p:spPr>
          <a:xfrm>
            <a:off x="311700" y="1824000"/>
            <a:ext cx="1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setup WebSocket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2982700" y="1094100"/>
            <a:ext cx="5928000" cy="29553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rgbClr val="E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embeddedServer</a:t>
            </a:r>
            <a:r>
              <a:rPr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Netty</a:t>
            </a:r>
            <a:r>
              <a:rPr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10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applicationEngineEnvironment </a:t>
            </a: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module </a:t>
            </a: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WebSockets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pingPeriod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ofSeconds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0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routing </a:t>
            </a: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webSocket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handleClientConnection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finalStageFlow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firstStage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0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de" sz="10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wait = </a:t>
            </a:r>
            <a:r>
              <a:rPr i="1" lang="de" sz="10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2982700" y="170550"/>
            <a:ext cx="5928000" cy="48024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rgbClr val="E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embeddedServer</a:t>
            </a:r>
            <a:r>
              <a:rPr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Netty</a:t>
            </a:r>
            <a:r>
              <a:rPr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10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applicationEngineEnvironment </a:t>
            </a: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module </a:t>
            </a: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WebSockets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pingPeriod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ofSeconds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Dispatchers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// This Channel will be used to send new ChatContent.</a:t>
            </a:r>
            <a:endParaRPr i="1" sz="10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firstStage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Channel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// store to and load from DB</a:t>
            </a:r>
            <a:endParaRPr i="1" sz="10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secondStage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DbMessageBridge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firstStage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// apply ChatBot</a:t>
            </a:r>
            <a:endParaRPr i="1" sz="10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thirdStage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ChatBot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secondStage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// replace emoticons</a:t>
            </a:r>
            <a:endParaRPr i="1" sz="10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finalStageChannel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Emoticons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thirdStage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// emit all values of the last Channel inside a new Flow</a:t>
            </a:r>
            <a:endParaRPr i="1" sz="10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// and make this Flow a SharedFlow</a:t>
            </a:r>
            <a:endParaRPr i="1" sz="10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finalStageFlow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flow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emitAll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finalStageChannel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shareIn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SharingStarted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Eagerly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0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routing </a:t>
            </a: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webSocket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handleClientConnection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finalStageFlow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firstStage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0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de" sz="10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wait = </a:t>
            </a:r>
            <a:r>
              <a:rPr i="1" lang="de" sz="10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" sz="1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2982700" y="1094100"/>
            <a:ext cx="5928000" cy="30630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rgbClr val="E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ChatMessagePipe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ReceiveChannel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Channel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Channel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ReceiveChannel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SendChannel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11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init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onNewMessage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abstract suspend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onNewMessage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00">
              <a:solidFill>
                <a:srgbClr val="82AA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2982700" y="193650"/>
            <a:ext cx="5928000" cy="47562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rgbClr val="E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@Serializable</a:t>
            </a:r>
            <a:endParaRPr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data class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ChatContentType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timestampFormatted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stored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i="1"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@Serializable</a:t>
            </a:r>
            <a:endParaRPr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enum class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ChatContentType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@Serializable</a:t>
            </a:r>
            <a:endParaRPr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data class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@Serializable</a:t>
            </a:r>
            <a:endParaRPr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data class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: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=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argb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"#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hex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}${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hex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}${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hex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9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11700" y="1165200"/>
            <a:ext cx="1966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/>
              <a:t>Server</a:t>
            </a:r>
            <a:endParaRPr sz="2900"/>
          </a:p>
        </p:txBody>
      </p:sp>
      <p:sp>
        <p:nvSpPr>
          <p:cNvPr id="258" name="Google Shape;258;p31"/>
          <p:cNvSpPr txBox="1"/>
          <p:nvPr/>
        </p:nvSpPr>
        <p:spPr>
          <a:xfrm>
            <a:off x="311700" y="1824000"/>
            <a:ext cx="16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handle</a:t>
            </a:r>
            <a:r>
              <a:rPr lang="de">
                <a:solidFill>
                  <a:schemeClr val="accent2"/>
                </a:solidFill>
              </a:rPr>
              <a:t> WebSocket connection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3635025" y="1824000"/>
            <a:ext cx="4042800" cy="17085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routing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websocket.</a:t>
            </a:r>
            <a:endParaRPr i="1" sz="11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webSocket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handleClientConnection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finalStageFlow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firstStage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2571975" y="1209600"/>
            <a:ext cx="6168900" cy="27243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suspend fun </a:t>
            </a:r>
            <a:r>
              <a:rPr i="1"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DefaultWebSocketServerSession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handleClientConnection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Flow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messageChannel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Channel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getOrNull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also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getOrInsert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sendJob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collect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encodeToString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serializer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messageChannel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sendNotification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"joined the chat"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2571975" y="786300"/>
            <a:ext cx="6168900" cy="35709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frame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incoming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-&gt; {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also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1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C3CEE3"/>
                </a:solidFill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readText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ifBlank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also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msg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messageChannel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sendMessage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Close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-&gt; {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also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1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messageChannel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sendNotification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"left chat"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Ping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Pong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throw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"Unknown Frame type "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de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1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sendJob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cancelAndJoin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3667"/>
            <a:ext cx="9144003" cy="355401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>
            <p:ph type="title"/>
          </p:nvPr>
        </p:nvSpPr>
        <p:spPr>
          <a:xfrm>
            <a:off x="5044950" y="80325"/>
            <a:ext cx="39762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Message Pipeline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3"/>
          <p:cNvGrpSpPr/>
          <p:nvPr/>
        </p:nvGrpSpPr>
        <p:grpSpPr>
          <a:xfrm>
            <a:off x="1947624" y="2081889"/>
            <a:ext cx="5166288" cy="0"/>
            <a:chOff x="1947624" y="1929489"/>
            <a:chExt cx="5166288" cy="0"/>
          </a:xfrm>
        </p:grpSpPr>
        <p:cxnSp>
          <p:nvCxnSpPr>
            <p:cNvPr id="273" name="Google Shape;273;p33"/>
            <p:cNvCxnSpPr/>
            <p:nvPr/>
          </p:nvCxnSpPr>
          <p:spPr>
            <a:xfrm>
              <a:off x="5514749" y="1929489"/>
              <a:ext cx="4209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4" name="Google Shape;274;p33"/>
            <p:cNvCxnSpPr/>
            <p:nvPr/>
          </p:nvCxnSpPr>
          <p:spPr>
            <a:xfrm>
              <a:off x="6693011" y="1929489"/>
              <a:ext cx="4209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5" name="Google Shape;275;p33"/>
            <p:cNvCxnSpPr/>
            <p:nvPr/>
          </p:nvCxnSpPr>
          <p:spPr>
            <a:xfrm>
              <a:off x="3128736" y="1929489"/>
              <a:ext cx="4209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6" name="Google Shape;276;p33"/>
            <p:cNvCxnSpPr/>
            <p:nvPr/>
          </p:nvCxnSpPr>
          <p:spPr>
            <a:xfrm>
              <a:off x="1947624" y="1929489"/>
              <a:ext cx="4209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77" name="Google Shape;277;p33"/>
          <p:cNvGrpSpPr/>
          <p:nvPr/>
        </p:nvGrpSpPr>
        <p:grpSpPr>
          <a:xfrm>
            <a:off x="1200759" y="1668042"/>
            <a:ext cx="6671460" cy="832114"/>
            <a:chOff x="1423675" y="2011725"/>
            <a:chExt cx="3826256" cy="322800"/>
          </a:xfrm>
        </p:grpSpPr>
        <p:grpSp>
          <p:nvGrpSpPr>
            <p:cNvPr id="278" name="Google Shape;278;p33"/>
            <p:cNvGrpSpPr/>
            <p:nvPr/>
          </p:nvGrpSpPr>
          <p:grpSpPr>
            <a:xfrm>
              <a:off x="1423675" y="2011725"/>
              <a:ext cx="1114456" cy="322800"/>
              <a:chOff x="1423675" y="2011725"/>
              <a:chExt cx="1114456" cy="322800"/>
            </a:xfrm>
          </p:grpSpPr>
          <p:sp>
            <p:nvSpPr>
              <p:cNvPr id="279" name="Google Shape;279;p33"/>
              <p:cNvSpPr/>
              <p:nvPr/>
            </p:nvSpPr>
            <p:spPr>
              <a:xfrm>
                <a:off x="1423675" y="2011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3100">
                    <a:solidFill>
                      <a:schemeClr val="accent2"/>
                    </a:solidFill>
                  </a:rPr>
                  <a:t>A0</a:t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Google Shape;280;p33"/>
              <p:cNvSpPr/>
              <p:nvPr/>
            </p:nvSpPr>
            <p:spPr>
              <a:xfrm>
                <a:off x="2101631" y="2011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81" name="Google Shape;281;p33"/>
            <p:cNvSpPr/>
            <p:nvPr/>
          </p:nvSpPr>
          <p:spPr>
            <a:xfrm>
              <a:off x="2779581" y="20117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chemeClr val="accent2"/>
                </a:solidFill>
              </a:endParaRPr>
            </a:p>
          </p:txBody>
        </p:sp>
        <p:grpSp>
          <p:nvGrpSpPr>
            <p:cNvPr id="282" name="Google Shape;282;p33"/>
            <p:cNvGrpSpPr/>
            <p:nvPr/>
          </p:nvGrpSpPr>
          <p:grpSpPr>
            <a:xfrm>
              <a:off x="3457525" y="2011725"/>
              <a:ext cx="1114456" cy="322800"/>
              <a:chOff x="1423675" y="2011725"/>
              <a:chExt cx="1114456" cy="322800"/>
            </a:xfrm>
          </p:grpSpPr>
          <p:sp>
            <p:nvSpPr>
              <p:cNvPr id="283" name="Google Shape;283;p33"/>
              <p:cNvSpPr/>
              <p:nvPr/>
            </p:nvSpPr>
            <p:spPr>
              <a:xfrm>
                <a:off x="1423675" y="2011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>
                <a:off x="2101631" y="2011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85" name="Google Shape;285;p33"/>
            <p:cNvSpPr/>
            <p:nvPr/>
          </p:nvSpPr>
          <p:spPr>
            <a:xfrm>
              <a:off x="4813431" y="20117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chemeClr val="accent2"/>
                </a:solidFill>
              </a:endParaRPr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1200759" y="1668079"/>
            <a:ext cx="6671460" cy="832114"/>
            <a:chOff x="1423675" y="2467225"/>
            <a:chExt cx="3826256" cy="322800"/>
          </a:xfrm>
        </p:grpSpPr>
        <p:grpSp>
          <p:nvGrpSpPr>
            <p:cNvPr id="287" name="Google Shape;287;p33"/>
            <p:cNvGrpSpPr/>
            <p:nvPr/>
          </p:nvGrpSpPr>
          <p:grpSpPr>
            <a:xfrm>
              <a:off x="1423675" y="2467225"/>
              <a:ext cx="1792413" cy="322800"/>
              <a:chOff x="1423675" y="2467225"/>
              <a:chExt cx="1792413" cy="322800"/>
            </a:xfrm>
          </p:grpSpPr>
          <p:sp>
            <p:nvSpPr>
              <p:cNvPr id="288" name="Google Shape;288;p33"/>
              <p:cNvSpPr/>
              <p:nvPr/>
            </p:nvSpPr>
            <p:spPr>
              <a:xfrm>
                <a:off x="1423675" y="24672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3100">
                    <a:solidFill>
                      <a:schemeClr val="accent2"/>
                    </a:solidFill>
                  </a:rPr>
                  <a:t>B0</a:t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Google Shape;289;p33"/>
              <p:cNvSpPr/>
              <p:nvPr/>
            </p:nvSpPr>
            <p:spPr>
              <a:xfrm>
                <a:off x="2101644" y="24672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3100">
                    <a:solidFill>
                      <a:schemeClr val="accent2"/>
                    </a:solidFill>
                  </a:rPr>
                  <a:t>A1</a:t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0" name="Google Shape;290;p33"/>
              <p:cNvSpPr/>
              <p:nvPr/>
            </p:nvSpPr>
            <p:spPr>
              <a:xfrm>
                <a:off x="2779588" y="24672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1" name="Google Shape;291;p33"/>
            <p:cNvGrpSpPr/>
            <p:nvPr/>
          </p:nvGrpSpPr>
          <p:grpSpPr>
            <a:xfrm>
              <a:off x="3457525" y="2467225"/>
              <a:ext cx="1114456" cy="322800"/>
              <a:chOff x="1423675" y="2011725"/>
              <a:chExt cx="1114456" cy="322800"/>
            </a:xfrm>
          </p:grpSpPr>
          <p:sp>
            <p:nvSpPr>
              <p:cNvPr id="292" name="Google Shape;292;p33"/>
              <p:cNvSpPr/>
              <p:nvPr/>
            </p:nvSpPr>
            <p:spPr>
              <a:xfrm>
                <a:off x="1423675" y="2011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Google Shape;293;p33"/>
              <p:cNvSpPr/>
              <p:nvPr/>
            </p:nvSpPr>
            <p:spPr>
              <a:xfrm>
                <a:off x="2101631" y="2011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4" name="Google Shape;294;p33"/>
            <p:cNvSpPr/>
            <p:nvPr/>
          </p:nvSpPr>
          <p:spPr>
            <a:xfrm>
              <a:off x="4813431" y="2467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chemeClr val="accent2"/>
                </a:solidFill>
              </a:endParaRPr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1200737" y="1668116"/>
            <a:ext cx="6671482" cy="832114"/>
            <a:chOff x="1423663" y="2922725"/>
            <a:chExt cx="3826269" cy="322800"/>
          </a:xfrm>
        </p:grpSpPr>
        <p:grpSp>
          <p:nvGrpSpPr>
            <p:cNvPr id="296" name="Google Shape;296;p33"/>
            <p:cNvGrpSpPr/>
            <p:nvPr/>
          </p:nvGrpSpPr>
          <p:grpSpPr>
            <a:xfrm>
              <a:off x="1423663" y="2922725"/>
              <a:ext cx="2470363" cy="322800"/>
              <a:chOff x="1423663" y="2922725"/>
              <a:chExt cx="2470363" cy="322800"/>
            </a:xfrm>
          </p:grpSpPr>
          <p:sp>
            <p:nvSpPr>
              <p:cNvPr id="297" name="Google Shape;297;p33"/>
              <p:cNvSpPr/>
              <p:nvPr/>
            </p:nvSpPr>
            <p:spPr>
              <a:xfrm>
                <a:off x="1423663" y="2922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3100">
                    <a:solidFill>
                      <a:schemeClr val="accent2"/>
                    </a:solidFill>
                  </a:rPr>
                  <a:t>C0</a:t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8" name="Google Shape;298;p33"/>
              <p:cNvSpPr/>
              <p:nvPr/>
            </p:nvSpPr>
            <p:spPr>
              <a:xfrm>
                <a:off x="2101619" y="2922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3100">
                    <a:solidFill>
                      <a:schemeClr val="accent2"/>
                    </a:solidFill>
                  </a:rPr>
                  <a:t>B1</a:t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9" name="Google Shape;299;p33"/>
              <p:cNvSpPr/>
              <p:nvPr/>
            </p:nvSpPr>
            <p:spPr>
              <a:xfrm>
                <a:off x="2779575" y="2922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3100">
                    <a:solidFill>
                      <a:schemeClr val="accent2"/>
                    </a:solidFill>
                  </a:rPr>
                  <a:t>A2</a:t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0" name="Google Shape;300;p33"/>
              <p:cNvSpPr/>
              <p:nvPr/>
            </p:nvSpPr>
            <p:spPr>
              <a:xfrm>
                <a:off x="3457525" y="2922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01" name="Google Shape;301;p33"/>
            <p:cNvGrpSpPr/>
            <p:nvPr/>
          </p:nvGrpSpPr>
          <p:grpSpPr>
            <a:xfrm>
              <a:off x="4135475" y="2922725"/>
              <a:ext cx="1114456" cy="322800"/>
              <a:chOff x="1423675" y="2011725"/>
              <a:chExt cx="1114456" cy="322800"/>
            </a:xfrm>
          </p:grpSpPr>
          <p:sp>
            <p:nvSpPr>
              <p:cNvPr id="302" name="Google Shape;302;p33"/>
              <p:cNvSpPr/>
              <p:nvPr/>
            </p:nvSpPr>
            <p:spPr>
              <a:xfrm>
                <a:off x="1423675" y="2011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2101631" y="2011725"/>
                <a:ext cx="436500" cy="322800"/>
              </a:xfrm>
              <a:prstGeom prst="roundRect">
                <a:avLst>
                  <a:gd fmla="val 16667" name="adj"/>
                </a:avLst>
              </a:prstGeom>
              <a:solidFill>
                <a:srgbClr val="00111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10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04" name="Google Shape;304;p33"/>
          <p:cNvGrpSpPr/>
          <p:nvPr/>
        </p:nvGrpSpPr>
        <p:grpSpPr>
          <a:xfrm>
            <a:off x="1200737" y="1668152"/>
            <a:ext cx="6671471" cy="832114"/>
            <a:chOff x="1423663" y="3378225"/>
            <a:chExt cx="3826263" cy="322800"/>
          </a:xfrm>
        </p:grpSpPr>
        <p:sp>
          <p:nvSpPr>
            <p:cNvPr id="305" name="Google Shape;305;p33"/>
            <p:cNvSpPr/>
            <p:nvPr/>
          </p:nvSpPr>
          <p:spPr>
            <a:xfrm>
              <a:off x="1423663" y="3378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D0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2101619" y="3378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C1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2779575" y="3378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B2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457525" y="3378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A3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135475" y="3378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813425" y="3378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chemeClr val="accent2"/>
                </a:solidFill>
              </a:endParaRPr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1200737" y="1668189"/>
            <a:ext cx="6671471" cy="832114"/>
            <a:chOff x="1423663" y="3833725"/>
            <a:chExt cx="3826263" cy="322800"/>
          </a:xfrm>
        </p:grpSpPr>
        <p:sp>
          <p:nvSpPr>
            <p:cNvPr id="312" name="Google Shape;312;p33"/>
            <p:cNvSpPr/>
            <p:nvPr/>
          </p:nvSpPr>
          <p:spPr>
            <a:xfrm>
              <a:off x="1423663" y="38337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E0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2101619" y="38337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D1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2779575" y="38337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C2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3457525" y="38337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B3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135475" y="38337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A4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4813425" y="38337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chemeClr val="accent2"/>
                </a:solidFill>
              </a:endParaRPr>
            </a:p>
          </p:txBody>
        </p:sp>
      </p:grpSp>
      <p:grpSp>
        <p:nvGrpSpPr>
          <p:cNvPr id="318" name="Google Shape;318;p33"/>
          <p:cNvGrpSpPr/>
          <p:nvPr/>
        </p:nvGrpSpPr>
        <p:grpSpPr>
          <a:xfrm>
            <a:off x="1200759" y="1668226"/>
            <a:ext cx="6671449" cy="832114"/>
            <a:chOff x="1423675" y="4289225"/>
            <a:chExt cx="3826250" cy="322800"/>
          </a:xfrm>
        </p:grpSpPr>
        <p:sp>
          <p:nvSpPr>
            <p:cNvPr id="319" name="Google Shape;319;p33"/>
            <p:cNvSpPr/>
            <p:nvPr/>
          </p:nvSpPr>
          <p:spPr>
            <a:xfrm>
              <a:off x="2101613" y="4289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E1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2779569" y="4289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D2</a:t>
              </a:r>
              <a:endParaRPr sz="3000">
                <a:solidFill>
                  <a:schemeClr val="accent2"/>
                </a:solidFill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457525" y="4289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C3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135475" y="4289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B4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813425" y="4289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A5</a:t>
              </a:r>
              <a:endParaRPr sz="3100"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1423675" y="4289225"/>
              <a:ext cx="436500" cy="322800"/>
            </a:xfrm>
            <a:prstGeom prst="roundRect">
              <a:avLst>
                <a:gd fmla="val 16667" name="adj"/>
              </a:avLst>
            </a:prstGeom>
            <a:solidFill>
              <a:srgbClr val="00111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3100">
                  <a:solidFill>
                    <a:schemeClr val="accent2"/>
                  </a:solidFill>
                </a:rPr>
                <a:t>F0</a:t>
              </a:r>
              <a:endParaRPr sz="3100">
                <a:solidFill>
                  <a:schemeClr val="accent2"/>
                </a:solidFill>
              </a:endParaRPr>
            </a:p>
          </p:txBody>
        </p:sp>
      </p:grpSp>
      <p:sp>
        <p:nvSpPr>
          <p:cNvPr id="325" name="Google Shape;325;p33"/>
          <p:cNvSpPr/>
          <p:nvPr/>
        </p:nvSpPr>
        <p:spPr>
          <a:xfrm>
            <a:off x="1200788" y="2948050"/>
            <a:ext cx="6742500" cy="832200"/>
          </a:xfrm>
          <a:prstGeom prst="roundRect">
            <a:avLst>
              <a:gd fmla="val 16667" name="adj"/>
            </a:avLst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solidFill>
                  <a:schemeClr val="accent2"/>
                </a:solidFill>
              </a:rPr>
              <a:t>A0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1200788" y="2948050"/>
            <a:ext cx="6742500" cy="832200"/>
          </a:xfrm>
          <a:prstGeom prst="roundRect">
            <a:avLst>
              <a:gd fmla="val 16667" name="adj"/>
            </a:avLst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solidFill>
                  <a:schemeClr val="accent2"/>
                </a:solidFill>
              </a:rPr>
              <a:t>A1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1236263" y="2948050"/>
            <a:ext cx="6671400" cy="832200"/>
          </a:xfrm>
          <a:prstGeom prst="roundRect">
            <a:avLst>
              <a:gd fmla="val 16667" name="adj"/>
            </a:avLst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solidFill>
                  <a:schemeClr val="accent2"/>
                </a:solidFill>
              </a:rPr>
              <a:t>A2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1200788" y="2948050"/>
            <a:ext cx="6742500" cy="832200"/>
          </a:xfrm>
          <a:prstGeom prst="roundRect">
            <a:avLst>
              <a:gd fmla="val 16667" name="adj"/>
            </a:avLst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solidFill>
                  <a:schemeClr val="accent2"/>
                </a:solidFill>
              </a:rPr>
              <a:t>A3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1182850" y="2948050"/>
            <a:ext cx="6778200" cy="832200"/>
          </a:xfrm>
          <a:prstGeom prst="roundRect">
            <a:avLst>
              <a:gd fmla="val 16667" name="adj"/>
            </a:avLst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solidFill>
                  <a:schemeClr val="accent2"/>
                </a:solidFill>
              </a:rPr>
              <a:t>A4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1182925" y="2948050"/>
            <a:ext cx="6778200" cy="832200"/>
          </a:xfrm>
          <a:prstGeom prst="roundRect">
            <a:avLst>
              <a:gd fmla="val 16667" name="adj"/>
            </a:avLst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solidFill>
                  <a:schemeClr val="accent2"/>
                </a:solidFill>
              </a:rPr>
              <a:t>A5</a:t>
            </a:r>
            <a:endParaRPr sz="3100">
              <a:solidFill>
                <a:schemeClr val="accent2"/>
              </a:solidFill>
            </a:endParaRPr>
          </a:p>
        </p:txBody>
      </p:sp>
      <p:cxnSp>
        <p:nvCxnSpPr>
          <p:cNvPr id="331" name="Google Shape;331;p33"/>
          <p:cNvCxnSpPr/>
          <p:nvPr/>
        </p:nvCxnSpPr>
        <p:spPr>
          <a:xfrm>
            <a:off x="4306999" y="2079507"/>
            <a:ext cx="4209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2" name="Google Shape;332;p33"/>
          <p:cNvSpPr txBox="1"/>
          <p:nvPr>
            <p:ph type="title"/>
          </p:nvPr>
        </p:nvSpPr>
        <p:spPr>
          <a:xfrm>
            <a:off x="5044950" y="80325"/>
            <a:ext cx="39762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Pipelining vs Single Proc</a:t>
            </a:r>
            <a:r>
              <a:rPr lang="de"/>
              <a:t>es</a:t>
            </a:r>
            <a:r>
              <a:rPr lang="de" sz="3000"/>
              <a:t>sing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311700" y="1165200"/>
            <a:ext cx="1966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/>
              <a:t>Server</a:t>
            </a:r>
            <a:endParaRPr sz="2900"/>
          </a:p>
        </p:txBody>
      </p:sp>
      <p:sp>
        <p:nvSpPr>
          <p:cNvPr id="338" name="Google Shape;338;p34"/>
          <p:cNvSpPr txBox="1"/>
          <p:nvPr/>
        </p:nvSpPr>
        <p:spPr>
          <a:xfrm>
            <a:off x="311700" y="1824000"/>
            <a:ext cx="1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Message Pipeline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2666875" y="955500"/>
            <a:ext cx="6168900" cy="32325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DbMessageBridge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ReceiveChannel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ChatMessagePipe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init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override suspend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onNewMessage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stored 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2627125" y="447600"/>
            <a:ext cx="6168900" cy="42483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ChatBot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ReceiveChannel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ChatMessagePipe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override suspend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onNewMessage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handleColorChange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?: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handleIndirectSpeech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?: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run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sendNotification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"invalid command: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2494375" y="532200"/>
            <a:ext cx="6434400" cy="40791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suspend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handleColorChange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"""/color #([\dA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Fa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f]{2})([\dA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Fa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f]{2})([\dA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Fa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f]{2})"""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toRegex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groupValues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match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size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getOrNull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fromHexChar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?: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getOrNull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fromHexChar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?: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getOrNull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fromHexChar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?: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else null</a:t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setColorForUser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sendNotification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"changed color to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"change of color to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failed “ + 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“(is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2494375" y="1802100"/>
            <a:ext cx="6434400" cy="15393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suspend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handleIndirectSpeech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 =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"""/me (.*)"""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toRegex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groupValues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getOrNull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also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msg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"/me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4"/>
          <p:cNvSpPr txBox="1"/>
          <p:nvPr/>
        </p:nvSpPr>
        <p:spPr>
          <a:xfrm>
            <a:off x="2494375" y="470700"/>
            <a:ext cx="6434400" cy="42021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Emoticons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ReceiveChannel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ChatMessagePipe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companion object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enum class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Emoti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raw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i="1"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&gt;,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&gt;)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SMILE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":)"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":-)"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\uD83D\uDE00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GREAT_SMILE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":D"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":-D"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"😁"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WINKING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";)"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";-)"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\uD83D\uDE09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UPSIDE_DOWN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"(:"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"(-:"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\uD83D\uDE43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KISS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":*"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":-*"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\uD83D\uDE18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HEART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"&lt;3"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\uD83E\uDD70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TONGUE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":P"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":-P"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\uD83D\uDE1B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EXPRESSION_LESS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"-.-"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\uD83D\uDE11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ROLLING_EYES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"^.^"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\uD83D\uDE44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CRYING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":'("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\uD83D\uDE25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SAD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":("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":-("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"☹"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override suspend fun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onNewMessage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Emoti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fold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raw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fold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c0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e0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c0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e0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raw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3932925" y="235600"/>
            <a:ext cx="1278152" cy="1770753"/>
            <a:chOff x="3932925" y="235600"/>
            <a:chExt cx="1278152" cy="1770753"/>
          </a:xfrm>
        </p:grpSpPr>
        <p:pic>
          <p:nvPicPr>
            <p:cNvPr id="121" name="Google Shape;12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925" y="728202"/>
              <a:ext cx="1278152" cy="127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7"/>
            <p:cNvSpPr txBox="1"/>
            <p:nvPr/>
          </p:nvSpPr>
          <p:spPr>
            <a:xfrm>
              <a:off x="4084801" y="235600"/>
              <a:ext cx="974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2000">
                  <a:solidFill>
                    <a:schemeClr val="accent2"/>
                  </a:solidFill>
                </a:rPr>
                <a:t>Server</a:t>
              </a:r>
              <a:endParaRPr b="1" sz="20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661300" y="2732748"/>
            <a:ext cx="1710925" cy="2258977"/>
            <a:chOff x="824200" y="2836373"/>
            <a:chExt cx="1710925" cy="2258977"/>
          </a:xfrm>
        </p:grpSpPr>
        <p:grpSp>
          <p:nvGrpSpPr>
            <p:cNvPr id="124" name="Google Shape;124;p17"/>
            <p:cNvGrpSpPr/>
            <p:nvPr/>
          </p:nvGrpSpPr>
          <p:grpSpPr>
            <a:xfrm>
              <a:off x="824200" y="2836373"/>
              <a:ext cx="1710925" cy="1766378"/>
              <a:chOff x="630100" y="2836373"/>
              <a:chExt cx="1710925" cy="1766378"/>
            </a:xfrm>
          </p:grpSpPr>
          <p:pic>
            <p:nvPicPr>
              <p:cNvPr id="125" name="Google Shape;125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62875" y="3324600"/>
                <a:ext cx="1278150" cy="1278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62876" y="2836373"/>
                <a:ext cx="1175977" cy="1175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" name="Google Shape;127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30100" y="3324601"/>
                <a:ext cx="1278150" cy="1278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" name="Google Shape;128;p17"/>
            <p:cNvSpPr txBox="1"/>
            <p:nvPr/>
          </p:nvSpPr>
          <p:spPr>
            <a:xfrm>
              <a:off x="1040513" y="4602750"/>
              <a:ext cx="127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2000">
                  <a:solidFill>
                    <a:schemeClr val="accent2"/>
                  </a:solidFill>
                </a:rPr>
                <a:t>Desktop</a:t>
              </a:r>
              <a:endParaRPr b="1" sz="20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2836778" y="2834775"/>
            <a:ext cx="1790762" cy="2156950"/>
            <a:chOff x="2933319" y="2938400"/>
            <a:chExt cx="1790762" cy="2156950"/>
          </a:xfrm>
        </p:grpSpPr>
        <p:grpSp>
          <p:nvGrpSpPr>
            <p:cNvPr id="130" name="Google Shape;130;p17"/>
            <p:cNvGrpSpPr/>
            <p:nvPr/>
          </p:nvGrpSpPr>
          <p:grpSpPr>
            <a:xfrm>
              <a:off x="2933319" y="2938400"/>
              <a:ext cx="1790762" cy="1562325"/>
              <a:chOff x="3165875" y="3040425"/>
              <a:chExt cx="1790762" cy="1562325"/>
            </a:xfrm>
          </p:grpSpPr>
          <p:pic>
            <p:nvPicPr>
              <p:cNvPr id="131" name="Google Shape;131;p1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678488" y="3324600"/>
                <a:ext cx="1278150" cy="1278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165875" y="3040425"/>
                <a:ext cx="1278152" cy="12781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3" name="Google Shape;133;p17"/>
            <p:cNvSpPr txBox="1"/>
            <p:nvPr/>
          </p:nvSpPr>
          <p:spPr>
            <a:xfrm>
              <a:off x="3189538" y="4602750"/>
              <a:ext cx="127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2000">
                  <a:solidFill>
                    <a:schemeClr val="accent2"/>
                  </a:solidFill>
                </a:rPr>
                <a:t>Web</a:t>
              </a:r>
              <a:endParaRPr b="1" sz="2000">
                <a:solidFill>
                  <a:schemeClr val="accent2"/>
                </a:solidFill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5092093" y="2976861"/>
            <a:ext cx="1278300" cy="2014864"/>
            <a:chOff x="5221800" y="3080486"/>
            <a:chExt cx="1278300" cy="2014864"/>
          </a:xfrm>
        </p:grpSpPr>
        <p:pic>
          <p:nvPicPr>
            <p:cNvPr id="135" name="Google Shape;135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316376" y="3080486"/>
              <a:ext cx="1089175" cy="12781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7"/>
            <p:cNvSpPr txBox="1"/>
            <p:nvPr/>
          </p:nvSpPr>
          <p:spPr>
            <a:xfrm>
              <a:off x="5221800" y="4602750"/>
              <a:ext cx="127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2000">
                  <a:solidFill>
                    <a:schemeClr val="accent2"/>
                  </a:solidFill>
                </a:rPr>
                <a:t>Android</a:t>
              </a:r>
              <a:endParaRPr b="1" sz="2000">
                <a:solidFill>
                  <a:schemeClr val="accent2"/>
                </a:solidFill>
              </a:endParaRPr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6834945" y="3090517"/>
            <a:ext cx="1647755" cy="1901208"/>
            <a:chOff x="6997845" y="3194142"/>
            <a:chExt cx="1647755" cy="1901208"/>
          </a:xfrm>
        </p:grpSpPr>
        <p:grpSp>
          <p:nvGrpSpPr>
            <p:cNvPr id="138" name="Google Shape;138;p17"/>
            <p:cNvGrpSpPr/>
            <p:nvPr/>
          </p:nvGrpSpPr>
          <p:grpSpPr>
            <a:xfrm>
              <a:off x="6997845" y="3194142"/>
              <a:ext cx="1647755" cy="896983"/>
              <a:chOff x="6997845" y="3194142"/>
              <a:chExt cx="1647755" cy="896983"/>
            </a:xfrm>
          </p:grpSpPr>
          <p:pic>
            <p:nvPicPr>
              <p:cNvPr id="139" name="Google Shape;139;p17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6997845" y="3347999"/>
                <a:ext cx="1499098" cy="7431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" name="Google Shape;140;p17"/>
              <p:cNvSpPr txBox="1"/>
              <p:nvPr/>
            </p:nvSpPr>
            <p:spPr>
              <a:xfrm>
                <a:off x="8368400" y="3194142"/>
                <a:ext cx="277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>
                    <a:solidFill>
                      <a:schemeClr val="accent2"/>
                    </a:solidFill>
                  </a:rPr>
                  <a:t>*</a:t>
                </a:r>
                <a:endParaRPr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Google Shape;141;p17"/>
            <p:cNvSpPr txBox="1"/>
            <p:nvPr/>
          </p:nvSpPr>
          <p:spPr>
            <a:xfrm>
              <a:off x="7182575" y="4602750"/>
              <a:ext cx="127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2000">
                  <a:solidFill>
                    <a:schemeClr val="accent2"/>
                  </a:solidFill>
                </a:rPr>
                <a:t>iOS</a:t>
              </a:r>
              <a:endParaRPr b="1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142" name="Google Shape;142;p17"/>
          <p:cNvSpPr txBox="1"/>
          <p:nvPr>
            <p:ph type="title"/>
          </p:nvPr>
        </p:nvSpPr>
        <p:spPr>
          <a:xfrm>
            <a:off x="5044950" y="80325"/>
            <a:ext cx="39762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Platforms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25" y="0"/>
            <a:ext cx="72447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5"/>
          <p:cNvSpPr/>
          <p:nvPr/>
        </p:nvSpPr>
        <p:spPr>
          <a:xfrm>
            <a:off x="6629550" y="3077275"/>
            <a:ext cx="1076400" cy="156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311700" y="1165200"/>
            <a:ext cx="1966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/>
              <a:t>Server</a:t>
            </a:r>
            <a:endParaRPr sz="2900"/>
          </a:p>
        </p:txBody>
      </p:sp>
      <p:sp>
        <p:nvSpPr>
          <p:cNvPr id="355" name="Google Shape;355;p36"/>
          <p:cNvSpPr txBox="1"/>
          <p:nvPr/>
        </p:nvSpPr>
        <p:spPr>
          <a:xfrm>
            <a:off x="311700" y="1824000"/>
            <a:ext cx="1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DB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2363200" y="1124850"/>
            <a:ext cx="6482100" cy="28938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lazy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"jdbc:sqlite: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"./data.db"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absolutePath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"org.sqlite.JDBC"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also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TransactionManager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defaultDatabase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b="1" sz="11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createTables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arrayOf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createTables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SchemaUtils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2363200" y="747750"/>
            <a:ext cx="6482100" cy="36480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Users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LongIdTable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colorArgb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colorArgb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get(userName)!!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   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 =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UserEntry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find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eq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firstOrNull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()?.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getOrInsert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?: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argb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setColorForUser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 =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UserEntry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find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eq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firstOrNull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()?.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colorArgb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argb</a:t>
            </a:r>
            <a:endParaRPr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2363200" y="1648200"/>
            <a:ext cx="6482100" cy="18471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de" sz="12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UserEntry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2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entityID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2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EntityID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2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&gt;) : </a:t>
            </a:r>
            <a:r>
              <a:rPr lang="de" sz="12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LongEntity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2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entityID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2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companion object 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2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LongEntityClass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2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UserEntry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12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2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de" sz="12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i="1" lang="de" sz="12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de" sz="12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2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2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de" sz="12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colorArgb </a:t>
            </a:r>
            <a:r>
              <a:rPr i="1" lang="de" sz="12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de" sz="12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2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12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2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2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2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</a:t>
            </a:r>
            <a:endParaRPr sz="12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2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= </a:t>
            </a:r>
            <a:r>
              <a:rPr lang="de" sz="12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2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2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2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2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colorArgb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2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toColor</a:t>
            </a: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2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2932900" y="193650"/>
            <a:ext cx="5342700" cy="47562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LongIdTable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timestampFormatted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"timestamp"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timestampFormatted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timestampFormatted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ChatContentEntry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orderBy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SortOrder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map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takeLast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2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2363200" y="1209600"/>
            <a:ext cx="6482100" cy="27243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ChatContentEntry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entityID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EntityID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&gt;) :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LongEntity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entityID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companion object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LongEntityClass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ChatContentEntry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UserEntry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UserEntry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referencedOn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timestampFormatted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timestampFormatted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=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ChatContentType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chatUser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timestampFormatted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2363200" y="955500"/>
            <a:ext cx="6482100" cy="32325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DbMessageBridge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ReceiveChannel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ChatMessagePipe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init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override suspend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onNewMessage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stored 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25" y="0"/>
            <a:ext cx="72447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7"/>
          <p:cNvSpPr/>
          <p:nvPr/>
        </p:nvSpPr>
        <p:spPr>
          <a:xfrm>
            <a:off x="4505475" y="1839025"/>
            <a:ext cx="790800" cy="104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type="title"/>
          </p:nvPr>
        </p:nvSpPr>
        <p:spPr>
          <a:xfrm>
            <a:off x="311700" y="1165200"/>
            <a:ext cx="1966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/>
              <a:t>Common</a:t>
            </a:r>
            <a:endParaRPr sz="2900"/>
          </a:p>
        </p:txBody>
      </p:sp>
      <p:sp>
        <p:nvSpPr>
          <p:cNvPr id="373" name="Google Shape;373;p38"/>
          <p:cNvSpPr txBox="1"/>
          <p:nvPr/>
        </p:nvSpPr>
        <p:spPr>
          <a:xfrm>
            <a:off x="311700" y="1824000"/>
            <a:ext cx="1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Chat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2581550" y="439950"/>
            <a:ext cx="6482100" cy="42636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@OptIn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ExperimentalComposeWebWidgetsApi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"chat.zieger.dev"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443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timeFontSize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i="1"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9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errorState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?&gt;(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900">
              <a:solidFill>
                <a:srgbClr val="82AA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ChatClient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2AA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fillMaxHeight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1f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LightGray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9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errorState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ShowError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errorState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isBlank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-&gt;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loggedOut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isConnecting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"connecting …"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LoggedIn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timeFontSize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2581550" y="1971450"/>
            <a:ext cx="6177900" cy="12006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data class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isConnecting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1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userMessage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1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SnapshotStateList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mutableStateListOf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/>
        </p:nvSpPr>
        <p:spPr>
          <a:xfrm>
            <a:off x="2581550" y="187025"/>
            <a:ext cx="6482100" cy="48486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ChatClient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errorState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?&gt;,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messageList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SnapshotStateList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client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de" sz="1000">
                <a:solidFill>
                  <a:srgbClr val="8BE9F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HttpClient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WebSockets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pingInterval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WEB_SOCKET_PING_INTERVAL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1000L</a:t>
            </a:r>
            <a:endParaRPr sz="10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followRedirects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i="1"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sendChannel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Channel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CoroutineScope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Dispatchers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startSocket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onInitialized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() -&gt;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i="1"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Job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initializeClient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onInitialized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sendAll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sendChannel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receiveAll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messageList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	 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sendMessage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sendChannel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39"/>
          <p:cNvSpPr txBox="1"/>
          <p:nvPr>
            <p:ph type="title"/>
          </p:nvPr>
        </p:nvSpPr>
        <p:spPr>
          <a:xfrm>
            <a:off x="311700" y="1165200"/>
            <a:ext cx="1966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/>
              <a:t>Common</a:t>
            </a:r>
            <a:endParaRPr sz="2900"/>
          </a:p>
        </p:txBody>
      </p:sp>
      <p:sp>
        <p:nvSpPr>
          <p:cNvPr id="382" name="Google Shape;382;p39"/>
          <p:cNvSpPr txBox="1"/>
          <p:nvPr/>
        </p:nvSpPr>
        <p:spPr>
          <a:xfrm>
            <a:off x="311700" y="1824000"/>
            <a:ext cx="1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ChatClient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3" name="Google Shape;383;p39"/>
          <p:cNvSpPr txBox="1"/>
          <p:nvPr/>
        </p:nvSpPr>
        <p:spPr>
          <a:xfrm>
            <a:off x="2581550" y="817050"/>
            <a:ext cx="6482100" cy="37404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suspend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initializeClient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suspend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DefaultClientWebSocketSession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wss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request =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de" sz="1100">
                <a:solidFill>
                  <a:srgbClr val="C3D3DE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@ChatClient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de" sz="1100">
                <a:solidFill>
                  <a:srgbClr val="C3D3DE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@ChatClient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request =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de" sz="1100">
                <a:solidFill>
                  <a:srgbClr val="C3D3DE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@ChatClient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de" sz="1100">
                <a:solidFill>
                  <a:srgbClr val="C3D3DE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@ChatClient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Throwable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2581550" y="1240350"/>
            <a:ext cx="6482100" cy="28938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suspend fun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DefaultClientWebSocketSession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sendAll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ReceiveChannel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msg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suspend fun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DefaultClientWebSocketSession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receiveAll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SnapshotStateList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frame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incoming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readText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ifBlank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also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decodeFromString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311700" y="1165200"/>
            <a:ext cx="1966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/>
              <a:t>Common</a:t>
            </a:r>
            <a:endParaRPr sz="2900"/>
          </a:p>
        </p:txBody>
      </p:sp>
      <p:sp>
        <p:nvSpPr>
          <p:cNvPr id="390" name="Google Shape;390;p40"/>
          <p:cNvSpPr txBox="1"/>
          <p:nvPr/>
        </p:nvSpPr>
        <p:spPr>
          <a:xfrm>
            <a:off x="311700" y="1824000"/>
            <a:ext cx="1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Chat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2591075" y="1055550"/>
            <a:ext cx="6482100" cy="30324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fillMaxHeight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LightGray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de" sz="11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user.</a:t>
            </a:r>
            <a:endParaRPr i="1" sz="1100">
              <a:solidFill>
                <a:srgbClr val="717CB4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ShowError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isBlank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-&gt;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loggedOut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isConnecting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"connecting …"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LoggedIn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timeFontSize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>
            <a:off x="2591075" y="1503225"/>
            <a:ext cx="6482100" cy="22164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ShowError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?&gt;,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!!)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errorState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"retry"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Black 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82AA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2591075" y="16650"/>
            <a:ext cx="6482100" cy="51102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loggedOut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ChatModel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ChatClient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10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scope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rememberCoroutineScope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Dispatchers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() -&gt;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onValueChange =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filterNot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isWhitespace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ifBlank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?: 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0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maxLines = 1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onSubmit =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 =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label =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"Username: 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button =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"ENTER"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Black </a:t>
            </a:r>
            <a:endParaRPr sz="10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DisposableEffect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onDispose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0"/>
          <p:cNvSpPr txBox="1"/>
          <p:nvPr/>
        </p:nvSpPr>
        <p:spPr>
          <a:xfrm>
            <a:off x="3655625" y="1757175"/>
            <a:ext cx="4353000" cy="17085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isConnecting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launch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startSocket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isConnecting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2591075" y="55050"/>
            <a:ext cx="6482100" cy="50334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LoggedIn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ChatClient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timeFontSize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() -&gt;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verticalAlignment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CenterVertically</a:t>
            </a:r>
            <a:endParaRPr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userMessage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onValueChange =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userMessage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b="1" sz="9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onSubmit =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label =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"Message: 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button =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"Send"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Black </a:t>
            </a:r>
            <a:endParaRPr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 =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ChatMessageList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timeFontSize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DisposableEffect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onDispose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9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3846125" y="2140800"/>
            <a:ext cx="3972000" cy="8619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sendMessage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userMessage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userMessage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1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2591075" y="1672575"/>
            <a:ext cx="6482100" cy="18777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ChatMessageList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SnapshotStateList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timeFontSize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TextUnit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timeFontSize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2591075" y="93600"/>
            <a:ext cx="6482100" cy="49563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TextUnit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timeFontSize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TextUnit</a:t>
            </a:r>
            <a:endParaRPr sz="10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Box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horizontalArrangement 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verticalAlignment 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CenterVertically</a:t>
            </a:r>
            <a:endParaRPr sz="10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"[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timestampFormatted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] 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size 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timeFontSize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ChatContentType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\"${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}\" 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size 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=</a:t>
            </a:r>
            <a:endParaRPr sz="10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size 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ChatContentType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size 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=</a:t>
            </a:r>
            <a:endParaRPr sz="10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size 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ChatContentType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size 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endParaRPr sz="10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size =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25" y="0"/>
            <a:ext cx="72447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1"/>
          <p:cNvSpPr/>
          <p:nvPr/>
        </p:nvSpPr>
        <p:spPr>
          <a:xfrm>
            <a:off x="5619900" y="1438975"/>
            <a:ext cx="809700" cy="142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type="title"/>
          </p:nvPr>
        </p:nvSpPr>
        <p:spPr>
          <a:xfrm>
            <a:off x="265500" y="1839025"/>
            <a:ext cx="1671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Link</a:t>
            </a:r>
            <a:endParaRPr/>
          </a:p>
        </p:txBody>
      </p:sp>
      <p:sp>
        <p:nvSpPr>
          <p:cNvPr id="410" name="Google Shape;410;p42"/>
          <p:cNvSpPr txBox="1"/>
          <p:nvPr/>
        </p:nvSpPr>
        <p:spPr>
          <a:xfrm>
            <a:off x="4762650" y="156525"/>
            <a:ext cx="4162200" cy="5232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expect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1" name="Google Shape;4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075" y="298125"/>
            <a:ext cx="208280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075" y="298125"/>
            <a:ext cx="208280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2"/>
          <p:cNvSpPr txBox="1"/>
          <p:nvPr/>
        </p:nvSpPr>
        <p:spPr>
          <a:xfrm>
            <a:off x="4762650" y="870900"/>
            <a:ext cx="4162200" cy="8619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2"/>
          <p:cNvSpPr txBox="1"/>
          <p:nvPr/>
        </p:nvSpPr>
        <p:spPr>
          <a:xfrm>
            <a:off x="4762650" y="1923975"/>
            <a:ext cx="4162200" cy="30630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urlToOpen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?&gt;(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clickable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urlToOpen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textDecoration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TextDecoration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urlToOpen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also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LocalUriHandler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openUri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urlToOpen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5" name="Google Shape;41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075" y="298125"/>
            <a:ext cx="20828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type="title"/>
          </p:nvPr>
        </p:nvSpPr>
        <p:spPr>
          <a:xfrm>
            <a:off x="265500" y="1839025"/>
            <a:ext cx="1671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TextField</a:t>
            </a:r>
            <a:endParaRPr/>
          </a:p>
        </p:txBody>
      </p:sp>
      <p:sp>
        <p:nvSpPr>
          <p:cNvPr id="421" name="Google Shape;421;p43"/>
          <p:cNvSpPr txBox="1"/>
          <p:nvPr/>
        </p:nvSpPr>
        <p:spPr>
          <a:xfrm>
            <a:off x="4865300" y="1778625"/>
            <a:ext cx="3972000" cy="18777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expect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onValueChange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maxLines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 =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(()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2" name="Google Shape;4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225" y="298125"/>
            <a:ext cx="215053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225" y="298175"/>
            <a:ext cx="2150525" cy="483861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3"/>
          <p:cNvSpPr txBox="1"/>
          <p:nvPr/>
        </p:nvSpPr>
        <p:spPr>
          <a:xfrm>
            <a:off x="4629300" y="24300"/>
            <a:ext cx="4448100" cy="50949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onValueChange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maxLines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// not implemented for JS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(()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1100">
                <a:solidFill>
                  <a:srgbClr val="717CB4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horizontalArrangement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verticalAlignment = </a:t>
            </a:r>
            <a:endParaRPr sz="11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CenterVertically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autoFocus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onInput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==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onValueChange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onKeyDown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"Enter"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5" name="Google Shape;4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5225" y="298138"/>
            <a:ext cx="2150525" cy="483868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3"/>
          <p:cNvSpPr txBox="1"/>
          <p:nvPr/>
        </p:nvSpPr>
        <p:spPr>
          <a:xfrm>
            <a:off x="4627250" y="193638"/>
            <a:ext cx="4448100" cy="47562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fun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horizontalArrangement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verticalAlignment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CenterVertically</a:t>
            </a:r>
            <a:endParaRPr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androidx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==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9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onValueChange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label =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keyboardOptions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KeyboardOptions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endParaRPr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imeAction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ImeAction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keyboardActions =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KeyboardActions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onDone =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singleLine = maxLines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maxLines = maxLines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also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req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focusRequester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requestFocus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onKeyEvent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i="1"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else false</a:t>
            </a:r>
            <a:endParaRPr i="1"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265500" y="1839025"/>
            <a:ext cx="1671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</a:t>
            </a:r>
            <a:endParaRPr/>
          </a:p>
        </p:txBody>
      </p:sp>
      <p:sp>
        <p:nvSpPr>
          <p:cNvPr id="432" name="Google Shape;432;p44"/>
          <p:cNvSpPr txBox="1"/>
          <p:nvPr/>
        </p:nvSpPr>
        <p:spPr>
          <a:xfrm>
            <a:off x="4619775" y="1778625"/>
            <a:ext cx="4448100" cy="20319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expect fun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block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.() -&gt;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expect class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.() -&gt;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.() -&gt;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3" name="Google Shape;433;p44"/>
          <p:cNvPicPr preferRelativeResize="0"/>
          <p:nvPr/>
        </p:nvPicPr>
        <p:blipFill rotWithShape="1">
          <a:blip r:embed="rId3">
            <a:alphaModFix/>
          </a:blip>
          <a:srcRect b="1569" l="0" r="0" t="1578"/>
          <a:stretch/>
        </p:blipFill>
        <p:spPr>
          <a:xfrm>
            <a:off x="2175225" y="298125"/>
            <a:ext cx="215053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4"/>
          <p:cNvSpPr txBox="1"/>
          <p:nvPr/>
        </p:nvSpPr>
        <p:spPr>
          <a:xfrm>
            <a:off x="4619775" y="134050"/>
            <a:ext cx="4448100" cy="47562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org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jetbrains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dom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class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org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jetbrains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dom</a:t>
            </a:r>
            <a:endParaRPr sz="11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org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jetbrains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dom</a:t>
            </a:r>
            <a:endParaRPr sz="11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5" name="Google Shape;4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225" y="219463"/>
            <a:ext cx="2150525" cy="499603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4"/>
          <p:cNvSpPr txBox="1"/>
          <p:nvPr/>
        </p:nvSpPr>
        <p:spPr>
          <a:xfrm>
            <a:off x="4619763" y="641950"/>
            <a:ext cx="4448100" cy="37404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class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@ExperimentalComposeWebWidgetsApi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@ExperimentalComposeWebWidgetsApi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@Composable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actual 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 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TableScope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.() -&gt;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7" name="Google Shape;43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5225" y="219463"/>
            <a:ext cx="2150525" cy="499603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4"/>
          <p:cNvSpPr txBox="1"/>
          <p:nvPr/>
        </p:nvSpPr>
        <p:spPr>
          <a:xfrm>
            <a:off x="4619763" y="388000"/>
            <a:ext cx="4448100" cy="42483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"Available commands:"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"/color #[RGB-HEX]"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endParaRPr sz="11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"/me …"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endParaRPr sz="11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i="1" sz="1100">
              <a:solidFill>
                <a:srgbClr val="82AA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44"/>
          <p:cNvSpPr txBox="1"/>
          <p:nvPr/>
        </p:nvSpPr>
        <p:spPr>
          <a:xfrm>
            <a:off x="4619775" y="1378413"/>
            <a:ext cx="4448100" cy="26781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Tr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"- change the color of your name"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9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DarkGray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9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Tr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"- indirect speech"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9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DarkGray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9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5044950" y="80325"/>
            <a:ext cx="39762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Apps</a:t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50" y="1017475"/>
            <a:ext cx="7667825" cy="33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350" y="671025"/>
            <a:ext cx="6156068" cy="36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5">
            <a:alphaModFix/>
          </a:blip>
          <a:srcRect b="44910" l="-2720" r="2719" t="-44910"/>
          <a:stretch/>
        </p:blipFill>
        <p:spPr>
          <a:xfrm>
            <a:off x="5874450" y="-1613300"/>
            <a:ext cx="2790025" cy="5736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25" y="0"/>
            <a:ext cx="72447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5"/>
          <p:cNvSpPr/>
          <p:nvPr/>
        </p:nvSpPr>
        <p:spPr>
          <a:xfrm>
            <a:off x="2200425" y="667450"/>
            <a:ext cx="1162200" cy="280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/>
          <p:nvPr>
            <p:ph type="title"/>
          </p:nvPr>
        </p:nvSpPr>
        <p:spPr>
          <a:xfrm>
            <a:off x="170250" y="1839025"/>
            <a:ext cx="1995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Entrypoints</a:t>
            </a:r>
            <a:endParaRPr/>
          </a:p>
        </p:txBody>
      </p:sp>
      <p:sp>
        <p:nvSpPr>
          <p:cNvPr id="451" name="Google Shape;451;p46"/>
          <p:cNvSpPr txBox="1"/>
          <p:nvPr/>
        </p:nvSpPr>
        <p:spPr>
          <a:xfrm>
            <a:off x="4619775" y="1778625"/>
            <a:ext cx="4448100" cy="20319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ComponentActivity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org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apache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log4j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BasicConfigurator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configure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setContent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2" name="Google Shape;4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850" y="443175"/>
            <a:ext cx="2522126" cy="442837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6"/>
          <p:cNvSpPr txBox="1"/>
          <p:nvPr/>
        </p:nvSpPr>
        <p:spPr>
          <a:xfrm>
            <a:off x="4619775" y="1263075"/>
            <a:ext cx="4448100" cy="30630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&gt;) 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runBlocking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org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apache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log4j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BasicConfigurator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configure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singleWindowApplication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state 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WindowState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size =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DpSize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title =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"Kotlin Multiplatform Chat Demo"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getOrNull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endParaRPr sz="11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"-h"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?: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Constants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EXTERNAL_HOST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getOrNull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"-p"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de" sz="11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toIntOrNull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?: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Constants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EXTERNAL_PORT</a:t>
            </a:r>
            <a:endParaRPr sz="11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4" name="Google Shape;4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862" y="443175"/>
            <a:ext cx="2522126" cy="442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5850" y="443175"/>
            <a:ext cx="2522126" cy="4428394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6"/>
          <p:cNvSpPr txBox="1"/>
          <p:nvPr/>
        </p:nvSpPr>
        <p:spPr>
          <a:xfrm>
            <a:off x="4619775" y="1701675"/>
            <a:ext cx="4448100" cy="21858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renderComposable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rootElementId = 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isLocal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10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isLocal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9024</a:t>
            </a:r>
            <a:endParaRPr sz="1000">
              <a:solidFill>
                <a:srgbClr val="F78C6C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de" sz="10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endParaRPr sz="10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0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useDarkButtonColor = </a:t>
            </a: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i="1"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"/>
          <p:cNvSpPr txBox="1"/>
          <p:nvPr>
            <p:ph type="title"/>
          </p:nvPr>
        </p:nvSpPr>
        <p:spPr>
          <a:xfrm>
            <a:off x="2561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Deployment</a:t>
            </a:r>
            <a:endParaRPr/>
          </a:p>
        </p:txBody>
      </p:sp>
      <p:sp>
        <p:nvSpPr>
          <p:cNvPr id="462" name="Google Shape;462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build artifacts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Linux Deb and Jar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Mac Dmi and Jar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W</a:t>
            </a:r>
            <a:r>
              <a:rPr lang="de"/>
              <a:t>indows Msi and Jar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</a:t>
            </a:r>
            <a:r>
              <a:rPr lang="de"/>
              <a:t>ndroid Apk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upload artifacts to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let server pull, rebuild and start latest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update readme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=&gt; GitHub Actions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450" y="0"/>
            <a:ext cx="71030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0" y="152400"/>
            <a:ext cx="86387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/>
          <p:nvPr>
            <p:ph type="title"/>
          </p:nvPr>
        </p:nvSpPr>
        <p:spPr>
          <a:xfrm>
            <a:off x="265500" y="1233175"/>
            <a:ext cx="3201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Actions</a:t>
            </a:r>
            <a:endParaRPr/>
          </a:p>
        </p:txBody>
      </p:sp>
      <p:sp>
        <p:nvSpPr>
          <p:cNvPr id="478" name="Google Shape;478;p50"/>
          <p:cNvSpPr txBox="1"/>
          <p:nvPr>
            <p:ph idx="1" type="subTitle"/>
          </p:nvPr>
        </p:nvSpPr>
        <p:spPr>
          <a:xfrm>
            <a:off x="265500" y="2803075"/>
            <a:ext cx="304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yaml</a:t>
            </a:r>
            <a:endParaRPr/>
          </a:p>
        </p:txBody>
      </p:sp>
      <p:sp>
        <p:nvSpPr>
          <p:cNvPr id="479" name="Google Shape;479;p50"/>
          <p:cNvSpPr txBox="1"/>
          <p:nvPr>
            <p:ph idx="2" type="body"/>
          </p:nvPr>
        </p:nvSpPr>
        <p:spPr>
          <a:xfrm>
            <a:off x="5765200" y="720600"/>
            <a:ext cx="21258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de">
                <a:solidFill>
                  <a:srgbClr val="F07178"/>
                </a:solidFill>
                <a:highlight>
                  <a:srgbClr val="0F111A"/>
                </a:highlight>
              </a:rPr>
              <a:t>name</a:t>
            </a: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: </a:t>
            </a:r>
            <a:r>
              <a:rPr lang="de">
                <a:solidFill>
                  <a:srgbClr val="C3CEE3"/>
                </a:solidFill>
                <a:highlight>
                  <a:srgbClr val="0F111A"/>
                </a:highlight>
              </a:rPr>
              <a:t>MpChatDemo CI</a:t>
            </a:r>
            <a:endParaRPr>
              <a:solidFill>
                <a:srgbClr val="C3CEE3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rgbClr val="C3CEE3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>
                <a:solidFill>
                  <a:srgbClr val="F07178"/>
                </a:solidFill>
                <a:highlight>
                  <a:srgbClr val="0F111A"/>
                </a:highlight>
              </a:rPr>
              <a:t>on</a:t>
            </a: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:</a:t>
            </a:r>
            <a:endParaRPr>
              <a:solidFill>
                <a:srgbClr val="89DDFF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 </a:t>
            </a:r>
            <a:r>
              <a:rPr lang="de">
                <a:solidFill>
                  <a:srgbClr val="F07178"/>
                </a:solidFill>
                <a:highlight>
                  <a:srgbClr val="0F111A"/>
                </a:highlight>
              </a:rPr>
              <a:t>push</a:t>
            </a: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:</a:t>
            </a:r>
            <a:endParaRPr>
              <a:solidFill>
                <a:srgbClr val="89DDFF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   </a:t>
            </a:r>
            <a:r>
              <a:rPr lang="de">
                <a:solidFill>
                  <a:srgbClr val="F07178"/>
                </a:solidFill>
                <a:highlight>
                  <a:srgbClr val="0F111A"/>
                </a:highlight>
              </a:rPr>
              <a:t>tags</a:t>
            </a: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:</a:t>
            </a:r>
            <a:endParaRPr>
              <a:solidFill>
                <a:srgbClr val="89DDFF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     - </a:t>
            </a:r>
            <a:r>
              <a:rPr lang="de">
                <a:solidFill>
                  <a:srgbClr val="C3E88D"/>
                </a:solidFill>
                <a:highlight>
                  <a:srgbClr val="0F111A"/>
                </a:highlight>
              </a:rPr>
              <a:t>'v*.*.*'</a:t>
            </a:r>
            <a:endParaRPr i="1">
              <a:solidFill>
                <a:srgbClr val="717CB4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i="1">
              <a:solidFill>
                <a:srgbClr val="717CB4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>
                <a:solidFill>
                  <a:srgbClr val="F07178"/>
                </a:solidFill>
                <a:highlight>
                  <a:srgbClr val="0F111A"/>
                </a:highlight>
              </a:rPr>
              <a:t>jobs</a:t>
            </a: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:</a:t>
            </a:r>
            <a:endParaRPr>
              <a:solidFill>
                <a:srgbClr val="89DDFF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 </a:t>
            </a:r>
            <a:r>
              <a:rPr lang="de">
                <a:solidFill>
                  <a:srgbClr val="F07178"/>
                </a:solidFill>
                <a:highlight>
                  <a:srgbClr val="0F111A"/>
                </a:highlight>
              </a:rPr>
              <a:t>build-android</a:t>
            </a: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:</a:t>
            </a:r>
            <a:endParaRPr>
              <a:solidFill>
                <a:srgbClr val="89DDFF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   </a:t>
            </a:r>
            <a:r>
              <a:rPr lang="de">
                <a:solidFill>
                  <a:srgbClr val="F07178"/>
                </a:solidFill>
                <a:highlight>
                  <a:srgbClr val="0F111A"/>
                </a:highlight>
              </a:rPr>
              <a:t>runs-on</a:t>
            </a: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: </a:t>
            </a:r>
            <a:r>
              <a:rPr lang="de">
                <a:solidFill>
                  <a:srgbClr val="C3CEE3"/>
                </a:solidFill>
                <a:highlight>
                  <a:srgbClr val="0F111A"/>
                </a:highlight>
              </a:rPr>
              <a:t>ubuntu-latest</a:t>
            </a:r>
            <a:endParaRPr>
              <a:solidFill>
                <a:srgbClr val="C3CEE3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>
                <a:solidFill>
                  <a:srgbClr val="C3CEE3"/>
                </a:solidFill>
                <a:highlight>
                  <a:srgbClr val="0F111A"/>
                </a:highlight>
              </a:rPr>
              <a:t>   </a:t>
            </a:r>
            <a:r>
              <a:rPr lang="de">
                <a:solidFill>
                  <a:srgbClr val="F07178"/>
                </a:solidFill>
                <a:highlight>
                  <a:srgbClr val="0F111A"/>
                </a:highlight>
              </a:rPr>
              <a:t>steps</a:t>
            </a: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:</a:t>
            </a:r>
            <a:endParaRPr>
              <a:solidFill>
                <a:srgbClr val="89DDFF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>
                <a:solidFill>
                  <a:srgbClr val="89DDFF"/>
                </a:solidFill>
                <a:highlight>
                  <a:srgbClr val="0F111A"/>
                </a:highlight>
              </a:rPr>
              <a:t>	…</a:t>
            </a:r>
            <a:endParaRPr>
              <a:solidFill>
                <a:srgbClr val="89DDFF"/>
              </a:solidFill>
              <a:highlight>
                <a:srgbClr val="0F111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480" name="Google Shape;480;p50"/>
          <p:cNvSpPr txBox="1"/>
          <p:nvPr/>
        </p:nvSpPr>
        <p:spPr>
          <a:xfrm>
            <a:off x="4612300" y="16650"/>
            <a:ext cx="4479300" cy="49563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actions/checkout@v2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actions/setup-java@v1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java-version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Setup Android SDK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android-actions/setup-android@v2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 output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vars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echo ::set-output name=tag::${GITHUB_REF#refs/*/}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Build with Gradle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./applyTag.sh ${{ steps.vars.outputs.tag }} &amp;&amp;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./assembleApk.sh${{secrets.ANDROID_KEY_PASSWORD}}</a:t>
            </a:r>
            <a:endParaRPr sz="875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50"/>
          <p:cNvSpPr txBox="1"/>
          <p:nvPr/>
        </p:nvSpPr>
        <p:spPr>
          <a:xfrm>
            <a:off x="4636150" y="555300"/>
            <a:ext cx="4431600" cy="39936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72000" lIns="72000" spcFirstLastPara="1" rIns="72000" wrap="square" tIns="72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Cache artifacts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actions/cache@v2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./MpChatDemoAndroid/MpChatDemo/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${{ steps.vars.outputs.tag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android-${{ steps.vars.outputs.tag }}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Prepare Release</a:t>
            </a:r>
            <a:endParaRPr sz="1000">
              <a:solidFill>
                <a:srgbClr val="C3CEE3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3CE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00">
                <a:solidFill>
                  <a:srgbClr val="F07178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|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mkdir -p ./MpChatDemoAndroid/MpChatDemo/${{ steps.vars.outputs.tag }}</a:t>
            </a:r>
            <a:endParaRPr sz="10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0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cp ./MpChatAndroidDemo.apk ./MpChatDemoAndroid/MpChatDemo/${{ steps.vars.outputs.tag }}/MpChatDemo-android-${{ steps.vars.outputs.tag }}.apk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"/>
          <p:cNvSpPr txBox="1"/>
          <p:nvPr>
            <p:ph type="title"/>
          </p:nvPr>
        </p:nvSpPr>
        <p:spPr>
          <a:xfrm>
            <a:off x="246525" y="11952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Open Questions</a:t>
            </a:r>
            <a:endParaRPr/>
          </a:p>
        </p:txBody>
      </p:sp>
      <p:sp>
        <p:nvSpPr>
          <p:cNvPr id="487" name="Google Shape;487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How to have an Android specific source set in the common module?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Overview of available Composables for Android, Desktop and Web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00" y="925749"/>
            <a:ext cx="8558374" cy="3386332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2"/>
          <p:cNvSpPr txBox="1"/>
          <p:nvPr>
            <p:ph type="title"/>
          </p:nvPr>
        </p:nvSpPr>
        <p:spPr>
          <a:xfrm>
            <a:off x="5044950" y="80325"/>
            <a:ext cx="39762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chat.zieger.dev</a:t>
            </a:r>
            <a:endParaRPr u="sng"/>
          </a:p>
        </p:txBody>
      </p:sp>
      <p:pic>
        <p:nvPicPr>
          <p:cNvPr id="494" name="Google Shape;49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600" y="1170375"/>
            <a:ext cx="6962775" cy="3752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95" name="Google Shape;495;p52"/>
          <p:cNvPicPr preferRelativeResize="0"/>
          <p:nvPr/>
        </p:nvPicPr>
        <p:blipFill rotWithShape="1">
          <a:blip r:embed="rId5">
            <a:alphaModFix/>
          </a:blip>
          <a:srcRect b="44910" l="-2720" r="2719" t="-44910"/>
          <a:stretch/>
        </p:blipFill>
        <p:spPr>
          <a:xfrm>
            <a:off x="6149650" y="-1157775"/>
            <a:ext cx="2790025" cy="5736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07950" y="1830600"/>
            <a:ext cx="1924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Setup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4953925" y="1040250"/>
            <a:ext cx="3928800" cy="30630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minSdk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targetSdk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androidGradlePluginVersion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7.0.3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androidBuildToolsVersion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31.0.0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androidxAppCompatVersion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1.3.1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androidXActivityCompose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1.4.0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androidComposeVersion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1.1.0-alpha06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1.0.0-beta6-dev446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1.5.31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kotlinCoroutinesVersion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1.5.2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kotlinSerializationVersion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1.3.0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kotlinCssVersion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1.0.0-pre.221-kotlin-1.5.21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kotlinHtmlVersion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0.7.3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kotlin.js.webpack.major.version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1.6.4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exposedVersion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0.35.1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xerialSqliteVersion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3.30.1</a:t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50" y="1137477"/>
            <a:ext cx="2339550" cy="28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3340800" y="124342"/>
            <a:ext cx="5745600" cy="48948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rootProject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"KotlinMpChatDemo"</a:t>
            </a:r>
            <a:endParaRPr sz="9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":android:"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":common"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":desktop"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":server"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":web"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pluginManagement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androidGradlePluginVersion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shadowJarVersion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"org.jetbrains.kotlin.jvm"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kotlinVersion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"org.jetbrains.kotlin.kapt"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kotlinVersion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"org.jetbrains.kotlin.multiplatform"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kotlinVersion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"org.jetbrains.kotlin.plugin.serialization"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kotlinVersion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"org.jetbrains.compose"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composeVersion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"com.android.application"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androidGradlePluginVersion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"com.github.johnrengelman.shadow"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shadowJarVersion</a:t>
            </a:r>
            <a:endParaRPr sz="900">
              <a:solidFill>
                <a:srgbClr val="FFCB6B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repositories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gradlePluginPortal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mavenCentral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google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resolutionStrategy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eachPlugin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requested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"com.android.application"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-&gt; {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useModule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requested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:"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requested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androidGradlePluginVersion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9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7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5" y="805525"/>
            <a:ext cx="2658450" cy="35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3350275" y="1163392"/>
            <a:ext cx="5745600" cy="28167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buildscript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repositories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gradlePluginPortal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google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mavenCentral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maven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"https://maven.pkg.jetbrains.space/public/p/compose/dev"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classpath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"org.jetbrains.kotlin:kotlin-gradle-plugin: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kotlinVersion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classpath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"serialization"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900">
                <a:solidFill>
                  <a:srgbClr val="F78C6C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version =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classpath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"org.jetbrains.compose:compose-gradle-plugin: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composeVersion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androidGradlePluginVersion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900">
                <a:solidFill>
                  <a:srgbClr val="FFCB6B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de" sz="9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i="1" sz="9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classpath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"com.android.tools.build:gradle: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androidGradlePluginVersion</a:t>
            </a:r>
            <a:r>
              <a:rPr lang="de" sz="9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700">
              <a:solidFill>
                <a:srgbClr val="EEFF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524" l="0" r="0" t="524"/>
          <a:stretch/>
        </p:blipFill>
        <p:spPr>
          <a:xfrm>
            <a:off x="161525" y="805525"/>
            <a:ext cx="2658450" cy="354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3350275" y="682988"/>
            <a:ext cx="5745600" cy="37866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allprojects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withType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9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KotlinCompile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e" sz="900">
                <a:solidFill>
                  <a:srgbClr val="464B5D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kotlinOptions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apply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// OptIn Annotation</a:t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freeCompilerArgs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freeCompilerArgs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"-Xopt-in=kotlin.RequiresOptIn"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de" sz="9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// Enable experimental APIs</a:t>
            </a:r>
            <a:endParaRPr i="1" sz="900">
              <a:solidFill>
                <a:srgbClr val="717C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717CB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freeCompilerArgs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freeCompilerArgs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"-Xopt-in=kotlinx.coroutines.ExperimentalCoroutinesApi"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freeCompilerArgs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freeCompilerArgs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"-Xopt-in=kotlin.Experimental"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freeCompilerArgs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freeCompilerArgs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"-Xopt-in=ExperimentalComposeWebWidgetsApi"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kotlinOptions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jvmTarget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"1.8"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repositories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mavenLocal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gradlePluginPortal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google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mavenCentral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maven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"https://jitpack.io"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maven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"https://maven.pkg.jetbrains.space/public/p/compose/dev"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07950" y="1830600"/>
            <a:ext cx="1924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Setup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5310275" y="49360"/>
            <a:ext cx="3000000" cy="10158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"com.android.application"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"android"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"plugin.serialization"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"org.jetbrains.compose"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310275" y="1159705"/>
            <a:ext cx="3000000" cy="8772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"multiplatform"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"plugin.serialization"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"org.jetbrains.compose"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310275" y="2131450"/>
            <a:ext cx="3000000" cy="8772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"multiplatform"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"plugin.serialization"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"org.jetbrains.compose"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339525" y="3103195"/>
            <a:ext cx="2941500" cy="10158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"multiplatform"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endParaRPr i="1" sz="9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"plugin.serialization"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"com.github.johnrengelman.shadow"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5310275" y="4213540"/>
            <a:ext cx="3000000" cy="877200"/>
          </a:xfrm>
          <a:prstGeom prst="rect">
            <a:avLst/>
          </a:prstGeom>
          <a:solidFill>
            <a:srgbClr val="00111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"multiplatform"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"plugin.serialization"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"org.jetbrains.compose"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50" y="971865"/>
            <a:ext cx="2339549" cy="319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50" y="971888"/>
            <a:ext cx="2339549" cy="319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450" y="802138"/>
            <a:ext cx="2357951" cy="353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>
            <p:ph type="title"/>
          </p:nvPr>
        </p:nvSpPr>
        <p:spPr>
          <a:xfrm>
            <a:off x="307950" y="1830600"/>
            <a:ext cx="1924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Setup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4742800" y="363000"/>
            <a:ext cx="4282200" cy="44175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commonMain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getting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"stdlib-common"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"org.jetbrains.kotlinx: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kotlinx-coroutines-core: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kotlinCoroutinesVersion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"org.jetbrains.kotlinx: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kotlinx-serialization-json:1.3.0"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"org.jetbrains.kotlinx: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kotlinx-html:0.7.2"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"org.jetbrains.kotlin-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wrappers:kotlin-css: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1.0.0-pre.221-kotlin-1.5.21"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widgets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"io.ktor: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ktor-client-websockets: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"org.slf4j:slf4j-log4j12: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1.7.32"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82AA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742800" y="870888"/>
            <a:ext cx="4282200" cy="34017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jvmMain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getting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desktop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currentOs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desktop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common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"org.slf4j:slf4j-log4j12: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1.7.32"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1100">
                <a:solidFill>
                  <a:srgbClr val="EEFFE3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jsMain </a:t>
            </a:r>
            <a:r>
              <a:rPr i="1" lang="de" sz="1100">
                <a:solidFill>
                  <a:srgbClr val="C792EA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getting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core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"org.slf4j:slf4j-log4j12: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1.7.32"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C792EA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5017900" y="870913"/>
            <a:ext cx="3732000" cy="34017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jvm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compilations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all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kotlinOptions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jvmTarget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"15"</a:t>
            </a:r>
            <a:endParaRPr sz="11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withJava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js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IR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binaries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executable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browser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commonWebpackConfig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cssSupport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enabled </a:t>
            </a:r>
            <a:r>
              <a:rPr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sourceSets </a:t>
            </a: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450" y="603475"/>
            <a:ext cx="2367450" cy="393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07950" y="1830600"/>
            <a:ext cx="1924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Setup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4782875" y="262925"/>
            <a:ext cx="4280100" cy="46176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kotlin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jvm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compilations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all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kotlinOptions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jvmTarget 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"15"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withJava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sourceSets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de" sz="9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jvmMain </a:t>
            </a:r>
            <a:r>
              <a:rPr i="1" lang="de" sz="9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i="1"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getting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":common"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desktop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currentOs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"io.ktor:ktor-client-cio: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	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"io.ktor: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ktor-client-websockets: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ktorVersion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"org.jetbrains.kotlinx: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kotlinx-coroutines-core: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kotlinCoroutinesVersion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"org.jetbrains.kotlinx: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kotlinx-serialization-json: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de" sz="9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kotlinSerializationVersion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de" sz="9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"org.slf4j:slf4j-log4j12:</a:t>
            </a:r>
            <a:endParaRPr sz="9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1.7.32"</a:t>
            </a: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50" y="443325"/>
            <a:ext cx="2339550" cy="4256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4773375" y="1506100"/>
            <a:ext cx="4280100" cy="2216400"/>
          </a:xfrm>
          <a:prstGeom prst="rect">
            <a:avLst/>
          </a:prstGeom>
          <a:solidFill>
            <a:srgbClr val="0F111A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desktop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mainClass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"dev.zieger.mpchatdemo.desktop.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DesktopMainKt"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nativeDistributions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packageVersion 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endParaRPr sz="1100">
              <a:solidFill>
                <a:srgbClr val="C3E88D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3E88D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de" sz="1100">
                <a:solidFill>
                  <a:srgbClr val="82AA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targetFormats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Dmg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Msi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" sz="1100">
                <a:solidFill>
                  <a:srgbClr val="EEFF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Deb</a:t>
            </a: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89DDFF"/>
              </a:solidFill>
              <a:highlight>
                <a:srgbClr val="0F11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89DDFF"/>
                </a:solidFill>
                <a:highlight>
                  <a:srgbClr val="0F111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900">
              <a:solidFill>
                <a:srgbClr val="82AA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EE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