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6"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90"/>
  </p:normalViewPr>
  <p:slideViewPr>
    <p:cSldViewPr snapToGrid="0" snapToObjects="1">
      <p:cViewPr varScale="1">
        <p:scale>
          <a:sx n="99" d="100"/>
          <a:sy n="99" d="100"/>
        </p:scale>
        <p:origin x="5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2D6E202-B606-4609-B914-27C9371A1F6D}" type="datetime1">
              <a:rPr lang="en-US" smtClean="0"/>
              <a:t>1/31/20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13819364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2D6E202-B606-4609-B914-27C9371A1F6D}" type="datetime1">
              <a:rPr lang="en-US" smtClean="0"/>
              <a:t>1/31/20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8254624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2D6E202-B606-4609-B914-27C9371A1F6D}" type="datetime1">
              <a:rPr lang="en-US" smtClean="0"/>
              <a:t>1/31/20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1733382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2D6E202-B606-4609-B914-27C9371A1F6D}" type="datetime1">
              <a:rPr lang="en-US" smtClean="0"/>
              <a:t>1/31/20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90931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2D6E202-B606-4609-B914-27C9371A1F6D}" type="datetime1">
              <a:rPr lang="en-US" smtClean="0"/>
              <a:t>1/31/20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618908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62D6E202-B606-4609-B914-27C9371A1F6D}" type="datetime1">
              <a:rPr lang="en-US" smtClean="0"/>
              <a:t>1/31/20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7919091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62D6E202-B606-4609-B914-27C9371A1F6D}" type="datetime1">
              <a:rPr lang="en-US" smtClean="0"/>
              <a:t>1/31/20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2618380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26339637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03980957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0942595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2D6E202-B606-4609-B914-27C9371A1F6D}" type="datetime1">
              <a:rPr lang="en-US" smtClean="0"/>
              <a:t>1/31/20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73104485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1/31/20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7487493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1/31/20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6542922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2D6E202-B606-4609-B914-27C9371A1F6D}" type="datetime1">
              <a:rPr lang="en-US" smtClean="0"/>
              <a:t>1/31/20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33009669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6E202-B606-4609-B914-27C9371A1F6D}" type="datetime1">
              <a:rPr lang="en-US" smtClean="0"/>
              <a:t>1/31/20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05846978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2D6E202-B606-4609-B914-27C9371A1F6D}" type="datetime1">
              <a:rPr lang="en-US" smtClean="0"/>
              <a:t>1/31/20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79667954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2D6E202-B606-4609-B914-27C9371A1F6D}" type="datetime1">
              <a:rPr lang="en-US" smtClean="0"/>
              <a:t>1/31/20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6888221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1/31/20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‹N°›</a:t>
            </a:fld>
            <a:endParaRPr lang="en-US" dirty="0"/>
          </a:p>
        </p:txBody>
      </p:sp>
    </p:spTree>
    <p:extLst>
      <p:ext uri="{BB962C8B-B14F-4D97-AF65-F5344CB8AC3E}">
        <p14:creationId xmlns:p14="http://schemas.microsoft.com/office/powerpoint/2010/main" val="1573517129"/>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e image contenant assis, lumière, avant, table&#10;&#10;Description générée automatiquement">
            <a:extLst>
              <a:ext uri="{FF2B5EF4-FFF2-40B4-BE49-F238E27FC236}">
                <a16:creationId xmlns:a16="http://schemas.microsoft.com/office/drawing/2014/main" id="{151D94B8-050A-4804-993A-3A8D0BD1879C}"/>
              </a:ext>
            </a:extLst>
          </p:cNvPr>
          <p:cNvPicPr>
            <a:picLocks noChangeAspect="1"/>
          </p:cNvPicPr>
          <p:nvPr/>
        </p:nvPicPr>
        <p:blipFill rotWithShape="1">
          <a:blip r:embed="rId2">
            <a:alphaModFix/>
          </a:blip>
          <a:srcRect/>
          <a:stretch/>
        </p:blipFill>
        <p:spPr>
          <a:xfrm>
            <a:off x="20" y="975"/>
            <a:ext cx="12191980" cy="6858000"/>
          </a:xfrm>
          <a:prstGeom prst="rect">
            <a:avLst/>
          </a:prstGeom>
        </p:spPr>
      </p:pic>
      <p:sp>
        <p:nvSpPr>
          <p:cNvPr id="2" name="Titre 1">
            <a:extLst>
              <a:ext uri="{FF2B5EF4-FFF2-40B4-BE49-F238E27FC236}">
                <a16:creationId xmlns:a16="http://schemas.microsoft.com/office/drawing/2014/main" id="{3157A2CB-EB4C-E240-A86D-8B63CC09477F}"/>
              </a:ext>
            </a:extLst>
          </p:cNvPr>
          <p:cNvSpPr>
            <a:spLocks noGrp="1"/>
          </p:cNvSpPr>
          <p:nvPr>
            <p:ph type="ctrTitle"/>
          </p:nvPr>
        </p:nvSpPr>
        <p:spPr>
          <a:xfrm>
            <a:off x="3475138" y="1978153"/>
            <a:ext cx="5241723" cy="2901694"/>
          </a:xfrm>
        </p:spPr>
        <p:txBody>
          <a:bodyPr anchor="ctr">
            <a:normAutofit/>
          </a:bodyPr>
          <a:lstStyle/>
          <a:p>
            <a:pPr algn="ctr"/>
            <a:r>
              <a:rPr lang="fr-FR" dirty="0">
                <a:ln>
                  <a:solidFill>
                    <a:schemeClr val="bg1"/>
                  </a:solidFill>
                </a:ln>
                <a:solidFill>
                  <a:srgbClr val="FFC000"/>
                </a:solidFill>
              </a:rPr>
              <a:t>Projet </a:t>
            </a:r>
            <a:br>
              <a:rPr lang="fr-FR" dirty="0">
                <a:ln>
                  <a:solidFill>
                    <a:schemeClr val="bg1"/>
                  </a:solidFill>
                </a:ln>
                <a:solidFill>
                  <a:srgbClr val="FFC000"/>
                </a:solidFill>
              </a:rPr>
            </a:br>
            <a:r>
              <a:rPr lang="fr-FR" dirty="0">
                <a:ln>
                  <a:solidFill>
                    <a:schemeClr val="bg1"/>
                  </a:solidFill>
                </a:ln>
                <a:solidFill>
                  <a:srgbClr val="FFC000"/>
                </a:solidFill>
              </a:rPr>
              <a:t>-</a:t>
            </a:r>
            <a:br>
              <a:rPr lang="fr-FR" dirty="0">
                <a:ln>
                  <a:solidFill>
                    <a:schemeClr val="bg1"/>
                  </a:solidFill>
                </a:ln>
                <a:solidFill>
                  <a:srgbClr val="FFC000"/>
                </a:solidFill>
              </a:rPr>
            </a:br>
            <a:r>
              <a:rPr lang="fr-FR" dirty="0">
                <a:ln>
                  <a:solidFill>
                    <a:schemeClr val="bg1"/>
                  </a:solidFill>
                </a:ln>
                <a:solidFill>
                  <a:srgbClr val="FFC000"/>
                </a:solidFill>
              </a:rPr>
              <a:t>Python for Data </a:t>
            </a:r>
            <a:r>
              <a:rPr lang="fr-FR" dirty="0" err="1">
                <a:ln>
                  <a:solidFill>
                    <a:schemeClr val="bg1"/>
                  </a:solidFill>
                </a:ln>
                <a:solidFill>
                  <a:srgbClr val="FFC000"/>
                </a:solidFill>
              </a:rPr>
              <a:t>Analysis</a:t>
            </a:r>
            <a:endParaRPr lang="fr-FR" dirty="0">
              <a:ln>
                <a:solidFill>
                  <a:schemeClr val="bg1"/>
                </a:solidFill>
              </a:ln>
              <a:solidFill>
                <a:srgbClr val="FFC000"/>
              </a:solidFill>
            </a:endParaRPr>
          </a:p>
        </p:txBody>
      </p:sp>
      <p:sp>
        <p:nvSpPr>
          <p:cNvPr id="3" name="Sous-titre 2">
            <a:extLst>
              <a:ext uri="{FF2B5EF4-FFF2-40B4-BE49-F238E27FC236}">
                <a16:creationId xmlns:a16="http://schemas.microsoft.com/office/drawing/2014/main" id="{3526B1CE-BA21-5B4A-9EDF-DB8116AF7BFB}"/>
              </a:ext>
            </a:extLst>
          </p:cNvPr>
          <p:cNvSpPr>
            <a:spLocks noGrp="1"/>
          </p:cNvSpPr>
          <p:nvPr>
            <p:ph type="subTitle" idx="1"/>
          </p:nvPr>
        </p:nvSpPr>
        <p:spPr>
          <a:xfrm>
            <a:off x="8716861" y="5482318"/>
            <a:ext cx="3205640" cy="774186"/>
          </a:xfrm>
        </p:spPr>
        <p:txBody>
          <a:bodyPr anchor="ctr">
            <a:normAutofit/>
          </a:bodyPr>
          <a:lstStyle/>
          <a:p>
            <a:pPr algn="ctr"/>
            <a:r>
              <a:rPr lang="fr-FR" sz="2000" dirty="0">
                <a:solidFill>
                  <a:srgbClr val="FFC000"/>
                </a:solidFill>
              </a:rPr>
              <a:t>Sasha </a:t>
            </a:r>
            <a:r>
              <a:rPr lang="fr-FR" sz="2000" dirty="0" err="1">
                <a:solidFill>
                  <a:srgbClr val="FFC000"/>
                </a:solidFill>
              </a:rPr>
              <a:t>collomé</a:t>
            </a:r>
            <a:endParaRPr lang="fr-FR" sz="2000" dirty="0">
              <a:solidFill>
                <a:srgbClr val="FFC000"/>
              </a:solidFill>
            </a:endParaRPr>
          </a:p>
          <a:p>
            <a:pPr algn="ctr"/>
            <a:r>
              <a:rPr lang="fr-FR" sz="1000" dirty="0">
                <a:solidFill>
                  <a:srgbClr val="FFC000"/>
                </a:solidFill>
              </a:rPr>
              <a:t>ESILV 5</a:t>
            </a:r>
            <a:r>
              <a:rPr lang="fr-FR" sz="1000" baseline="30000" dirty="0">
                <a:solidFill>
                  <a:srgbClr val="FFC000"/>
                </a:solidFill>
              </a:rPr>
              <a:t>ème</a:t>
            </a:r>
            <a:r>
              <a:rPr lang="fr-FR" sz="1000" dirty="0">
                <a:solidFill>
                  <a:srgbClr val="FFC000"/>
                </a:solidFill>
              </a:rPr>
              <a:t> Année – IBO </a:t>
            </a:r>
            <a:r>
              <a:rPr lang="fr-FR" sz="1000" dirty="0" err="1">
                <a:solidFill>
                  <a:srgbClr val="FFC000"/>
                </a:solidFill>
              </a:rPr>
              <a:t>cybersécurité</a:t>
            </a:r>
            <a:endParaRPr lang="fr-FR" sz="1000" dirty="0">
              <a:solidFill>
                <a:srgbClr val="FFC000"/>
              </a:solidFill>
            </a:endParaRPr>
          </a:p>
        </p:txBody>
      </p:sp>
    </p:spTree>
    <p:extLst>
      <p:ext uri="{BB962C8B-B14F-4D97-AF65-F5344CB8AC3E}">
        <p14:creationId xmlns:p14="http://schemas.microsoft.com/office/powerpoint/2010/main" val="30195092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C8196D-DB2D-9046-9048-F99141F6ECEF}"/>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B6E1FEFA-7D30-5049-94EB-D7643DABA770}"/>
              </a:ext>
            </a:extLst>
          </p:cNvPr>
          <p:cNvSpPr>
            <a:spLocks noGrp="1"/>
          </p:cNvSpPr>
          <p:nvPr>
            <p:ph idx="1"/>
          </p:nvPr>
        </p:nvSpPr>
        <p:spPr/>
        <p:txBody>
          <a:bodyPr/>
          <a:lstStyle/>
          <a:p>
            <a:pPr marL="457200" indent="-457200">
              <a:buFont typeface="+mj-lt"/>
              <a:buAutoNum type="arabicPeriod"/>
            </a:pPr>
            <a:r>
              <a:rPr lang="fr-FR" dirty="0"/>
              <a:t>Le </a:t>
            </a:r>
            <a:r>
              <a:rPr lang="fr-FR" dirty="0" err="1"/>
              <a:t>dataset</a:t>
            </a:r>
            <a:endParaRPr lang="fr-FR" dirty="0"/>
          </a:p>
          <a:p>
            <a:pPr marL="457200" indent="-457200">
              <a:buFont typeface="+mj-lt"/>
              <a:buAutoNum type="arabicPeriod"/>
            </a:pPr>
            <a:r>
              <a:rPr lang="fr-FR" dirty="0"/>
              <a:t>L’analyse</a:t>
            </a:r>
          </a:p>
        </p:txBody>
      </p:sp>
    </p:spTree>
    <p:extLst>
      <p:ext uri="{BB962C8B-B14F-4D97-AF65-F5344CB8AC3E}">
        <p14:creationId xmlns:p14="http://schemas.microsoft.com/office/powerpoint/2010/main" val="2697974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8EBEE6-47ED-9746-83FF-CD936C929417}"/>
              </a:ext>
            </a:extLst>
          </p:cNvPr>
          <p:cNvSpPr>
            <a:spLocks noGrp="1"/>
          </p:cNvSpPr>
          <p:nvPr>
            <p:ph type="title"/>
          </p:nvPr>
        </p:nvSpPr>
        <p:spPr/>
        <p:txBody>
          <a:bodyPr/>
          <a:lstStyle/>
          <a:p>
            <a:r>
              <a:rPr lang="fr-FR" dirty="0"/>
              <a:t>Le </a:t>
            </a:r>
            <a:r>
              <a:rPr lang="fr-FR" dirty="0" err="1"/>
              <a:t>dataset</a:t>
            </a:r>
            <a:r>
              <a:rPr lang="fr-FR" dirty="0"/>
              <a:t> : Généralités</a:t>
            </a:r>
          </a:p>
        </p:txBody>
      </p:sp>
      <p:sp>
        <p:nvSpPr>
          <p:cNvPr id="3" name="Espace réservé du contenu 2">
            <a:extLst>
              <a:ext uri="{FF2B5EF4-FFF2-40B4-BE49-F238E27FC236}">
                <a16:creationId xmlns:a16="http://schemas.microsoft.com/office/drawing/2014/main" id="{5EC22896-6AF5-5F4E-857F-42D1E4BE2DB5}"/>
              </a:ext>
            </a:extLst>
          </p:cNvPr>
          <p:cNvSpPr>
            <a:spLocks noGrp="1"/>
          </p:cNvSpPr>
          <p:nvPr>
            <p:ph idx="1"/>
          </p:nvPr>
        </p:nvSpPr>
        <p:spPr/>
        <p:txBody>
          <a:bodyPr/>
          <a:lstStyle/>
          <a:p>
            <a:r>
              <a:rPr lang="fr-FR" dirty="0"/>
              <a:t>Ce </a:t>
            </a:r>
            <a:r>
              <a:rPr lang="fr-FR" dirty="0" err="1"/>
              <a:t>dataset</a:t>
            </a:r>
            <a:r>
              <a:rPr lang="fr-FR" dirty="0"/>
              <a:t> rassemble tous les évènements tirés d’un processus de management des incidents d’un audit du système utilisé par une entreprise SI.</a:t>
            </a:r>
          </a:p>
          <a:p>
            <a:r>
              <a:rPr lang="fr-FR" dirty="0"/>
              <a:t>En chiffres :</a:t>
            </a:r>
          </a:p>
          <a:p>
            <a:pPr lvl="1"/>
            <a:r>
              <a:rPr lang="fr-FR" dirty="0"/>
              <a:t>141 712 occurrences, </a:t>
            </a:r>
          </a:p>
          <a:p>
            <a:pPr lvl="1"/>
            <a:r>
              <a:rPr lang="fr-FR" dirty="0"/>
              <a:t>24 918 incidents différents, </a:t>
            </a:r>
          </a:p>
          <a:p>
            <a:pPr lvl="1"/>
            <a:r>
              <a:rPr lang="fr-FR" dirty="0"/>
              <a:t>36 variables </a:t>
            </a:r>
          </a:p>
        </p:txBody>
      </p:sp>
    </p:spTree>
    <p:extLst>
      <p:ext uri="{BB962C8B-B14F-4D97-AF65-F5344CB8AC3E}">
        <p14:creationId xmlns:p14="http://schemas.microsoft.com/office/powerpoint/2010/main" val="2736141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10403C-BDB3-A44E-9D1F-11691DFB4E22}"/>
              </a:ext>
            </a:extLst>
          </p:cNvPr>
          <p:cNvSpPr>
            <a:spLocks noGrp="1"/>
          </p:cNvSpPr>
          <p:nvPr>
            <p:ph type="title"/>
          </p:nvPr>
        </p:nvSpPr>
        <p:spPr/>
        <p:txBody>
          <a:bodyPr/>
          <a:lstStyle/>
          <a:p>
            <a:r>
              <a:rPr lang="fr-FR" dirty="0"/>
              <a:t>Le </a:t>
            </a:r>
            <a:r>
              <a:rPr lang="fr-FR" dirty="0" err="1"/>
              <a:t>dataset</a:t>
            </a:r>
            <a:r>
              <a:rPr lang="fr-FR" dirty="0"/>
              <a:t> : Objectif(s) de l’analyse</a:t>
            </a:r>
          </a:p>
        </p:txBody>
      </p:sp>
      <p:sp>
        <p:nvSpPr>
          <p:cNvPr id="3" name="Espace réservé du contenu 2">
            <a:extLst>
              <a:ext uri="{FF2B5EF4-FFF2-40B4-BE49-F238E27FC236}">
                <a16:creationId xmlns:a16="http://schemas.microsoft.com/office/drawing/2014/main" id="{1FB6E7E6-732C-9140-B1BD-AF4DED847907}"/>
              </a:ext>
            </a:extLst>
          </p:cNvPr>
          <p:cNvSpPr>
            <a:spLocks noGrp="1"/>
          </p:cNvSpPr>
          <p:nvPr>
            <p:ph idx="1"/>
          </p:nvPr>
        </p:nvSpPr>
        <p:spPr/>
        <p:txBody>
          <a:bodyPr/>
          <a:lstStyle/>
          <a:p>
            <a:pPr marL="0" indent="0">
              <a:buNone/>
            </a:pPr>
            <a:r>
              <a:rPr lang="fr-FR" dirty="0"/>
              <a:t>L’objectif principal de ce projet est d’établir un modèle permettant de prédire le temps de résolution d’un incident au moment de son écriture dans le système de l’entreprise SI.</a:t>
            </a:r>
          </a:p>
          <a:p>
            <a:pPr marL="0" indent="0">
              <a:buNone/>
            </a:pPr>
            <a:r>
              <a:rPr lang="fr-FR" dirty="0"/>
              <a:t>Les objectifs secondaires seront de déterminer les informations pertinentes à garder pour l’entreprise et de comparer les différents algorithmes afin de choisir le plus efficace.</a:t>
            </a:r>
          </a:p>
        </p:txBody>
      </p:sp>
    </p:spTree>
    <p:extLst>
      <p:ext uri="{BB962C8B-B14F-4D97-AF65-F5344CB8AC3E}">
        <p14:creationId xmlns:p14="http://schemas.microsoft.com/office/powerpoint/2010/main" val="59097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F5F051-2297-404C-9BE1-20B791284896}"/>
              </a:ext>
            </a:extLst>
          </p:cNvPr>
          <p:cNvSpPr>
            <a:spLocks noGrp="1"/>
          </p:cNvSpPr>
          <p:nvPr>
            <p:ph type="title"/>
          </p:nvPr>
        </p:nvSpPr>
        <p:spPr/>
        <p:txBody>
          <a:bodyPr/>
          <a:lstStyle/>
          <a:p>
            <a:r>
              <a:rPr lang="fr-FR" dirty="0"/>
              <a:t>Le </a:t>
            </a:r>
            <a:r>
              <a:rPr lang="fr-FR" dirty="0" err="1"/>
              <a:t>dataset</a:t>
            </a:r>
            <a:r>
              <a:rPr lang="fr-FR" dirty="0"/>
              <a:t> : Premières réflexions</a:t>
            </a:r>
          </a:p>
        </p:txBody>
      </p:sp>
      <p:sp>
        <p:nvSpPr>
          <p:cNvPr id="3" name="Espace réservé du contenu 2">
            <a:extLst>
              <a:ext uri="{FF2B5EF4-FFF2-40B4-BE49-F238E27FC236}">
                <a16:creationId xmlns:a16="http://schemas.microsoft.com/office/drawing/2014/main" id="{9CBD2648-08AB-E54F-B36D-E8F606602B4D}"/>
              </a:ext>
            </a:extLst>
          </p:cNvPr>
          <p:cNvSpPr>
            <a:spLocks noGrp="1"/>
          </p:cNvSpPr>
          <p:nvPr>
            <p:ph idx="1"/>
          </p:nvPr>
        </p:nvSpPr>
        <p:spPr/>
        <p:txBody>
          <a:bodyPr/>
          <a:lstStyle/>
          <a:p>
            <a:r>
              <a:rPr lang="fr-FR" dirty="0"/>
              <a:t>De nombreuses données sont manquantes. Un gros travail de nettoyage devra être effectué afin de garder les informations utiles à l’analyse …</a:t>
            </a:r>
          </a:p>
          <a:p>
            <a:r>
              <a:rPr lang="fr-FR" dirty="0"/>
              <a:t>… Mais de nombreuses colonnes paraissent inutiles à la résolution du problème. On peut donc envisager la suppression de ces variables.</a:t>
            </a:r>
          </a:p>
          <a:p>
            <a:r>
              <a:rPr lang="fr-FR" dirty="0"/>
              <a:t>La quasi-totalité des variables sont qualitatives. Cela signifie qu’il faudra convertir les données contenues dans ces colonnes en valeurs numériques afin qu’elles soient exploitables lors de la modélisation.</a:t>
            </a:r>
          </a:p>
        </p:txBody>
      </p:sp>
    </p:spTree>
    <p:extLst>
      <p:ext uri="{BB962C8B-B14F-4D97-AF65-F5344CB8AC3E}">
        <p14:creationId xmlns:p14="http://schemas.microsoft.com/office/powerpoint/2010/main" val="3756362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59D735-25C8-C546-8EEC-B9E295134035}"/>
              </a:ext>
            </a:extLst>
          </p:cNvPr>
          <p:cNvSpPr>
            <a:spLocks noGrp="1"/>
          </p:cNvSpPr>
          <p:nvPr>
            <p:ph type="title"/>
          </p:nvPr>
        </p:nvSpPr>
        <p:spPr/>
        <p:txBody>
          <a:bodyPr/>
          <a:lstStyle/>
          <a:p>
            <a:r>
              <a:rPr lang="fr-FR" dirty="0"/>
              <a:t>L’analyse : Nettoyage du </a:t>
            </a:r>
            <a:r>
              <a:rPr lang="fr-FR" dirty="0" err="1"/>
              <a:t>dataset</a:t>
            </a:r>
            <a:endParaRPr lang="fr-FR" dirty="0"/>
          </a:p>
        </p:txBody>
      </p:sp>
      <p:sp>
        <p:nvSpPr>
          <p:cNvPr id="3" name="Espace réservé du contenu 2">
            <a:extLst>
              <a:ext uri="{FF2B5EF4-FFF2-40B4-BE49-F238E27FC236}">
                <a16:creationId xmlns:a16="http://schemas.microsoft.com/office/drawing/2014/main" id="{EFD7A6D0-0138-D242-9A39-A2EF92295C75}"/>
              </a:ext>
            </a:extLst>
          </p:cNvPr>
          <p:cNvSpPr>
            <a:spLocks noGrp="1"/>
          </p:cNvSpPr>
          <p:nvPr>
            <p:ph idx="1"/>
          </p:nvPr>
        </p:nvSpPr>
        <p:spPr/>
        <p:txBody>
          <a:bodyPr/>
          <a:lstStyle/>
          <a:p>
            <a:pPr marL="0" indent="0">
              <a:buNone/>
            </a:pPr>
            <a:r>
              <a:rPr lang="fr-FR" dirty="0"/>
              <a:t>Comme évoqué précédemment, la première étape a consisté à nettoyer le </a:t>
            </a:r>
            <a:r>
              <a:rPr lang="fr-FR" dirty="0" err="1"/>
              <a:t>dataset</a:t>
            </a:r>
            <a:r>
              <a:rPr lang="fr-FR" dirty="0"/>
              <a:t>. J’ai affiché le nombre de valeurs manquantes pour chacune des colonnes et j’en ai supprimé 6 pour lesquelles il manquait plus de 10% des données.</a:t>
            </a:r>
          </a:p>
          <a:p>
            <a:pPr marL="0" indent="0">
              <a:buNone/>
            </a:pPr>
            <a:r>
              <a:rPr lang="fr-FR" dirty="0"/>
              <a:t>En supprimant quelques lignes incohérentes supplémentaires, le </a:t>
            </a:r>
            <a:r>
              <a:rPr lang="fr-FR" dirty="0" err="1"/>
              <a:t>dataset</a:t>
            </a:r>
            <a:r>
              <a:rPr lang="fr-FR" dirty="0"/>
              <a:t> était désormais exploitable pour la suite de l’analyse.</a:t>
            </a:r>
          </a:p>
        </p:txBody>
      </p:sp>
    </p:spTree>
    <p:extLst>
      <p:ext uri="{BB962C8B-B14F-4D97-AF65-F5344CB8AC3E}">
        <p14:creationId xmlns:p14="http://schemas.microsoft.com/office/powerpoint/2010/main" val="204006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8137C0-DACD-9245-88CE-B72FFB6D1253}"/>
              </a:ext>
            </a:extLst>
          </p:cNvPr>
          <p:cNvSpPr>
            <a:spLocks noGrp="1"/>
          </p:cNvSpPr>
          <p:nvPr>
            <p:ph type="title"/>
          </p:nvPr>
        </p:nvSpPr>
        <p:spPr/>
        <p:txBody>
          <a:bodyPr/>
          <a:lstStyle/>
          <a:p>
            <a:r>
              <a:rPr lang="fr-FR" dirty="0"/>
              <a:t>L’analyse : Transformation des données</a:t>
            </a:r>
          </a:p>
        </p:txBody>
      </p:sp>
      <p:sp>
        <p:nvSpPr>
          <p:cNvPr id="3" name="Espace réservé du contenu 2">
            <a:extLst>
              <a:ext uri="{FF2B5EF4-FFF2-40B4-BE49-F238E27FC236}">
                <a16:creationId xmlns:a16="http://schemas.microsoft.com/office/drawing/2014/main" id="{8F53FB70-FAD6-7949-ADC1-7EDAC4168E74}"/>
              </a:ext>
            </a:extLst>
          </p:cNvPr>
          <p:cNvSpPr>
            <a:spLocks noGrp="1"/>
          </p:cNvSpPr>
          <p:nvPr>
            <p:ph idx="1"/>
          </p:nvPr>
        </p:nvSpPr>
        <p:spPr/>
        <p:txBody>
          <a:bodyPr>
            <a:normAutofit fontScale="92500"/>
          </a:bodyPr>
          <a:lstStyle/>
          <a:p>
            <a:pPr marL="0" indent="0">
              <a:buNone/>
            </a:pPr>
            <a:r>
              <a:rPr lang="fr-FR" dirty="0"/>
              <a:t>Comme évoqué dans la 1</a:t>
            </a:r>
            <a:r>
              <a:rPr lang="fr-FR" baseline="30000" dirty="0"/>
              <a:t>ère</a:t>
            </a:r>
            <a:r>
              <a:rPr lang="fr-FR" dirty="0"/>
              <a:t> partie, la quasi-totalité des données étaient qualitatives. Une importante partie de mon code a donc consisté à convertir ces données en valeurs numériques. </a:t>
            </a:r>
          </a:p>
          <a:p>
            <a:pPr marL="0" indent="0">
              <a:buNone/>
            </a:pPr>
            <a:r>
              <a:rPr lang="fr-FR" dirty="0"/>
              <a:t>Pour certaines colonnes, il s’agissait simplement de supprimer la partie textuelle pour garder uniquement la partie numérique (comme pour </a:t>
            </a:r>
            <a:r>
              <a:rPr lang="fr-FR" dirty="0" err="1"/>
              <a:t>caller_id</a:t>
            </a:r>
            <a:r>
              <a:rPr lang="fr-FR" dirty="0"/>
              <a:t>, par exemple).</a:t>
            </a:r>
          </a:p>
          <a:p>
            <a:pPr marL="0" indent="0">
              <a:buNone/>
            </a:pPr>
            <a:r>
              <a:rPr lang="fr-FR" dirty="0"/>
              <a:t>Pour d’autres, il fallait utiliser une fonction spécifique faisant concorder une donnée qualitative avec une valeur numérique pouvant être utilisée lors de la modélisation.</a:t>
            </a:r>
          </a:p>
        </p:txBody>
      </p:sp>
    </p:spTree>
    <p:extLst>
      <p:ext uri="{BB962C8B-B14F-4D97-AF65-F5344CB8AC3E}">
        <p14:creationId xmlns:p14="http://schemas.microsoft.com/office/powerpoint/2010/main" val="2788854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9B0F96-D776-6A4A-B490-2D261F43594A}"/>
              </a:ext>
            </a:extLst>
          </p:cNvPr>
          <p:cNvSpPr>
            <a:spLocks noGrp="1"/>
          </p:cNvSpPr>
          <p:nvPr>
            <p:ph type="title"/>
          </p:nvPr>
        </p:nvSpPr>
        <p:spPr/>
        <p:txBody>
          <a:bodyPr/>
          <a:lstStyle/>
          <a:p>
            <a:r>
              <a:rPr lang="fr-FR" dirty="0"/>
              <a:t>L’analyse : création de la variable</a:t>
            </a:r>
          </a:p>
        </p:txBody>
      </p:sp>
      <p:sp>
        <p:nvSpPr>
          <p:cNvPr id="3" name="Espace réservé du contenu 2">
            <a:extLst>
              <a:ext uri="{FF2B5EF4-FFF2-40B4-BE49-F238E27FC236}">
                <a16:creationId xmlns:a16="http://schemas.microsoft.com/office/drawing/2014/main" id="{D1009680-2F6D-E94A-A3AF-E098A65FA029}"/>
              </a:ext>
            </a:extLst>
          </p:cNvPr>
          <p:cNvSpPr>
            <a:spLocks noGrp="1"/>
          </p:cNvSpPr>
          <p:nvPr>
            <p:ph idx="1"/>
          </p:nvPr>
        </p:nvSpPr>
        <p:spPr/>
        <p:txBody>
          <a:bodyPr>
            <a:normAutofit fontScale="85000" lnSpcReduction="10000"/>
          </a:bodyPr>
          <a:lstStyle/>
          <a:p>
            <a:pPr marL="0" indent="0">
              <a:buNone/>
            </a:pPr>
            <a:r>
              <a:rPr lang="fr-FR" dirty="0"/>
              <a:t>L’objectif de ce projet est de prédire le nombre de jours nécessaires à la résolution d’un incident. Pour cela, nous allons entrainer un modèle sur l’ensemble des incidents présents dans le </a:t>
            </a:r>
            <a:r>
              <a:rPr lang="fr-FR" dirty="0" err="1"/>
              <a:t>dataset</a:t>
            </a:r>
            <a:r>
              <a:rPr lang="fr-FR" dirty="0"/>
              <a:t> dont le temps de résolution est connu afin de prédire le temps de résolution des futurs incidents.</a:t>
            </a:r>
          </a:p>
          <a:p>
            <a:pPr marL="0" indent="0">
              <a:buNone/>
            </a:pPr>
            <a:r>
              <a:rPr lang="fr-FR" dirty="0"/>
              <a:t>Pour y parvenir, une fonction récupère la date et l’heure de déclaration d’un incident ainsi que la date et l’heure de sa résolution (s’il est résolu) et calcule le nombre de jours séparant ces deux dates qui est placé dans une variable </a:t>
            </a:r>
            <a:r>
              <a:rPr lang="fr-FR" dirty="0" err="1"/>
              <a:t>float</a:t>
            </a:r>
            <a:r>
              <a:rPr lang="fr-FR" dirty="0"/>
              <a:t> et intégrée au </a:t>
            </a:r>
            <a:r>
              <a:rPr lang="fr-FR" dirty="0" err="1"/>
              <a:t>dataframe</a:t>
            </a:r>
            <a:r>
              <a:rPr lang="fr-FR" dirty="0"/>
              <a:t>.</a:t>
            </a:r>
          </a:p>
          <a:p>
            <a:pPr marL="0" indent="0">
              <a:buNone/>
            </a:pPr>
            <a:r>
              <a:rPr lang="fr-FR" dirty="0"/>
              <a:t>La variable </a:t>
            </a:r>
            <a:r>
              <a:rPr lang="fr-FR" dirty="0" err="1"/>
              <a:t>float</a:t>
            </a:r>
            <a:r>
              <a:rPr lang="fr-FR" dirty="0"/>
              <a:t> a ensuite été convertie en </a:t>
            </a:r>
            <a:r>
              <a:rPr lang="fr-FR" dirty="0" err="1"/>
              <a:t>int</a:t>
            </a:r>
            <a:r>
              <a:rPr lang="fr-FR" dirty="0"/>
              <a:t> afin d’être exploitable par la matrice de </a:t>
            </a:r>
            <a:r>
              <a:rPr lang="fr-FR" dirty="0" err="1"/>
              <a:t>correlation</a:t>
            </a:r>
            <a:r>
              <a:rPr lang="fr-FR" dirty="0"/>
              <a:t>.</a:t>
            </a:r>
          </a:p>
        </p:txBody>
      </p:sp>
    </p:spTree>
    <p:extLst>
      <p:ext uri="{BB962C8B-B14F-4D97-AF65-F5344CB8AC3E}">
        <p14:creationId xmlns:p14="http://schemas.microsoft.com/office/powerpoint/2010/main" val="1541385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2AE53B-28F6-0445-8385-9EA10D687E44}"/>
              </a:ext>
            </a:extLst>
          </p:cNvPr>
          <p:cNvSpPr>
            <a:spLocks noGrp="1"/>
          </p:cNvSpPr>
          <p:nvPr>
            <p:ph type="title"/>
          </p:nvPr>
        </p:nvSpPr>
        <p:spPr/>
        <p:txBody>
          <a:bodyPr/>
          <a:lstStyle/>
          <a:p>
            <a:r>
              <a:rPr lang="fr-FR" dirty="0"/>
              <a:t>L’analyse : Création du modèle</a:t>
            </a:r>
          </a:p>
        </p:txBody>
      </p:sp>
      <p:sp>
        <p:nvSpPr>
          <p:cNvPr id="3" name="Espace réservé du contenu 2">
            <a:extLst>
              <a:ext uri="{FF2B5EF4-FFF2-40B4-BE49-F238E27FC236}">
                <a16:creationId xmlns:a16="http://schemas.microsoft.com/office/drawing/2014/main" id="{340B0DCF-A0EF-0F42-8787-275B8BB70B2C}"/>
              </a:ext>
            </a:extLst>
          </p:cNvPr>
          <p:cNvSpPr>
            <a:spLocks noGrp="1"/>
          </p:cNvSpPr>
          <p:nvPr>
            <p:ph idx="1"/>
          </p:nvPr>
        </p:nvSpPr>
        <p:spPr/>
        <p:txBody>
          <a:bodyPr>
            <a:normAutofit lnSpcReduction="10000"/>
          </a:bodyPr>
          <a:lstStyle/>
          <a:p>
            <a:r>
              <a:rPr lang="fr-FR" dirty="0"/>
              <a:t>J’ai commencé par déterminer les variables dont la durée de l’incident dépendait le plus grâce à une matrice de corrélation : j’ai obtenu 6 variables intéressantes.</a:t>
            </a:r>
          </a:p>
          <a:p>
            <a:r>
              <a:rPr lang="fr-FR" dirty="0"/>
              <a:t>J’ai intégré ces variables dans une variable X (apprentissage) et « </a:t>
            </a:r>
            <a:r>
              <a:rPr lang="fr-FR" dirty="0" err="1"/>
              <a:t>duree_incident</a:t>
            </a:r>
            <a:r>
              <a:rPr lang="fr-FR" dirty="0"/>
              <a:t> » dans une variable Y (prédiction).</a:t>
            </a:r>
          </a:p>
          <a:p>
            <a:r>
              <a:rPr lang="fr-FR" dirty="0"/>
              <a:t>En faisant tourner différents algorithmes (régression linéaire, </a:t>
            </a:r>
            <a:r>
              <a:rPr lang="fr-FR" dirty="0" err="1"/>
              <a:t>Random</a:t>
            </a:r>
            <a:r>
              <a:rPr lang="fr-FR" dirty="0"/>
              <a:t> Forest …), j’ai pu établir les performances de chacun dans la prédiction du nombre de jours nécessaires à la résolution d’un incident.</a:t>
            </a:r>
          </a:p>
        </p:txBody>
      </p:sp>
    </p:spTree>
    <p:extLst>
      <p:ext uri="{BB962C8B-B14F-4D97-AF65-F5344CB8AC3E}">
        <p14:creationId xmlns:p14="http://schemas.microsoft.com/office/powerpoint/2010/main" val="13164927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{F2BC4E61-0308-1D46-8849-6ADD6BD17B8A}tf10001122</Template>
  <TotalTime>55</TotalTime>
  <Words>577</Words>
  <Application>Microsoft Macintosh PowerPoint</Application>
  <PresentationFormat>Grand écran</PresentationFormat>
  <Paragraphs>34</Paragraphs>
  <Slides>9</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9</vt:i4>
      </vt:variant>
    </vt:vector>
  </HeadingPairs>
  <TitlesOfParts>
    <vt:vector size="12" baseType="lpstr">
      <vt:lpstr>Arial</vt:lpstr>
      <vt:lpstr>Tw Cen MT</vt:lpstr>
      <vt:lpstr>Circuit</vt:lpstr>
      <vt:lpstr>Projet  - Python for Data Analysis</vt:lpstr>
      <vt:lpstr>Sommaire</vt:lpstr>
      <vt:lpstr>Le dataset : Généralités</vt:lpstr>
      <vt:lpstr>Le dataset : Objectif(s) de l’analyse</vt:lpstr>
      <vt:lpstr>Le dataset : Premières réflexions</vt:lpstr>
      <vt:lpstr>L’analyse : Nettoyage du dataset</vt:lpstr>
      <vt:lpstr>L’analyse : Transformation des données</vt:lpstr>
      <vt:lpstr>L’analyse : création de la variable</vt:lpstr>
      <vt:lpstr>L’analyse : Création du modèle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 Python for Data Analysis</dc:title>
  <dc:creator>COLLOMÉ Sasha</dc:creator>
  <cp:lastModifiedBy>COLLOMÉ Sasha</cp:lastModifiedBy>
  <cp:revision>5</cp:revision>
  <dcterms:created xsi:type="dcterms:W3CDTF">2020-01-31T19:10:14Z</dcterms:created>
  <dcterms:modified xsi:type="dcterms:W3CDTF">2020-01-31T20:05:28Z</dcterms:modified>
</cp:coreProperties>
</file>