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57" r:id="rId3"/>
    <p:sldId id="259" r:id="rId4"/>
    <p:sldId id="27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ha" initials="S" lastIdx="1" clrIdx="0">
    <p:extLst>
      <p:ext uri="{19B8F6BF-5375-455C-9EA6-DF929625EA0E}">
        <p15:presenceInfo xmlns:p15="http://schemas.microsoft.com/office/powerpoint/2012/main" userId="Sa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8" d="100"/>
          <a:sy n="128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CA598-A42A-455D-8FCE-D3750BC04BD5}" type="datetimeFigureOut">
              <a:rPr lang="ru-RU" smtClean="0"/>
              <a:t>27.07.2024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74A-480D-43D9-8E64-4B6D135AA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B5A3-7EF7-43F7-BA6C-83FE363679F1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D54B-CCC5-49BD-8AA9-FA4AC4F0B046}" type="datetime1">
              <a:rPr lang="ru-RU" smtClean="0"/>
              <a:t>27.07.2024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7987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D54B-CCC5-49BD-8AA9-FA4AC4F0B046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07926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D54B-CCC5-49BD-8AA9-FA4AC4F0B046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96452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D54B-CCC5-49BD-8AA9-FA4AC4F0B046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5031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D54B-CCC5-49BD-8AA9-FA4AC4F0B046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139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D54B-CCC5-49BD-8AA9-FA4AC4F0B046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626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A6F7-5903-455B-8589-CD7D34354B64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3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3F2A-C9BB-4CBE-9A33-770108853856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37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8D6-9691-4514-BC16-BF75ACDFAED1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73F-C055-42CA-B48C-7A633B1370B3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36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B763-BA1B-4631-B94D-0F6AB6FCBC08}" type="datetime1">
              <a:rPr lang="ru-RU" smtClean="0"/>
              <a:t>27.07.2024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0D06-40D7-4669-A7AB-586C4BA1AB1D}" type="datetime1">
              <a:rPr lang="ru-RU" smtClean="0"/>
              <a:t>27.07.2024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2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CEB-26D0-41C9-A200-6EC7FB78AB43}" type="datetime1">
              <a:rPr lang="ru-RU" smtClean="0"/>
              <a:t>27.07.2024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0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3426-3B20-439C-91D5-1BD9514EE44E}" type="datetime1">
              <a:rPr lang="ru-RU" smtClean="0"/>
              <a:t>27.07.2024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89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0493-FD1C-4BF4-B984-5CE191B48EFE}" type="datetime1">
              <a:rPr lang="ru-RU" smtClean="0"/>
              <a:t>27.07.2024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6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E8351A9-64F1-4DAC-8515-73FF9819B0E1}" type="datetime1">
              <a:rPr lang="ru-RU" smtClean="0"/>
              <a:t>27.07.2024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05D54B-CCC5-49BD-8AA9-FA4AC4F0B046}" type="datetime1">
              <a:rPr lang="ru-RU" smtClean="0"/>
              <a:t>27.07.2024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6C23F4-2263-4B01-ADB6-59D459133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3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88821"/>
            <a:ext cx="9144000" cy="314845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вакансий аналитика данных и системного аналитика, представленных на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hh.ru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143500"/>
            <a:ext cx="9144000" cy="691243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Бабурченкова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0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473529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Типичное место работы для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данных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Middle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41412" y="587829"/>
            <a:ext cx="10414861" cy="6803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Сбер, 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занятость, полный день, з/п от 100 до 200, возможно 300 тыс.</a:t>
            </a: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10</a:t>
            </a:fld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197935"/>
            <a:ext cx="8803776" cy="53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5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473529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Типичное место работы для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данных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Senior</a:t>
            </a:r>
            <a:r>
              <a:rPr lang="en-US" cap="none" baseline="30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ru-RU" baseline="30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41413" y="587829"/>
            <a:ext cx="9905998" cy="68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Леруа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Мерлен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полная занятость, полный день, з/п от 200 до 300тыс.</a:t>
            </a: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11</a:t>
            </a:fld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142970"/>
            <a:ext cx="8594770" cy="5242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3485" y="6306104"/>
            <a:ext cx="116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вакансий для аналитика данных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мало, всего 13.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4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991" y="114300"/>
            <a:ext cx="10451804" cy="473529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Типичное место работы для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системного аналитика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 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41413" y="587829"/>
            <a:ext cx="9905998" cy="68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Aston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полная занятость, полный день, з/п меньше 100 тыс.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2" y="1206328"/>
            <a:ext cx="8314809" cy="52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9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767" y="114301"/>
            <a:ext cx="10504968" cy="566184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Типичное место работы для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системного аналитика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 +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41413" y="587829"/>
            <a:ext cx="9905998" cy="68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Сбер, полная занятость, полный день, з/п от 100 до 200 тыс.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13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2" y="1134479"/>
            <a:ext cx="8365926" cy="5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0726" y="114300"/>
            <a:ext cx="10504967" cy="473529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Типичное место работы для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системного аналитика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41413" y="587829"/>
            <a:ext cx="9905998" cy="68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Т1 или Сбер, полная занятость, полный день, з/п до 300 тыс.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14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2" y="1268186"/>
            <a:ext cx="8577353" cy="52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14300"/>
            <a:ext cx="10299221" cy="473529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Типичное место работы для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системного аналитика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41413" y="587829"/>
            <a:ext cx="9905998" cy="68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Т1, полная занятость, полный день, с з/п от 200 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выше.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15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2" y="1177635"/>
            <a:ext cx="8795068" cy="53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141413" y="119064"/>
            <a:ext cx="9905998" cy="912295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</a:t>
            </a:r>
            <a:r>
              <a:rPr lang="en-US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 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 skills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аналитика данных и системного аналитика</a:t>
            </a:r>
            <a:endParaRPr lang="ru-RU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234310" y="1151537"/>
            <a:ext cx="4002578" cy="513012"/>
          </a:xfrm>
        </p:spPr>
        <p:txBody>
          <a:bodyPr/>
          <a:lstStyle/>
          <a:p>
            <a:pPr algn="ctr"/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 данных</a:t>
            </a: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310" y="1622748"/>
            <a:ext cx="4002578" cy="4948504"/>
          </a:xfrm>
          <a:prstGeom prst="rect">
            <a:avLst/>
          </a:prstGeom>
        </p:spPr>
      </p:pic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>
          <a:xfrm>
            <a:off x="4471198" y="1193339"/>
            <a:ext cx="3876065" cy="513012"/>
          </a:xfrm>
        </p:spPr>
        <p:txBody>
          <a:bodyPr/>
          <a:lstStyle/>
          <a:p>
            <a:pPr algn="ctr"/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аналитик</a:t>
            </a: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smtClean="0"/>
              <a:t>На основе данных сервисов hh.ru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16</a:t>
            </a:fld>
            <a:endParaRPr lang="ru-RU"/>
          </a:p>
        </p:txBody>
      </p:sp>
      <p:pic>
        <p:nvPicPr>
          <p:cNvPr id="22" name="Объект 2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71198" y="1622748"/>
            <a:ext cx="3876065" cy="49326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079163" y="1972832"/>
            <a:ext cx="2672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для аналитика данных, и для системного аналитика в топ требований больше попадает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скилов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84" y="4667821"/>
            <a:ext cx="2225855" cy="7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0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0729"/>
          </a:xfrm>
        </p:spPr>
        <p:txBody>
          <a:bodyPr>
            <a:noAutofit/>
          </a:bodyPr>
          <a:lstStyle/>
          <a:p>
            <a:pPr algn="ctr"/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</a:t>
            </a:r>
            <a:b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Аналитик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b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обладать</a:t>
            </a:r>
            <a:endParaRPr lang="ru-RU" dirty="0"/>
          </a:p>
        </p:txBody>
      </p:sp>
      <p:pic>
        <p:nvPicPr>
          <p:cNvPr id="25" name="Объект 2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063" y="2414529"/>
            <a:ext cx="4440063" cy="3258520"/>
          </a:xfrm>
          <a:prstGeom prst="rect">
            <a:avLst/>
          </a:prstGeom>
        </p:spPr>
      </p:pic>
      <p:pic>
        <p:nvPicPr>
          <p:cNvPr id="26" name="Объект 2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05926" y="2414528"/>
            <a:ext cx="6833525" cy="326681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10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0729"/>
          </a:xfrm>
        </p:spPr>
        <p:txBody>
          <a:bodyPr>
            <a:noAutofit/>
          </a:bodyPr>
          <a:lstStyle/>
          <a:p>
            <a:pPr algn="ctr"/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</a:t>
            </a:r>
            <a:b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Аналитик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Junior+</a:t>
            </a:r>
            <a:b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обладать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18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7421" y="2539418"/>
            <a:ext cx="4719346" cy="3156479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49411" y="2539418"/>
            <a:ext cx="6637264" cy="31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7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0729"/>
          </a:xfrm>
        </p:spPr>
        <p:txBody>
          <a:bodyPr>
            <a:noAutofit/>
          </a:bodyPr>
          <a:lstStyle/>
          <a:p>
            <a:pPr algn="ctr"/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</a:t>
            </a:r>
            <a:b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Аналитик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b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обладать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19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840" y="2555094"/>
            <a:ext cx="4589412" cy="3189079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78128" y="2555094"/>
            <a:ext cx="6602228" cy="31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</a:t>
            </a:r>
            <a:r>
              <a:rPr lang="en-US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различия в предлагаемых вакансиях для Аналитиков данных и Системных </a:t>
            </a:r>
            <a:r>
              <a:rPr lang="ru-RU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аналитиков, изучив: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96887"/>
            <a:ext cx="9905998" cy="3494314"/>
          </a:xfrm>
        </p:spPr>
        <p:txBody>
          <a:bodyPr>
            <a:normAutofit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среди вакансий Аналитик данных и Системный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аналитик,</a:t>
            </a:r>
          </a:p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ТОП-работодателей, зарплата, тип занятости, график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в разрезе </a:t>
            </a:r>
            <a:r>
              <a:rPr lang="ru-RU" cap="none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 требуемые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hard-</a:t>
            </a:r>
            <a:r>
              <a:rPr lang="en-US" cap="none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skils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soft-</a:t>
            </a:r>
            <a:r>
              <a:rPr lang="en-US" cap="none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skils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разрезе </a:t>
            </a:r>
            <a:r>
              <a:rPr lang="ru-RU" cap="none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омесячная динамика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вакансий в разрезе </a:t>
            </a:r>
            <a:r>
              <a:rPr lang="ru-RU" cap="none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78698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78697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6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0729"/>
          </a:xfrm>
        </p:spPr>
        <p:txBody>
          <a:bodyPr>
            <a:noAutofit/>
          </a:bodyPr>
          <a:lstStyle/>
          <a:p>
            <a:pPr algn="ctr"/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</a:t>
            </a:r>
            <a:b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Аналитик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b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обладать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20</a:t>
            </a:fld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57130" y="2490495"/>
            <a:ext cx="5490281" cy="3300705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28" y="2490495"/>
            <a:ext cx="4802010" cy="33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7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0729"/>
          </a:xfrm>
        </p:spPr>
        <p:txBody>
          <a:bodyPr>
            <a:noAutofit/>
          </a:bodyPr>
          <a:lstStyle/>
          <a:p>
            <a:pPr algn="ctr"/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</a:t>
            </a:r>
            <a:b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аналитик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b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обладать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21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398" y="2539419"/>
            <a:ext cx="5317800" cy="3251781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0668" y="2539419"/>
            <a:ext cx="5490443" cy="32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2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0729"/>
          </a:xfrm>
        </p:spPr>
        <p:txBody>
          <a:bodyPr>
            <a:noAutofit/>
          </a:bodyPr>
          <a:lstStyle/>
          <a:p>
            <a:pPr algn="ctr"/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</a:t>
            </a:r>
            <a:b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аналитик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Junior+</a:t>
            </a:r>
            <a:b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обладать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22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289" y="2336829"/>
            <a:ext cx="4851899" cy="3454372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20227" y="2336829"/>
            <a:ext cx="5785646" cy="34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98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0729"/>
          </a:xfrm>
        </p:spPr>
        <p:txBody>
          <a:bodyPr>
            <a:noAutofit/>
          </a:bodyPr>
          <a:lstStyle/>
          <a:p>
            <a:pPr algn="ctr"/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</a:t>
            </a:r>
            <a:b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аналитик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b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обладать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23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561" y="2336989"/>
            <a:ext cx="5025876" cy="3454211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21813" y="2336989"/>
            <a:ext cx="5740003" cy="34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5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0729"/>
          </a:xfrm>
        </p:spPr>
        <p:txBody>
          <a:bodyPr>
            <a:noAutofit/>
          </a:bodyPr>
          <a:lstStyle/>
          <a:p>
            <a:pPr algn="ctr"/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</a:t>
            </a:r>
            <a:b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аналитик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b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обладать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24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561" y="2303189"/>
            <a:ext cx="4997577" cy="3488012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4642" y="2303189"/>
            <a:ext cx="5729071" cy="34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17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Помесячная динамика количества вакансий для  Аналитика данных в разрезе </a:t>
            </a:r>
            <a:r>
              <a:rPr lang="ru-RU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70611" y="2382786"/>
            <a:ext cx="5216859" cy="3599800"/>
          </a:xfrm>
        </p:spPr>
        <p:txBody>
          <a:bodyPr>
            <a:normAutofit/>
          </a:bodyPr>
          <a:lstStyle/>
          <a:p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вакансий росло с февраля по май по 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всем </a:t>
            </a:r>
            <a:r>
              <a:rPr lang="ru-RU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грейдам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июню количество вакансий снизилось примерно до уровня 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марта</a:t>
            </a:r>
          </a:p>
          <a:p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снижение чуть 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</a:p>
          <a:p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практически нет колебаний, количество вакансий по этому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грейду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минимально.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25</a:t>
            </a:fld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1508" y="2382786"/>
            <a:ext cx="5666673" cy="359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5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Помесячная динамика количества вакансий для  Системных аналитиков в разрезе </a:t>
            </a:r>
            <a:r>
              <a:rPr lang="ru-RU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996763" y="2254102"/>
            <a:ext cx="5644070" cy="3728484"/>
          </a:xfrm>
        </p:spPr>
        <p:txBody>
          <a:bodyPr>
            <a:noAutofit/>
          </a:bodyPr>
          <a:lstStyle/>
          <a:p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вакансиях для системных аналитиков предоставлена 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за 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июнь и июль. </a:t>
            </a:r>
            <a:endParaRPr lang="ru-RU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июле наблюдается резкий рост вакансий для 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 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среднего уровня (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и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грейдам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рост более сдержанный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июне количество вакансий для аналитиков данных и системных аналитиков было примерно одинаково, за исключением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ДА, их было в два раза больше, чем </a:t>
            </a:r>
            <a:r>
              <a:rPr lang="ru-RU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СА.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26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875" y="2347898"/>
            <a:ext cx="5479678" cy="36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1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6078" y="586987"/>
            <a:ext cx="9905998" cy="568082"/>
          </a:xfrm>
        </p:spPr>
        <p:txBody>
          <a:bodyPr>
            <a:noAutofit/>
          </a:bodyPr>
          <a:lstStyle/>
          <a:p>
            <a:r>
              <a:rPr lang="ru-RU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выводы по исследованию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18180"/>
            <a:ext cx="10134530" cy="5470725"/>
          </a:xfrm>
        </p:spPr>
        <p:txBody>
          <a:bodyPr>
            <a:normAutofit/>
          </a:bodyPr>
          <a:lstStyle/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вакансий, как аналитиков данных, так и системных аналитиков, предназначены для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junior+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всего вакансий для аналитиков данных от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предлагает Сбер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единичные вакансии от разных работодателей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системных аналитиков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больше всего вакансий предлагает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Aston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других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топы выходят Т1 и Сбер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аналитиков данных, и системных аналитиков большинство вакансий на полную занятость и полный день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большей части вакансий, независимо от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указана заработная плата. Среди тех вакансий, где заработная плата указана, прослеживается тенденция к ее увеличению по мере увеличения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грейда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для аналитиков данных, что для системных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аналитиков.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вакансиях обеих специальностей, независимо от </a:t>
            </a:r>
            <a:r>
              <a:rPr lang="ru-RU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грейда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чаще требуют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ru-RU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скилы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85061"/>
            <a:ext cx="9905998" cy="1033120"/>
          </a:xfrm>
        </p:spPr>
        <p:txBody>
          <a:bodyPr>
            <a:noAutofit/>
          </a:bodyPr>
          <a:lstStyle/>
          <a:p>
            <a:r>
              <a:rPr lang="ru-RU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выводы по исследованию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на вакансии </a:t>
            </a:r>
            <a:r>
              <a:rPr lang="ru-RU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аналитиков данных: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262270"/>
            <a:ext cx="10353191" cy="532663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hard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excel;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soft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склад ума, умение работать с большими объемами информации,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коммуникабельность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junior+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hard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python,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данных;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soft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склад ума,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работать с документацией,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работать с большими объемами информации</a:t>
            </a:r>
          </a:p>
          <a:p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hard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python, pandas,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данных;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soft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работать с документацией,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склад ума, коммуникабельность, умение работать с большими объемами информации</a:t>
            </a:r>
          </a:p>
          <a:p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hard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python, data analysis, pandas;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soft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работать с документацией,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проактивность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навыки презентации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результатов, коммуникабельность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7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85061"/>
            <a:ext cx="9905998" cy="1033120"/>
          </a:xfrm>
        </p:spPr>
        <p:txBody>
          <a:bodyPr>
            <a:noAutofit/>
          </a:bodyPr>
          <a:lstStyle/>
          <a:p>
            <a:r>
              <a:rPr lang="ru-RU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выводы по исследованию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желаемые кандидаты на вакансии системных аналитиков: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73619"/>
            <a:ext cx="10189196" cy="5015286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</a:t>
            </a:r>
            <a:endParaRPr lang="en-US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навыки системного анализа, умение работать с базами данных, знание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склад ума, умение работать с документацией, навыками деловой коммуникации</a:t>
            </a:r>
          </a:p>
          <a:p>
            <a:r>
              <a:rPr lang="en-US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endParaRPr lang="en-US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hard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confluence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bpm;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soft skills: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работать с документацией,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склад ума, коммуникабельность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hard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confluence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bpm;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soft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работать с документацией,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коммуникабельность, аналитический склад ума</a:t>
            </a:r>
          </a:p>
          <a:p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en-US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hard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bpm, confluence;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soft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работать с документацией,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коммуникабельность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деловая коммуникация, аналитический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 ума </a:t>
            </a:r>
          </a:p>
          <a:p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1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среди вакансий Аналитик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9823" y="2669453"/>
            <a:ext cx="4146698" cy="3121747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олее половины 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 вакансии для </a:t>
            </a:r>
            <a:r>
              <a:rPr lang="ru-RU" sz="200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 для </a:t>
            </a:r>
            <a:r>
              <a:rPr lang="ru-RU" sz="200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(около 30</a:t>
            </a: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%),</a:t>
            </a:r>
          </a:p>
          <a:p>
            <a:r>
              <a:rPr lang="en-US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 - 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чуть меньше 8</a:t>
            </a: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%,</a:t>
            </a:r>
          </a:p>
          <a:p>
            <a:r>
              <a:rPr lang="en-US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- 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1%</a:t>
            </a: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0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Доли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грейдов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среди вакансий 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Системных аналитиков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очти 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одинаковые доли для </a:t>
            </a:r>
            <a:r>
              <a:rPr lang="ru-RU" sz="200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(49 и 45 процентов соответственно</a:t>
            </a: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Доля вакансий </a:t>
            </a:r>
            <a:r>
              <a:rPr lang="en-US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 - 4,5</a:t>
            </a:r>
            <a:r>
              <a:rPr lang="en-US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2000" cap="non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- 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чуть больше 2%.</a:t>
            </a: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7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8641" y="2667000"/>
            <a:ext cx="424185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473529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Типичное место работы для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данных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41413" y="587829"/>
            <a:ext cx="9905998" cy="68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Сбер, на полную занятость, полный день, </a:t>
            </a:r>
            <a:r>
              <a:rPr lang="ru-RU" sz="200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з/п </a:t>
            </a: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100тыс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215746"/>
            <a:ext cx="8768942" cy="52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6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473529"/>
          </a:xfrm>
        </p:spPr>
        <p:txBody>
          <a:bodyPr>
            <a:noAutofit/>
          </a:bodyPr>
          <a:lstStyle/>
          <a:p>
            <a:r>
              <a:rPr lang="ru-RU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Типичное место работы для </a:t>
            </a:r>
            <a:r>
              <a:rPr lang="ru-RU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данных </a:t>
            </a: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 +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41413" y="587829"/>
            <a:ext cx="9905998" cy="68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Сбер, полная занятость, полный день, з/п меньше 200 тыс.</a:t>
            </a: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543800" cy="365125"/>
          </a:xfrm>
        </p:spPr>
        <p:txBody>
          <a:bodyPr/>
          <a:lstStyle/>
          <a:p>
            <a:r>
              <a:rPr lang="ru-RU" dirty="0" smtClean="0"/>
              <a:t>На основе данных сервисов hh.ru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976C23F4-2263-4B01-ADB6-59D459133D98}" type="slidenum">
              <a:rPr lang="ru-RU" smtClean="0"/>
              <a:t>9</a:t>
            </a:fld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7908" y="1205220"/>
            <a:ext cx="8647611" cy="53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5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734</TotalTime>
  <Words>1063</Words>
  <Application>Microsoft Office PowerPoint</Application>
  <PresentationFormat>Широкоэкранный</PresentationFormat>
  <Paragraphs>140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Сетка</vt:lpstr>
      <vt:lpstr>Сравнительный анализ вакансий аналитика данных и системного аналитика, представленных на hh.ru</vt:lpstr>
      <vt:lpstr>Цель исследования –  выявить различия в предлагаемых вакансиях для Аналитиков данных и Системных аналитиков, изучив: </vt:lpstr>
      <vt:lpstr>Общие выводы по исследованию</vt:lpstr>
      <vt:lpstr>Общие выводы по исследованию  Наиболее желаемые кандидаты на вакансии аналитиков данных:</vt:lpstr>
      <vt:lpstr>Общие выводы по исследованию  Наиболее желаемые кандидаты на вакансии системных аналитиков:</vt:lpstr>
      <vt:lpstr>Доли грейдов Junior, Junior+, Middle, Senior среди вакансий Аналитик данных </vt:lpstr>
      <vt:lpstr>Доли грейдов Junior, Junior+, Middle, Senior среди вакансий Системных аналитиков </vt:lpstr>
      <vt:lpstr>Типичное место работы для аналитика данных Junior</vt:lpstr>
      <vt:lpstr>Типичное место работы для аналитика данных Junior +</vt:lpstr>
      <vt:lpstr>Типичное место работы для аналитика данных  Middle</vt:lpstr>
      <vt:lpstr>Типичное место работы для аналитика данных  Senior*</vt:lpstr>
      <vt:lpstr>Типичное место работы для системного аналитика Junior </vt:lpstr>
      <vt:lpstr>Типичное место работы для системного аналитика Junior +</vt:lpstr>
      <vt:lpstr>Типичное место работы для системного аналитика Middle</vt:lpstr>
      <vt:lpstr>Типичное место работы для системного аналитика Senior</vt:lpstr>
      <vt:lpstr>Наиболее важные hard  и soft skills для аналитика данных и системного аналитика</vt:lpstr>
      <vt:lpstr>Наиболее желаемые кандидаты  на вакансии Аналитик данных Junior должны обладать</vt:lpstr>
      <vt:lpstr>Наиболее желаемые кандидаты  на вакансии Аналитик данных Junior+ должны обладать</vt:lpstr>
      <vt:lpstr>Наиболее желаемые кандидаты  на вакансии Аналитик данных Middle должны обладать</vt:lpstr>
      <vt:lpstr>Наиболее желаемые кандидаты  на вакансии Аналитик данных Senior должны обладать</vt:lpstr>
      <vt:lpstr>Наиболее желаемые кандидаты  на вакансии Системный аналитик Junior должны обладать</vt:lpstr>
      <vt:lpstr>Наиболее желаемые кандидаты  на вакансии Системный аналитик Junior+ должны обладать</vt:lpstr>
      <vt:lpstr>Наиболее желаемые кандидаты  на вакансии Системный аналитик Middle должны обладать</vt:lpstr>
      <vt:lpstr>Наиболее желаемые кандидаты  на вакансии Системный аналитик Senior должны обладать</vt:lpstr>
      <vt:lpstr>Помесячная динамика количества вакансий для  Аналитика данных в разрезе грейдов </vt:lpstr>
      <vt:lpstr>Помесячная динамика количества вакансий для  Системных аналитиков в разрезе грейдов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вакансий аналитика данных и системного аналитика, представленных на hh.ru</dc:title>
  <dc:creator>Sasha</dc:creator>
  <cp:lastModifiedBy>Sasha</cp:lastModifiedBy>
  <cp:revision>33</cp:revision>
  <dcterms:created xsi:type="dcterms:W3CDTF">2024-07-27T06:32:28Z</dcterms:created>
  <dcterms:modified xsi:type="dcterms:W3CDTF">2024-07-27T18:47:23Z</dcterms:modified>
</cp:coreProperties>
</file>