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66" r:id="rId5"/>
    <p:sldId id="267" r:id="rId6"/>
    <p:sldId id="265" r:id="rId7"/>
    <p:sldId id="259" r:id="rId8"/>
    <p:sldId id="260" r:id="rId9"/>
    <p:sldId id="261" r:id="rId10"/>
    <p:sldId id="262" r:id="rId11"/>
    <p:sldId id="263" r:id="rId12"/>
    <p:sldId id="264" r:id="rId13"/>
    <p:sldId id="268" r:id="rId14"/>
    <p:sldId id="269" r:id="rId15"/>
    <p:sldId id="272" r:id="rId16"/>
    <p:sldId id="270" r:id="rId17"/>
    <p:sldId id="271" r:id="rId18"/>
    <p:sldId id="273" r:id="rId19"/>
    <p:sldId id="279" r:id="rId20"/>
    <p:sldId id="274" r:id="rId21"/>
    <p:sldId id="275" r:id="rId22"/>
    <p:sldId id="280" r:id="rId23"/>
    <p:sldId id="276" r:id="rId24"/>
    <p:sldId id="277" r:id="rId25"/>
    <p:sldId id="278" r:id="rId26"/>
    <p:sldId id="288" r:id="rId27"/>
    <p:sldId id="281" r:id="rId28"/>
    <p:sldId id="282" r:id="rId29"/>
    <p:sldId id="283" r:id="rId30"/>
    <p:sldId id="294" r:id="rId31"/>
    <p:sldId id="284" r:id="rId32"/>
    <p:sldId id="285" r:id="rId33"/>
    <p:sldId id="286" r:id="rId34"/>
    <p:sldId id="287" r:id="rId35"/>
    <p:sldId id="289" r:id="rId36"/>
    <p:sldId id="290" r:id="rId37"/>
    <p:sldId id="291" r:id="rId38"/>
    <p:sldId id="292" r:id="rId39"/>
    <p:sldId id="304" r:id="rId40"/>
    <p:sldId id="293" r:id="rId41"/>
    <p:sldId id="302" r:id="rId42"/>
    <p:sldId id="305" r:id="rId43"/>
    <p:sldId id="306" r:id="rId44"/>
    <p:sldId id="307" r:id="rId45"/>
    <p:sldId id="303" r:id="rId46"/>
    <p:sldId id="295" r:id="rId47"/>
    <p:sldId id="301" r:id="rId48"/>
    <p:sldId id="296" r:id="rId49"/>
    <p:sldId id="308" r:id="rId50"/>
    <p:sldId id="297" r:id="rId51"/>
    <p:sldId id="298" r:id="rId52"/>
    <p:sldId id="299" r:id="rId53"/>
    <p:sldId id="300" r:id="rId54"/>
    <p:sldId id="309" r:id="rId55"/>
    <p:sldId id="313" r:id="rId56"/>
    <p:sldId id="310" r:id="rId57"/>
    <p:sldId id="311" r:id="rId58"/>
    <p:sldId id="316" r:id="rId59"/>
    <p:sldId id="312" r:id="rId60"/>
    <p:sldId id="317" r:id="rId61"/>
    <p:sldId id="314" r:id="rId62"/>
    <p:sldId id="315" r:id="rId63"/>
    <p:sldId id="318" r:id="rId64"/>
    <p:sldId id="322" r:id="rId65"/>
    <p:sldId id="319" r:id="rId66"/>
    <p:sldId id="323" r:id="rId67"/>
    <p:sldId id="320" r:id="rId68"/>
    <p:sldId id="321" r:id="rId69"/>
    <p:sldId id="324" r:id="rId70"/>
    <p:sldId id="325" r:id="rId71"/>
    <p:sldId id="326" r:id="rId72"/>
    <p:sldId id="331" r:id="rId73"/>
    <p:sldId id="327" r:id="rId74"/>
    <p:sldId id="332" r:id="rId75"/>
    <p:sldId id="329" r:id="rId76"/>
    <p:sldId id="333" r:id="rId77"/>
    <p:sldId id="330" r:id="rId78"/>
    <p:sldId id="334" r:id="rId79"/>
    <p:sldId id="338" r:id="rId80"/>
    <p:sldId id="335" r:id="rId81"/>
    <p:sldId id="336" r:id="rId82"/>
    <p:sldId id="337"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varScale="1">
        <p:scale>
          <a:sx n="106" d="100"/>
          <a:sy n="106"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DB6E3-5F58-4D64-8BD2-8EEF69A4B531}" type="datetimeFigureOut">
              <a:rPr lang="zh-CN" altLang="en-US" smtClean="0"/>
              <a:t>2020/9/3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398D9-34C5-4102-813E-2DF114060226}" type="slidenum">
              <a:rPr lang="zh-CN" altLang="en-US" smtClean="0"/>
              <a:t>‹#›</a:t>
            </a:fld>
            <a:endParaRPr lang="zh-CN" altLang="en-US"/>
          </a:p>
        </p:txBody>
      </p:sp>
    </p:spTree>
    <p:extLst>
      <p:ext uri="{BB962C8B-B14F-4D97-AF65-F5344CB8AC3E}">
        <p14:creationId xmlns:p14="http://schemas.microsoft.com/office/powerpoint/2010/main" val="274469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A398D9-34C5-4102-813E-2DF114060226}" type="slidenum">
              <a:rPr lang="zh-CN" altLang="en-US" smtClean="0"/>
              <a:t>73</a:t>
            </a:fld>
            <a:endParaRPr lang="zh-CN" altLang="en-US"/>
          </a:p>
        </p:txBody>
      </p:sp>
    </p:spTree>
    <p:extLst>
      <p:ext uri="{BB962C8B-B14F-4D97-AF65-F5344CB8AC3E}">
        <p14:creationId xmlns:p14="http://schemas.microsoft.com/office/powerpoint/2010/main" val="174146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7F8C3-A0CC-424C-B838-5623958937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6E2DC0-7B0B-47A2-AB1A-90DAF4D53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A837D1-05B3-46CE-A040-74EAEDA421A1}"/>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F6870E19-0300-4B29-ABA9-232AC26582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B8BAC-D489-4DBD-93E7-52F72C673F3B}"/>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159572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E993D-8079-44DF-9274-636AF3BA3B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5D15839-297A-4D81-B7D4-EF3707388E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6C3BDB-ACEF-4886-9E04-5AEA6990C908}"/>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871FE9AC-6968-4DF1-88C0-C5AD8D197B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81B714-4B46-421F-AEC8-DA2323A46E56}"/>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350794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FB0EC1-BA2F-41AF-AAC0-78D2679EE1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547BDE1-4B08-4C1C-BDDD-80B2D911E6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4B3222-CBCF-41F0-95C0-BF89C2D6E32A}"/>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617C1C94-BF83-4F03-9AC8-CF7EDBEF5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956AAC-DB3D-4367-A826-9A851B3EF720}"/>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6450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548AC-E5A8-44D2-94EC-C4680AB922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7FCC2C-E9B0-4161-AE71-C4ABDAE467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D1F072-2378-4291-A884-07DB242AA797}"/>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8F90BB9E-0FB5-42C0-829A-4B7970FAF1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E0FA5B-DFFF-430B-84F9-D65D1C602161}"/>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98367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67A09-A30F-4A56-B769-E1C05235A0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0F9F95-CE2F-4690-9564-408308C37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265635-3365-46B5-A685-FEF8BF38160D}"/>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D6A35348-EAAF-435D-A5FB-D7D83169C9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0B6977-65CB-4907-B541-AACAEDD2E2B8}"/>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50318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5F583-0C5C-4E09-AB1D-9604C4B778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E4CF1-23D4-4548-8286-35799A6C8E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96308A-7B23-4CEF-8866-529B6F5F42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3C4F81-BF7B-4570-B900-89648CD43492}"/>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7FD403D9-B69E-4583-83A8-8C72E8840A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384303-90DA-4D9E-B187-66FFD4F14F0B}"/>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00420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237A1-783C-43C5-9226-F1D3121564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F278A1-A5D8-43A3-AEC8-6D301A333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FF8EFE-7ABA-4A9D-9D15-E0FC4EE8BC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CAB7CA-C757-4D38-8AA5-FE43775BF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8D40E9-9EE9-40CE-9A52-AC6E49EFEC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319C01-E135-4766-B386-6FAD7AC60331}"/>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8" name="页脚占位符 7">
            <a:extLst>
              <a:ext uri="{FF2B5EF4-FFF2-40B4-BE49-F238E27FC236}">
                <a16:creationId xmlns:a16="http://schemas.microsoft.com/office/drawing/2014/main" id="{07D1AD06-CC7B-4223-9BB2-3B54CCA245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B32404-13BF-4143-8DBE-61AED4D2BE57}"/>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167179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BCAB1-48A2-45E5-969E-CA204A3420F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95EC73-BFFB-4D02-B104-92F1DE746459}"/>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4" name="页脚占位符 3">
            <a:extLst>
              <a:ext uri="{FF2B5EF4-FFF2-40B4-BE49-F238E27FC236}">
                <a16:creationId xmlns:a16="http://schemas.microsoft.com/office/drawing/2014/main" id="{70F3BD36-11E7-4BE8-A09E-7A88349D25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221797-4014-4041-B8BE-01594C1C0F23}"/>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4783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7F70B8-7687-41AD-8096-D0C6AAC35BD1}"/>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3" name="页脚占位符 2">
            <a:extLst>
              <a:ext uri="{FF2B5EF4-FFF2-40B4-BE49-F238E27FC236}">
                <a16:creationId xmlns:a16="http://schemas.microsoft.com/office/drawing/2014/main" id="{2353C109-4D30-4ACC-8DE3-3AA393DCF0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F79DFC-ECF9-4AD1-AA56-49D7285B9E9C}"/>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52827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DB8F7-809B-43CC-B919-4A3F03D905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1D9CF-27CE-4491-B065-371C2ECD5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7C9425-7963-40B7-80B8-62DA8491D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E6FB10-97B8-485B-9E5A-F2DF3B62A390}"/>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BA3B529D-8872-4AC7-95A9-B47B55556D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D8EADF-CBEF-4C70-B824-1375F80C99DC}"/>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204347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3E0D4-2516-409E-B150-F71A570893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CA98BF-A902-4EE0-95A8-2C5300150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A48A1E-1ACC-4F79-8114-E54C3F93C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810AEA-98D3-4160-B5DE-82E9F4668FA9}"/>
              </a:ext>
            </a:extLst>
          </p:cNvPr>
          <p:cNvSpPr>
            <a:spLocks noGrp="1"/>
          </p:cNvSpPr>
          <p:nvPr>
            <p:ph type="dt" sz="half" idx="10"/>
          </p:nvPr>
        </p:nvSpPr>
        <p:spPr/>
        <p:txBody>
          <a:bodyPr/>
          <a:lstStyle/>
          <a:p>
            <a:fld id="{53C506B3-86FA-4CB6-A9C7-84CF8968794B}"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D13807CD-880C-4A84-ACA6-AAEB5B53DC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536BF4-4D3E-4C64-976B-6F328F4C05DA}"/>
              </a:ext>
            </a:extLst>
          </p:cNvPr>
          <p:cNvSpPr>
            <a:spLocks noGrp="1"/>
          </p:cNvSpPr>
          <p:nvPr>
            <p:ph type="sldNum" sz="quarter" idx="12"/>
          </p:nvPr>
        </p:nvSpPr>
        <p:spPr/>
        <p:txBody>
          <a:body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336348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08F12A-5673-4DDA-8988-1854C8C87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2BC98C-36F7-4D8A-AC02-0ECCD1402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9DF117-3699-450F-BEE6-A0630C02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506B3-86FA-4CB6-A9C7-84CF8968794B}"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DC8A7DD9-B191-48D3-8FA4-275EAE51C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35E60C-7DC1-4517-83AC-68E6AE02D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14C05-BA8C-4BF5-BB0F-C04E7E8767D9}" type="slidenum">
              <a:rPr lang="zh-CN" altLang="en-US" smtClean="0"/>
              <a:t>‹#›</a:t>
            </a:fld>
            <a:endParaRPr lang="zh-CN" altLang="en-US"/>
          </a:p>
        </p:txBody>
      </p:sp>
    </p:spTree>
    <p:extLst>
      <p:ext uri="{BB962C8B-B14F-4D97-AF65-F5344CB8AC3E}">
        <p14:creationId xmlns:p14="http://schemas.microsoft.com/office/powerpoint/2010/main" val="413831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60481" y="2644170"/>
            <a:ext cx="11871037" cy="1569660"/>
          </a:xfrm>
          <a:prstGeom prst="rect">
            <a:avLst/>
          </a:prstGeom>
          <a:noFill/>
        </p:spPr>
        <p:txBody>
          <a:bodyPr wrap="square" rtlCol="0">
            <a:spAutoFit/>
          </a:bodyPr>
          <a:lstStyle/>
          <a:p>
            <a:pPr algn="ctr"/>
            <a:r>
              <a:rPr lang="zh-CN" altLang="en-US" sz="9600" dirty="0">
                <a:solidFill>
                  <a:schemeClr val="bg1"/>
                </a:solidFill>
                <a:latin typeface="微软雅黑" panose="020B0503020204020204" pitchFamily="34" charset="-122"/>
                <a:ea typeface="微软雅黑" panose="020B0503020204020204" pitchFamily="34" charset="-122"/>
              </a:rPr>
              <a:t>你的工作独一无二</a:t>
            </a:r>
          </a:p>
        </p:txBody>
      </p:sp>
    </p:spTree>
    <p:extLst>
      <p:ext uri="{BB962C8B-B14F-4D97-AF65-F5344CB8AC3E}">
        <p14:creationId xmlns:p14="http://schemas.microsoft.com/office/powerpoint/2010/main" val="148312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产品经理是如何开展工作的？绝大多数产品经理在矩阵式组织中履行其职责，即必须通过他人来实现自己的目标并实施战略。这就要求他们拥有高效的沟通以及影响他人的能力。</a:t>
            </a:r>
          </a:p>
        </p:txBody>
      </p:sp>
    </p:spTree>
    <p:extLst>
      <p:ext uri="{BB962C8B-B14F-4D97-AF65-F5344CB8AC3E}">
        <p14:creationId xmlns:p14="http://schemas.microsoft.com/office/powerpoint/2010/main" val="246358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产品经理在组织中处于什么位置？显然，产品经理需要向工程部门、产品开发部门或生产部门报告工作，但多数人只向营销部门报告工作。</a:t>
            </a:r>
          </a:p>
        </p:txBody>
      </p:sp>
    </p:spTree>
    <p:extLst>
      <p:ext uri="{BB962C8B-B14F-4D97-AF65-F5344CB8AC3E}">
        <p14:creationId xmlns:p14="http://schemas.microsoft.com/office/powerpoint/2010/main" val="274016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产品经理的工作是监督产品线或服务线的方方面面，以创造和提供良好的顾客满意度，同时为公司带来长期价值。</a:t>
            </a:r>
          </a:p>
        </p:txBody>
      </p:sp>
    </p:spTree>
    <p:extLst>
      <p:ext uri="{BB962C8B-B14F-4D97-AF65-F5344CB8AC3E}">
        <p14:creationId xmlns:p14="http://schemas.microsoft.com/office/powerpoint/2010/main" val="237652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请注意这句话所表达的重要含义。首先，产品经理监管产品，他们需要通过他人来实现自己的目标；其次，他们的根本目标是实现顾客满意，而不只是提供一个产品或一组功能。</a:t>
            </a:r>
          </a:p>
        </p:txBody>
      </p:sp>
    </p:spTree>
    <p:extLst>
      <p:ext uri="{BB962C8B-B14F-4D97-AF65-F5344CB8AC3E}">
        <p14:creationId xmlns:p14="http://schemas.microsoft.com/office/powerpoint/2010/main" val="40298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虽然工程师和设计人员可能更加清楚是不是能够生产出某种产品，但产品经理应更具市场洞察力，他们应更知道是不是应该生产某种产品。最后，产品经理必须实现盈利。成功的产品经理需要具备从财务知识到市场预测，再到合理定价以及运作有效性等方面切实的商业感觉。</a:t>
            </a:r>
          </a:p>
        </p:txBody>
      </p:sp>
    </p:spTree>
    <p:extLst>
      <p:ext uri="{BB962C8B-B14F-4D97-AF65-F5344CB8AC3E}">
        <p14:creationId xmlns:p14="http://schemas.microsoft.com/office/powerpoint/2010/main" val="49962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产品管理工作也适用于服务</a:t>
            </a:r>
          </a:p>
        </p:txBody>
      </p:sp>
    </p:spTree>
    <p:extLst>
      <p:ext uri="{BB962C8B-B14F-4D97-AF65-F5344CB8AC3E}">
        <p14:creationId xmlns:p14="http://schemas.microsoft.com/office/powerpoint/2010/main" val="111367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841015"/>
            <a:ext cx="9144000" cy="5175969"/>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作为一种组织形态，产品管理工作早就进入了诸如金融机构和医院之类的服务型公司。很多大型银行为信用卡、储蓄、信托业务以及商业现金管理等服务设立了产品经理。财产和意外保险公司为诸如汽车险和商业保险等多种产品线配备了产品经理。事实上，领英网站在刚创建时，其保险产品经理小组就已拥有</a:t>
            </a:r>
            <a:r>
              <a:rPr lang="en-US" altLang="zh-CN" sz="3200" dirty="0">
                <a:solidFill>
                  <a:schemeClr val="bg1"/>
                </a:solidFill>
                <a:latin typeface="微软雅黑" panose="020B0503020204020204" pitchFamily="34" charset="-122"/>
                <a:ea typeface="微软雅黑" panose="020B0503020204020204" pitchFamily="34" charset="-122"/>
              </a:rPr>
              <a:t>1200</a:t>
            </a:r>
            <a:r>
              <a:rPr lang="zh-CN" altLang="en-US" sz="3200" dirty="0">
                <a:solidFill>
                  <a:schemeClr val="bg1"/>
                </a:solidFill>
                <a:latin typeface="微软雅黑" panose="020B0503020204020204" pitchFamily="34" charset="-122"/>
                <a:ea typeface="微软雅黑" panose="020B0503020204020204" pitchFamily="34" charset="-122"/>
              </a:rPr>
              <a:t>名员工。</a:t>
            </a:r>
          </a:p>
        </p:txBody>
      </p:sp>
    </p:spTree>
    <p:extLst>
      <p:ext uri="{BB962C8B-B14F-4D97-AF65-F5344CB8AC3E}">
        <p14:creationId xmlns:p14="http://schemas.microsoft.com/office/powerpoint/2010/main" val="157951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值得注意的是，尽管对服务而言，产品经理的工作仍然是实施监督，努力提升客户满意度，竭力打造公司的长期价值，但服务管理和实物产品管理存在一些差异。服务要比实物产品更难以触及，要“证明”它的质量和优异性更为困难。</a:t>
            </a:r>
          </a:p>
        </p:txBody>
      </p:sp>
    </p:spTree>
    <p:extLst>
      <p:ext uri="{BB962C8B-B14F-4D97-AF65-F5344CB8AC3E}">
        <p14:creationId xmlns:p14="http://schemas.microsoft.com/office/powerpoint/2010/main" val="229485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因此，服务业产品经理的一部分职责便是管理品质的证据。客户会借助各种支持服务（如客户服务）、体验、信任以及其他微妙的“线索”，形成自己对该服务的认识。通常，在这些方面，实物产品如此，服务更是如此，产品经理必须极尽所能地管理好这些品质线索。</a:t>
            </a:r>
          </a:p>
        </p:txBody>
      </p:sp>
    </p:spTree>
    <p:extLst>
      <p:ext uri="{BB962C8B-B14F-4D97-AF65-F5344CB8AC3E}">
        <p14:creationId xmlns:p14="http://schemas.microsoft.com/office/powerpoint/2010/main" val="350587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企业家的思维习惯</a:t>
            </a:r>
          </a:p>
        </p:txBody>
      </p:sp>
    </p:spTree>
    <p:extLst>
      <p:ext uri="{BB962C8B-B14F-4D97-AF65-F5344CB8AC3E}">
        <p14:creationId xmlns:p14="http://schemas.microsoft.com/office/powerpoint/2010/main" val="146933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摘自</a:t>
            </a: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产品经理第一本书</a:t>
            </a: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58BC71A-68F8-4C89-917C-B4BCEAABF40C}"/>
              </a:ext>
            </a:extLst>
          </p:cNvPr>
          <p:cNvSpPr txBox="1"/>
          <p:nvPr/>
        </p:nvSpPr>
        <p:spPr>
          <a:xfrm>
            <a:off x="3936999" y="5242173"/>
            <a:ext cx="4318000" cy="830997"/>
          </a:xfrm>
          <a:prstGeom prst="rect">
            <a:avLst/>
          </a:prstGeom>
          <a:noFill/>
        </p:spPr>
        <p:txBody>
          <a:bodyPr wrap="square" rtlCol="0">
            <a:spAutoFit/>
          </a:bodyPr>
          <a:lstStyle/>
          <a:p>
            <a:pPr algn="ctr"/>
            <a:r>
              <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琳达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哥乔斯</a:t>
            </a:r>
            <a:endPar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Linda </a:t>
            </a:r>
            <a:r>
              <a:rPr lang="en-US" altLang="zh-CN" sz="2400" dirty="0" err="1">
                <a:solidFill>
                  <a:schemeClr val="tx1">
                    <a:lumMod val="95000"/>
                    <a:lumOff val="5000"/>
                  </a:schemeClr>
                </a:solidFill>
                <a:latin typeface="微软雅黑" panose="020B0503020204020204" pitchFamily="34" charset="-122"/>
                <a:ea typeface="微软雅黑" panose="020B0503020204020204" pitchFamily="34" charset="-122"/>
              </a:rPr>
              <a:t>Gorchels</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101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制定企划方案寻求各种资源。</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运用说服技能及外交手段推动业务的发展。</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对合作团队成员的各种需求感同身受。</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客户的需求必须非常明确，考虑竞争优势。</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影响他人思考方式的特点，爱冒险、有激情、专注、了解产品和消费者并能容忍失败的品质。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009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841015"/>
            <a:ext cx="9144000" cy="5175969"/>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成功的企业家能够连续创办成功的企业，或者说专注于单一的经济尝试行为。伴随着公司的成长，他们的激情、关注点、与产品和消费者的联系会逐渐分散，这时就是产品经理应该介入的时候。产品经理在自己的职责范围内能够恢复激情、集中注意力，并加强与产品和消费者的联系，他们事实上延续了原创企业家的角色和精神。</a:t>
            </a:r>
          </a:p>
        </p:txBody>
      </p:sp>
    </p:spTree>
    <p:extLst>
      <p:ext uri="{BB962C8B-B14F-4D97-AF65-F5344CB8AC3E}">
        <p14:creationId xmlns:p14="http://schemas.microsoft.com/office/powerpoint/2010/main" val="99259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2644170"/>
            <a:ext cx="9115137" cy="1569660"/>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产品经理的工作：</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从上游到下游产品管理</a:t>
            </a:r>
          </a:p>
        </p:txBody>
      </p:sp>
    </p:spTree>
    <p:extLst>
      <p:ext uri="{BB962C8B-B14F-4D97-AF65-F5344CB8AC3E}">
        <p14:creationId xmlns:p14="http://schemas.microsoft.com/office/powerpoint/2010/main" val="31429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管理的职责有着两个相互联系又根本不同的类别：上游职责和下游职责。上游职责是处理产品路线图和开发新产品战略。这通常包括识别重要的组合需求，然后提供从新产品开发一直到产品发布整个过程的营销领导力。下游职责是对产品生命周期的持续管理。</a:t>
            </a:r>
          </a:p>
        </p:txBody>
      </p:sp>
    </p:spTree>
    <p:extLst>
      <p:ext uri="{BB962C8B-B14F-4D97-AF65-F5344CB8AC3E}">
        <p14:creationId xmlns:p14="http://schemas.microsoft.com/office/powerpoint/2010/main" val="104061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例如，通用电气医疗集团设有上游产品经理，负责全球产品战略与发布工作；还设有下游产品经理，负责营销和产品发布，以及之后实现产品销售利润所必需的销售支持工作。有时候，下游产品经理负责产品在不同国家的营销工作。</a:t>
            </a:r>
          </a:p>
        </p:txBody>
      </p:sp>
    </p:spTree>
    <p:extLst>
      <p:ext uri="{BB962C8B-B14F-4D97-AF65-F5344CB8AC3E}">
        <p14:creationId xmlns:p14="http://schemas.microsoft.com/office/powerpoint/2010/main" val="402178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不同行业对上游和下游职责的区分并不完全一致。有些公司，特别是高科技领域公司，上游职责在商品化前终结，下游产品经理在产品发布时全盘接手。</a:t>
            </a:r>
          </a:p>
        </p:txBody>
      </p:sp>
    </p:spTree>
    <p:extLst>
      <p:ext uri="{BB962C8B-B14F-4D97-AF65-F5344CB8AC3E}">
        <p14:creationId xmlns:p14="http://schemas.microsoft.com/office/powerpoint/2010/main" val="1542528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2644170"/>
            <a:ext cx="9115137" cy="1569660"/>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像企业家那样思考问题，成为产品线的创新灵魂。</a:t>
            </a:r>
          </a:p>
        </p:txBody>
      </p:sp>
    </p:spTree>
    <p:extLst>
      <p:ext uri="{BB962C8B-B14F-4D97-AF65-F5344CB8AC3E}">
        <p14:creationId xmlns:p14="http://schemas.microsoft.com/office/powerpoint/2010/main" val="618531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676852" y="1210347"/>
            <a:ext cx="10462202" cy="4437305"/>
          </a:xfrm>
          <a:prstGeom prst="rect">
            <a:avLst/>
          </a:prstGeom>
          <a:noFill/>
        </p:spPr>
        <p:txBody>
          <a:bodyPr wrap="square" rtlCol="0">
            <a:spAutoFit/>
          </a:bodyPr>
          <a:lstStyle/>
          <a:p>
            <a:pPr indent="853200"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访谈：品牌管理的多面性</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_</a:t>
            </a:r>
          </a:p>
          <a:p>
            <a:pPr indent="853200"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马克 </a:t>
            </a: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罗思韦尔    </a:t>
            </a:r>
            <a:r>
              <a:rPr lang="en-US" altLang="zh-CN" sz="3200" dirty="0">
                <a:solidFill>
                  <a:schemeClr val="bg1"/>
                </a:solidFill>
                <a:latin typeface="微软雅黑" panose="020B0503020204020204" pitchFamily="34" charset="-122"/>
                <a:ea typeface="微软雅黑" panose="020B0503020204020204" pitchFamily="34" charset="-122"/>
              </a:rPr>
              <a:t>Mark Rothwell</a:t>
            </a:r>
            <a:r>
              <a:rPr lang="zh-CN" altLang="en-US" sz="3200" dirty="0">
                <a:solidFill>
                  <a:schemeClr val="bg1"/>
                </a:solidFill>
                <a:latin typeface="微软雅黑" panose="020B0503020204020204" pitchFamily="34" charset="-122"/>
                <a:ea typeface="微软雅黑" panose="020B0503020204020204" pitchFamily="34" charset="-122"/>
              </a:rPr>
              <a:t> </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迪恩诊疗机构       </a:t>
            </a:r>
            <a:r>
              <a:rPr lang="en-US" altLang="zh-CN" sz="3200" dirty="0">
                <a:solidFill>
                  <a:schemeClr val="bg1"/>
                </a:solidFill>
                <a:latin typeface="微软雅黑" panose="020B0503020204020204" pitchFamily="34" charset="-122"/>
                <a:ea typeface="微软雅黑" panose="020B0503020204020204" pitchFamily="34" charset="-122"/>
              </a:rPr>
              <a:t>Dean Clinic</a:t>
            </a:r>
            <a:r>
              <a:rPr lang="zh-CN" altLang="en-US" sz="3200" dirty="0">
                <a:solidFill>
                  <a:schemeClr val="bg1"/>
                </a:solidFill>
                <a:latin typeface="微软雅黑" panose="020B0503020204020204" pitchFamily="34" charset="-122"/>
                <a:ea typeface="微软雅黑" panose="020B0503020204020204" pitchFamily="34" charset="-122"/>
              </a:rPr>
              <a:t> </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营销沟通和社区伙伴关系副总裁 </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ctr">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威斯康星州麦迪逊市</a:t>
            </a:r>
          </a:p>
        </p:txBody>
      </p:sp>
    </p:spTree>
    <p:extLst>
      <p:ext uri="{BB962C8B-B14F-4D97-AF65-F5344CB8AC3E}">
        <p14:creationId xmlns:p14="http://schemas.microsoft.com/office/powerpoint/2010/main" val="57448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Mark Rothwell</a:t>
            </a:r>
            <a:r>
              <a:rPr lang="zh-CN" altLang="en-US" sz="3200" dirty="0">
                <a:solidFill>
                  <a:schemeClr val="bg1"/>
                </a:solidFill>
                <a:latin typeface="微软雅黑" panose="020B0503020204020204" pitchFamily="34" charset="-122"/>
                <a:ea typeface="微软雅黑" panose="020B0503020204020204" pitchFamily="34" charset="-122"/>
              </a:rPr>
              <a:t>最早是在包装消费品公司从事品牌管理，后来又转入零售业和服务业。曾在世界顶级的品牌管理公司任职，从可口可乐到米勒啤酒公司，再到一些著名的鞋类企业。</a:t>
            </a:r>
          </a:p>
        </p:txBody>
      </p:sp>
    </p:spTree>
    <p:extLst>
      <p:ext uri="{BB962C8B-B14F-4D97-AF65-F5344CB8AC3E}">
        <p14:creationId xmlns:p14="http://schemas.microsoft.com/office/powerpoint/2010/main" val="267873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a:t>
            </a:r>
            <a:r>
              <a:rPr lang="zh-CN" altLang="en-US" sz="3200" dirty="0">
                <a:solidFill>
                  <a:schemeClr val="bg1"/>
                </a:solidFill>
                <a:latin typeface="微软雅黑" panose="020B0503020204020204" pitchFamily="34" charset="-122"/>
                <a:ea typeface="微软雅黑" panose="020B0503020204020204" pitchFamily="34" charset="-122"/>
              </a:rPr>
              <a:t>‘你是不是觉得在某行业没有任何经验其实就是你的优势？’</a:t>
            </a:r>
            <a:endParaRPr lang="en-US" altLang="zh-CN" sz="32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a:t>
            </a:r>
            <a:r>
              <a:rPr lang="zh-CN" altLang="en-US" sz="3200" dirty="0">
                <a:solidFill>
                  <a:schemeClr val="bg1"/>
                </a:solidFill>
                <a:latin typeface="微软雅黑" panose="020B0503020204020204" pitchFamily="34" charset="-122"/>
                <a:ea typeface="微软雅黑" panose="020B0503020204020204" pitchFamily="34" charset="-122"/>
              </a:rPr>
              <a:t>‘不是。’</a:t>
            </a:r>
          </a:p>
        </p:txBody>
      </p:sp>
    </p:spTree>
    <p:extLst>
      <p:ext uri="{BB962C8B-B14F-4D97-AF65-F5344CB8AC3E}">
        <p14:creationId xmlns:p14="http://schemas.microsoft.com/office/powerpoint/2010/main" val="52132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844963" y="2274838"/>
            <a:ext cx="8502073" cy="2308324"/>
          </a:xfrm>
          <a:prstGeom prst="rect">
            <a:avLst/>
          </a:prstGeom>
          <a:noFill/>
        </p:spPr>
        <p:txBody>
          <a:bodyPr wrap="square" rtlCol="0">
            <a:spAutoFit/>
          </a:bodyPr>
          <a:lstStyle/>
          <a:p>
            <a:pPr algn="ctr"/>
            <a:r>
              <a:rPr lang="zh-CN" altLang="en-US" sz="7200" dirty="0">
                <a:solidFill>
                  <a:srgbClr val="C00000"/>
                </a:solidFill>
                <a:latin typeface="微软雅黑" panose="020B0503020204020204" pitchFamily="34" charset="-122"/>
                <a:ea typeface="微软雅黑" panose="020B0503020204020204" pitchFamily="34" charset="-122"/>
              </a:rPr>
              <a:t>产品经理工作的多面特性及其运作</a:t>
            </a:r>
            <a:endParaRPr lang="en-US" altLang="zh-CN" sz="7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4009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他在一系列的转变过程中，碰到过不同的品牌管理思想，有些方法是任何行业中最成功企业一致信奉的。下面是他通过头脑风暴所得出的管理思想：</a:t>
            </a:r>
          </a:p>
        </p:txBody>
      </p:sp>
    </p:spTree>
    <p:extLst>
      <p:ext uri="{BB962C8B-B14F-4D97-AF65-F5344CB8AC3E}">
        <p14:creationId xmlns:p14="http://schemas.microsoft.com/office/powerpoint/2010/main" val="3616702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消费者，消费者，还是消费者（或者在</a:t>
            </a:r>
            <a:r>
              <a:rPr lang="en-US" altLang="zh-CN" sz="3200" dirty="0">
                <a:solidFill>
                  <a:schemeClr val="bg1"/>
                </a:solidFill>
                <a:latin typeface="微软雅黑" panose="020B0503020204020204" pitchFamily="34" charset="-122"/>
                <a:ea typeface="微软雅黑" panose="020B0503020204020204" pitchFamily="34" charset="-122"/>
              </a:rPr>
              <a:t>B2B</a:t>
            </a:r>
            <a:r>
              <a:rPr lang="zh-CN" altLang="en-US" sz="3200" dirty="0">
                <a:solidFill>
                  <a:schemeClr val="bg1"/>
                </a:solidFill>
                <a:latin typeface="微软雅黑" panose="020B0503020204020204" pitchFamily="34" charset="-122"/>
                <a:ea typeface="微软雅黑" panose="020B0503020204020204" pitchFamily="34" charset="-122"/>
              </a:rPr>
              <a:t>中，客户，客户，还是客户）。内心装有自己的目标受众并了解自身差异的组织，在影响消费者思想和内心方面将具有长期优势。</a:t>
            </a:r>
          </a:p>
        </p:txBody>
      </p:sp>
    </p:spTree>
    <p:extLst>
      <p:ext uri="{BB962C8B-B14F-4D97-AF65-F5344CB8AC3E}">
        <p14:creationId xmlns:p14="http://schemas.microsoft.com/office/powerpoint/2010/main" val="2993929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让目标受众容易记住自己。市场中赢得消费者的品牌，不仅要坚持兑现品牌的承诺，而且它们做的永远比承诺的多，这样就能让消费者记住它们。</a:t>
            </a:r>
          </a:p>
        </p:txBody>
      </p:sp>
    </p:spTree>
    <p:extLst>
      <p:ext uri="{BB962C8B-B14F-4D97-AF65-F5344CB8AC3E}">
        <p14:creationId xmlns:p14="http://schemas.microsoft.com/office/powerpoint/2010/main" val="1959084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永不满足，永葆好奇。获胜者总会勇于尝试新的东西，会在精心权衡后承担一定的风险，并能从错误中及时吸取教训。犯错误时，他们会自己承担责任，并始终会为消费者着想，努力纠正自己所犯的错误。</a:t>
            </a:r>
          </a:p>
        </p:txBody>
      </p:sp>
    </p:spTree>
    <p:extLst>
      <p:ext uri="{BB962C8B-B14F-4D97-AF65-F5344CB8AC3E}">
        <p14:creationId xmlns:p14="http://schemas.microsoft.com/office/powerpoint/2010/main" val="390366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诚信制胜。我们都在追求完美，在我们最终无法实现完美结局时，我们的品牌和公司需要认错、致歉或者承诺纠正所犯错误。</a:t>
            </a:r>
          </a:p>
        </p:txBody>
      </p:sp>
    </p:spTree>
    <p:extLst>
      <p:ext uri="{BB962C8B-B14F-4D97-AF65-F5344CB8AC3E}">
        <p14:creationId xmlns:p14="http://schemas.microsoft.com/office/powerpoint/2010/main" val="373378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从不愉快的经历中发现品牌支持者。很多研究表明，在品牌确实出错时，勇于直面错误并积极寻求解决方案的品牌，会培养出一个稳定的、支持该品牌的群体。</a:t>
            </a:r>
          </a:p>
        </p:txBody>
      </p:sp>
    </p:spTree>
    <p:extLst>
      <p:ext uri="{BB962C8B-B14F-4D97-AF65-F5344CB8AC3E}">
        <p14:creationId xmlns:p14="http://schemas.microsoft.com/office/powerpoint/2010/main" val="3018733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成败在于一念之间。在当今技术时代，消费者说了算。因此，根据消费者各自的要求与他们建立积极的关系，就是你的职责。如果不能有效地完成这项任务，你的品牌会在点击鼠标之间顷刻消失。</a:t>
            </a:r>
          </a:p>
        </p:txBody>
      </p:sp>
    </p:spTree>
    <p:extLst>
      <p:ext uri="{BB962C8B-B14F-4D97-AF65-F5344CB8AC3E}">
        <p14:creationId xmlns:p14="http://schemas.microsoft.com/office/powerpoint/2010/main" val="2210445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“第一个吃螃蟹者”能够创建巨大的品牌优势，让消费者舍不得离开，很多人也会心甘情愿地接受这一品牌。</a:t>
            </a:r>
          </a:p>
        </p:txBody>
      </p:sp>
    </p:spTree>
    <p:extLst>
      <p:ext uri="{BB962C8B-B14F-4D97-AF65-F5344CB8AC3E}">
        <p14:creationId xmlns:p14="http://schemas.microsoft.com/office/powerpoint/2010/main" val="220928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687675"/>
            <a:ext cx="9144000" cy="1482650"/>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提供不同寻常的体验，极大改善消费者生活质量的品牌，将会真正改变游戏规则。</a:t>
            </a:r>
          </a:p>
        </p:txBody>
      </p:sp>
    </p:spTree>
    <p:extLst>
      <p:ext uri="{BB962C8B-B14F-4D97-AF65-F5344CB8AC3E}">
        <p14:creationId xmlns:p14="http://schemas.microsoft.com/office/powerpoint/2010/main" val="3355739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2274838"/>
            <a:ext cx="9115137" cy="2308324"/>
          </a:xfrm>
          <a:prstGeom prst="rect">
            <a:avLst/>
          </a:prstGeom>
          <a:noFill/>
        </p:spPr>
        <p:txBody>
          <a:bodyPr wrap="square" rtlCol="0">
            <a:spAutoFit/>
          </a:bodyPr>
          <a:lstStyle/>
          <a:p>
            <a:pPr algn="ct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B2C</a:t>
            </a: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品牌经理和</a:t>
            </a: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B2B</a:t>
            </a: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产品经理的工作并不完全一样，你觉得他们之间有什么异同？</a:t>
            </a:r>
          </a:p>
        </p:txBody>
      </p:sp>
    </p:spTree>
    <p:extLst>
      <p:ext uri="{BB962C8B-B14F-4D97-AF65-F5344CB8AC3E}">
        <p14:creationId xmlns:p14="http://schemas.microsoft.com/office/powerpoint/2010/main" val="399783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你的工作独一无二</a:t>
            </a:r>
          </a:p>
        </p:txBody>
      </p:sp>
    </p:spTree>
    <p:extLst>
      <p:ext uri="{BB962C8B-B14F-4D97-AF65-F5344CB8AC3E}">
        <p14:creationId xmlns:p14="http://schemas.microsoft.com/office/powerpoint/2010/main" val="3289281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922480"/>
            <a:ext cx="9144000" cy="5013039"/>
          </a:xfrm>
          <a:prstGeom prst="rect">
            <a:avLst/>
          </a:prstGeom>
          <a:noFill/>
        </p:spPr>
        <p:txBody>
          <a:bodyPr wrap="square" rtlCol="0">
            <a:spAutoFit/>
          </a:bodyPr>
          <a:lstStyle/>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相似之处：</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首先，品牌经理和产品经理都应深入了解自己的目标人群，并建立紧密的联系。这可让我们比竞争对手更有效并且持续地满足客户的需要。</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创作一个差异化的故事，让目标人群明白，为什么我的品牌是满足他们需要的最佳选择。这一点非常重要，为此，需要不断监控并预测目标客户的需要。</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最后，必须坚持履行自己的品牌承诺。这就意味着，如果犯了错误，我们就要勇于承认并积极改正错误。</a:t>
            </a:r>
          </a:p>
        </p:txBody>
      </p:sp>
    </p:spTree>
    <p:extLst>
      <p:ext uri="{BB962C8B-B14F-4D97-AF65-F5344CB8AC3E}">
        <p14:creationId xmlns:p14="http://schemas.microsoft.com/office/powerpoint/2010/main" val="2189102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922480"/>
            <a:ext cx="9144000" cy="5013039"/>
          </a:xfrm>
          <a:prstGeom prst="rect">
            <a:avLst/>
          </a:prstGeom>
          <a:noFill/>
        </p:spPr>
        <p:txBody>
          <a:bodyPr wrap="square" rtlCol="0">
            <a:spAutoFit/>
          </a:bodyPr>
          <a:lstStyle/>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不同之处：</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不同的资源配置，造就了不同的客户关系类型。在</a:t>
            </a:r>
            <a:r>
              <a:rPr lang="en-US" altLang="zh-CN" sz="2400" dirty="0">
                <a:solidFill>
                  <a:schemeClr val="bg1"/>
                </a:solidFill>
                <a:latin typeface="微软雅黑" panose="020B0503020204020204" pitchFamily="34" charset="-122"/>
                <a:ea typeface="微软雅黑" panose="020B0503020204020204" pitchFamily="34" charset="-122"/>
              </a:rPr>
              <a:t>B2C</a:t>
            </a:r>
            <a:r>
              <a:rPr lang="zh-CN" altLang="en-US" sz="2400" dirty="0">
                <a:solidFill>
                  <a:schemeClr val="bg1"/>
                </a:solidFill>
                <a:latin typeface="微软雅黑" panose="020B0503020204020204" pitchFamily="34" charset="-122"/>
                <a:ea typeface="微软雅黑" panose="020B0503020204020204" pitchFamily="34" charset="-122"/>
              </a:rPr>
              <a:t>企业中，资源主要用于营销研究和与消费者的沟通上。在</a:t>
            </a:r>
            <a:r>
              <a:rPr lang="en-US" altLang="zh-CN" sz="2400" dirty="0">
                <a:solidFill>
                  <a:schemeClr val="bg1"/>
                </a:solidFill>
                <a:latin typeface="微软雅黑" panose="020B0503020204020204" pitchFamily="34" charset="-122"/>
                <a:ea typeface="微软雅黑" panose="020B0503020204020204" pitchFamily="34" charset="-122"/>
              </a:rPr>
              <a:t>B2B</a:t>
            </a:r>
            <a:r>
              <a:rPr lang="zh-CN" altLang="en-US" sz="2400" dirty="0">
                <a:solidFill>
                  <a:schemeClr val="bg1"/>
                </a:solidFill>
                <a:latin typeface="微软雅黑" panose="020B0503020204020204" pitchFamily="34" charset="-122"/>
                <a:ea typeface="微软雅黑" panose="020B0503020204020204" pitchFamily="34" charset="-122"/>
              </a:rPr>
              <a:t>企业中，产品管理、销售、工程设计和支持系统必须通力协作，同时有必要关注多个层次的购买决策人员的情况。</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这导致了另外一个差异，即技术知识和品牌知识之间的差异。在</a:t>
            </a:r>
            <a:r>
              <a:rPr lang="en-US" altLang="zh-CN" sz="2400" dirty="0">
                <a:solidFill>
                  <a:schemeClr val="bg1"/>
                </a:solidFill>
                <a:latin typeface="微软雅黑" panose="020B0503020204020204" pitchFamily="34" charset="-122"/>
                <a:ea typeface="微软雅黑" panose="020B0503020204020204" pitchFamily="34" charset="-122"/>
              </a:rPr>
              <a:t>B2B</a:t>
            </a:r>
            <a:r>
              <a:rPr lang="zh-CN" altLang="en-US" sz="2400" dirty="0">
                <a:solidFill>
                  <a:schemeClr val="bg1"/>
                </a:solidFill>
                <a:latin typeface="微软雅黑" panose="020B0503020204020204" pitchFamily="34" charset="-122"/>
                <a:ea typeface="微软雅黑" panose="020B0503020204020204" pitchFamily="34" charset="-122"/>
              </a:rPr>
              <a:t>企业中，品牌知识和方法专注于技术方面的满足，或者说更多地针对人的理性（</a:t>
            </a:r>
            <a:r>
              <a:rPr lang="en-US" altLang="zh-CN" sz="2400" dirty="0">
                <a:solidFill>
                  <a:schemeClr val="bg1"/>
                </a:solidFill>
                <a:latin typeface="微软雅黑" panose="020B0503020204020204" pitchFamily="34" charset="-122"/>
                <a:ea typeface="微软雅黑" panose="020B0503020204020204" pitchFamily="34" charset="-122"/>
              </a:rPr>
              <a:t>head</a:t>
            </a:r>
            <a:r>
              <a:rPr lang="zh-CN" altLang="en-US" sz="2400" dirty="0">
                <a:solidFill>
                  <a:schemeClr val="bg1"/>
                </a:solidFill>
                <a:latin typeface="微软雅黑" panose="020B0503020204020204" pitchFamily="34" charset="-122"/>
                <a:ea typeface="微软雅黑" panose="020B0503020204020204" pitchFamily="34" charset="-122"/>
              </a:rPr>
              <a:t>）；在</a:t>
            </a:r>
            <a:r>
              <a:rPr lang="en-US" altLang="zh-CN" sz="2400" dirty="0">
                <a:solidFill>
                  <a:schemeClr val="bg1"/>
                </a:solidFill>
                <a:latin typeface="微软雅黑" panose="020B0503020204020204" pitchFamily="34" charset="-122"/>
                <a:ea typeface="微软雅黑" panose="020B0503020204020204" pitchFamily="34" charset="-122"/>
              </a:rPr>
              <a:t>B2C</a:t>
            </a:r>
            <a:r>
              <a:rPr lang="zh-CN" altLang="en-US" sz="2400" dirty="0">
                <a:solidFill>
                  <a:schemeClr val="bg1"/>
                </a:solidFill>
                <a:latin typeface="微软雅黑" panose="020B0503020204020204" pitchFamily="34" charset="-122"/>
                <a:ea typeface="微软雅黑" panose="020B0503020204020204" pitchFamily="34" charset="-122"/>
              </a:rPr>
              <a:t>企业中，品牌知识关注情感上的满足，或者说更多地针对人的心理（</a:t>
            </a:r>
            <a:r>
              <a:rPr lang="en-US" altLang="zh-CN" sz="2400" dirty="0">
                <a:solidFill>
                  <a:schemeClr val="bg1"/>
                </a:solidFill>
                <a:latin typeface="微软雅黑" panose="020B0503020204020204" pitchFamily="34" charset="-122"/>
                <a:ea typeface="微软雅黑" panose="020B0503020204020204" pitchFamily="34" charset="-122"/>
              </a:rPr>
              <a:t>heart</a:t>
            </a:r>
            <a:r>
              <a:rPr lang="zh-CN" altLang="en-US" sz="24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49192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1905506"/>
            <a:ext cx="9115137" cy="3046988"/>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企业产品经理、消费品产品经理和服务业产品经理都必须了解品牌知识。那么，对此你有什么建议？</a:t>
            </a:r>
          </a:p>
        </p:txBody>
      </p:sp>
    </p:spTree>
    <p:extLst>
      <p:ext uri="{BB962C8B-B14F-4D97-AF65-F5344CB8AC3E}">
        <p14:creationId xmlns:p14="http://schemas.microsoft.com/office/powerpoint/2010/main" val="4017077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品牌知识来自对终端客户和消费者的持续关注，了解他们想要什么，了解与竞争对手的产品相比，自己的品牌如何才能更好地服务客户。</a:t>
            </a:r>
          </a:p>
        </p:txBody>
      </p:sp>
    </p:spTree>
    <p:extLst>
      <p:ext uri="{BB962C8B-B14F-4D97-AF65-F5344CB8AC3E}">
        <p14:creationId xmlns:p14="http://schemas.microsoft.com/office/powerpoint/2010/main" val="2756428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成功的品牌经理就应该是消费者或客户生活的积极参与者，能预测到客户的想法，并积极提供自己经过深思熟虑而得出的解决方案。这样，他就能够创建与消费者之间的特殊纽带，迅速获得品牌明星的地位。</a:t>
            </a:r>
          </a:p>
        </p:txBody>
      </p:sp>
    </p:spTree>
    <p:extLst>
      <p:ext uri="{BB962C8B-B14F-4D97-AF65-F5344CB8AC3E}">
        <p14:creationId xmlns:p14="http://schemas.microsoft.com/office/powerpoint/2010/main" val="746170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844963" y="2828835"/>
            <a:ext cx="8502073" cy="1200329"/>
          </a:xfrm>
          <a:prstGeom prst="rect">
            <a:avLst/>
          </a:prstGeom>
          <a:noFill/>
        </p:spPr>
        <p:txBody>
          <a:bodyPr wrap="square" rtlCol="0">
            <a:spAutoFit/>
          </a:bodyPr>
          <a:lstStyle/>
          <a:p>
            <a:pPr algn="ctr"/>
            <a:r>
              <a:rPr lang="zh-CN" altLang="en-US" sz="7200" dirty="0">
                <a:solidFill>
                  <a:srgbClr val="C00000"/>
                </a:solidFill>
                <a:latin typeface="微软雅黑" panose="020B0503020204020204" pitchFamily="34" charset="-122"/>
                <a:ea typeface="微软雅黑" panose="020B0503020204020204" pitchFamily="34" charset="-122"/>
              </a:rPr>
              <a:t>领导力与管理能力</a:t>
            </a:r>
            <a:endParaRPr lang="en-US" altLang="zh-CN" sz="7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662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领导不是天生的，而是后天培养的。但有趣的是，尽管领导能力是可以学会的，却不是可以由别人教会的。诚然，技巧和能力可以由别人教会，但实际领导能力的发展则来自后天的经验积累和长期的实践，没有捷径可循。</a:t>
            </a:r>
          </a:p>
        </p:txBody>
      </p:sp>
    </p:spTree>
    <p:extLst>
      <p:ext uri="{BB962C8B-B14F-4D97-AF65-F5344CB8AC3E}">
        <p14:creationId xmlns:p14="http://schemas.microsoft.com/office/powerpoint/2010/main" val="2001080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作为领导者的产品经理</a:t>
            </a:r>
          </a:p>
        </p:txBody>
      </p:sp>
    </p:spTree>
    <p:extLst>
      <p:ext uri="{BB962C8B-B14F-4D97-AF65-F5344CB8AC3E}">
        <p14:creationId xmlns:p14="http://schemas.microsoft.com/office/powerpoint/2010/main" val="171313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经理通过巧妙地利用各种资源来实现可预见的目标，从而获得价值，他们往往关注的是处理日常事务；而领导则往往是通过影响其他人来指导某项行动，并将其引导到不断变化的未来之中。有时候，最重要的问题是作决策（领导层面），而其他时候则是实施所作决定（管理层面）。</a:t>
            </a:r>
          </a:p>
        </p:txBody>
      </p:sp>
    </p:spTree>
    <p:extLst>
      <p:ext uri="{BB962C8B-B14F-4D97-AF65-F5344CB8AC3E}">
        <p14:creationId xmlns:p14="http://schemas.microsoft.com/office/powerpoint/2010/main" val="1303461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决策建议</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420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从包装消费品（如食品杂货和零售商品）到工业品（如成套设备和零部件），再到服务产品（如卫生保健和金融服务），各行各业都需要产品经理。有些产品经理出身于专业的</a:t>
            </a:r>
            <a:r>
              <a:rPr lang="en-US" altLang="zh-CN" sz="3200" dirty="0">
                <a:solidFill>
                  <a:schemeClr val="bg1"/>
                </a:solidFill>
                <a:latin typeface="微软雅黑" panose="020B0503020204020204" pitchFamily="34" charset="-122"/>
                <a:ea typeface="微软雅黑" panose="020B0503020204020204" pitchFamily="34" charset="-122"/>
              </a:rPr>
              <a:t>MBA</a:t>
            </a:r>
            <a:r>
              <a:rPr lang="zh-CN" altLang="en-US" sz="3200" dirty="0">
                <a:solidFill>
                  <a:schemeClr val="bg1"/>
                </a:solidFill>
                <a:latin typeface="微软雅黑" panose="020B0503020204020204" pitchFamily="34" charset="-122"/>
                <a:ea typeface="微软雅黑" panose="020B0503020204020204" pitchFamily="34" charset="-122"/>
              </a:rPr>
              <a:t>项目，不过多数产品经理转行自其他领域，他们既有相似的地方，也有不同之处，且他们彼此可以相互学习。</a:t>
            </a:r>
          </a:p>
        </p:txBody>
      </p:sp>
    </p:spTree>
    <p:extLst>
      <p:ext uri="{BB962C8B-B14F-4D97-AF65-F5344CB8AC3E}">
        <p14:creationId xmlns:p14="http://schemas.microsoft.com/office/powerpoint/2010/main" val="687650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‘最佳实践’做法往往会让人们在可能有更好的选择时，却采用了勉强可行的方案。放弃这些显然可用的方案，转而探索其他的方案，则需要付出相当的努力。</a:t>
            </a:r>
          </a:p>
        </p:txBody>
      </p:sp>
    </p:spTree>
    <p:extLst>
      <p:ext uri="{BB962C8B-B14F-4D97-AF65-F5344CB8AC3E}">
        <p14:creationId xmlns:p14="http://schemas.microsoft.com/office/powerpoint/2010/main" val="2252397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建议产品经理在探讨产品的前景时，除了运用“最佳实践”外，还要多多寻求更好的实践做法。否则，往往会让人产生自满情绪，这样做有时足以致命（或者至少不会带来最佳结果）。</a:t>
            </a:r>
          </a:p>
        </p:txBody>
      </p:sp>
    </p:spTree>
    <p:extLst>
      <p:ext uri="{BB962C8B-B14F-4D97-AF65-F5344CB8AC3E}">
        <p14:creationId xmlns:p14="http://schemas.microsoft.com/office/powerpoint/2010/main" val="12640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676852" y="922480"/>
            <a:ext cx="9144000" cy="5013039"/>
          </a:xfrm>
          <a:prstGeom prst="rect">
            <a:avLst/>
          </a:prstGeom>
          <a:noFill/>
        </p:spPr>
        <p:txBody>
          <a:bodyPr wrap="square" rtlCol="0">
            <a:spAutoFit/>
          </a:bodyPr>
          <a:lstStyle/>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接下来，让我们对整个决策过程稍加分析。它通常包括：</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）确定和框定需要决策的事项、目标或问题；</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）收集适当的资料；</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）找出各种可能的解决方案；</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）对可能方案进行评估；</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5</a:t>
            </a:r>
            <a:r>
              <a:rPr lang="zh-CN" altLang="en-US" sz="2400" dirty="0">
                <a:solidFill>
                  <a:schemeClr val="bg1"/>
                </a:solidFill>
                <a:latin typeface="微软雅黑" panose="020B0503020204020204" pitchFamily="34" charset="-122"/>
                <a:ea typeface="微软雅黑" panose="020B0503020204020204" pitchFamily="34" charset="-122"/>
              </a:rPr>
              <a:t>）选择一个可接受的方案；</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6</a:t>
            </a:r>
            <a:r>
              <a:rPr lang="zh-CN" altLang="en-US" sz="2400" dirty="0">
                <a:solidFill>
                  <a:schemeClr val="bg1"/>
                </a:solidFill>
                <a:latin typeface="微软雅黑" panose="020B0503020204020204" pitchFamily="34" charset="-122"/>
                <a:ea typeface="微软雅黑" panose="020B0503020204020204" pitchFamily="34" charset="-122"/>
              </a:rPr>
              <a:t>）实施所选择的方案；</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7</a:t>
            </a:r>
            <a:r>
              <a:rPr lang="zh-CN" altLang="en-US" sz="2400" dirty="0">
                <a:solidFill>
                  <a:schemeClr val="bg1"/>
                </a:solidFill>
                <a:latin typeface="微软雅黑" panose="020B0503020204020204" pitchFamily="34" charset="-122"/>
                <a:ea typeface="微软雅黑" panose="020B0503020204020204" pitchFamily="34" charset="-122"/>
              </a:rPr>
              <a:t>）对实施方案的结果进行评估。</a:t>
            </a:r>
            <a:endParaRPr lang="en-US" altLang="zh-CN" sz="2400" dirty="0">
              <a:solidFill>
                <a:schemeClr val="bg1"/>
              </a:solidFill>
              <a:latin typeface="微软雅黑" panose="020B0503020204020204" pitchFamily="34" charset="-122"/>
              <a:ea typeface="微软雅黑" panose="020B0503020204020204" pitchFamily="34" charset="-122"/>
            </a:endParaRPr>
          </a:p>
          <a:p>
            <a:pPr indent="853200" algn="just">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产品经理的决策方法对整个过程的其余步骤具有重大的影响。</a:t>
            </a:r>
          </a:p>
        </p:txBody>
      </p:sp>
    </p:spTree>
    <p:extLst>
      <p:ext uri="{BB962C8B-B14F-4D97-AF65-F5344CB8AC3E}">
        <p14:creationId xmlns:p14="http://schemas.microsoft.com/office/powerpoint/2010/main" val="1273315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现在讨论如何运用信息来获得可能的解决方案，一定要放开心态，不带任何偏见。不能把任务仅仅限定于提供一个方案假设（需要你尽力用数据来证明），而是要打开思路，考虑更多潜在的、新颖的解决方案。</a:t>
            </a:r>
          </a:p>
        </p:txBody>
      </p:sp>
    </p:spTree>
    <p:extLst>
      <p:ext uri="{BB962C8B-B14F-4D97-AF65-F5344CB8AC3E}">
        <p14:creationId xmlns:p14="http://schemas.microsoft.com/office/powerpoint/2010/main" val="2315259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我们常常会在收集到充分数据之前就给出问题的答案，其后才用各种数据来证明决策的正确无误。这样做有时可行，但不应成为解决问题的标准流程。</a:t>
            </a:r>
          </a:p>
        </p:txBody>
      </p:sp>
    </p:spTree>
    <p:extLst>
      <p:ext uri="{BB962C8B-B14F-4D97-AF65-F5344CB8AC3E}">
        <p14:creationId xmlns:p14="http://schemas.microsoft.com/office/powerpoint/2010/main" val="1726256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有效矩阵结构与跨部门团队</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847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最好一开始就列出需要打交道的职能部门。制作一个表格，列出需要从他们那儿获得的帮助，以及你认为他们要从你这儿获得的帮助。</a:t>
            </a:r>
          </a:p>
        </p:txBody>
      </p:sp>
    </p:spTree>
    <p:extLst>
      <p:ext uri="{BB962C8B-B14F-4D97-AF65-F5344CB8AC3E}">
        <p14:creationId xmlns:p14="http://schemas.microsoft.com/office/powerpoint/2010/main" val="50263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和同事分享你所列的这些期望，可以让这些期望事项得以有效实现。他们和你的想法是不是一致？理解并妥善处理这些期望，有助于建立彼此之间的信任关系。</a:t>
            </a:r>
          </a:p>
        </p:txBody>
      </p:sp>
    </p:spTree>
    <p:extLst>
      <p:ext uri="{BB962C8B-B14F-4D97-AF65-F5344CB8AC3E}">
        <p14:creationId xmlns:p14="http://schemas.microsoft.com/office/powerpoint/2010/main" val="222146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利益相关方</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9197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687675"/>
            <a:ext cx="9144000" cy="1482650"/>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产品经理接触最为频繁的职能部门是销售部、研发部和客户部。</a:t>
            </a:r>
          </a:p>
        </p:txBody>
      </p:sp>
    </p:spTree>
    <p:extLst>
      <p:ext uri="{BB962C8B-B14F-4D97-AF65-F5344CB8AC3E}">
        <p14:creationId xmlns:p14="http://schemas.microsoft.com/office/powerpoint/2010/main" val="76507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典型问题和扼要回答</a:t>
            </a:r>
          </a:p>
        </p:txBody>
      </p:sp>
    </p:spTree>
    <p:extLst>
      <p:ext uri="{BB962C8B-B14F-4D97-AF65-F5344CB8AC3E}">
        <p14:creationId xmlns:p14="http://schemas.microsoft.com/office/powerpoint/2010/main" val="3259360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销售</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572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产品经理的角色至关重要，他们要帮助销售人员实现公司的销售目标。两者之间的关系根据组织文化和产品经理自身理念的差异而有所不同。</a:t>
            </a:r>
          </a:p>
        </p:txBody>
      </p:sp>
    </p:spTree>
    <p:extLst>
      <p:ext uri="{BB962C8B-B14F-4D97-AF65-F5344CB8AC3E}">
        <p14:creationId xmlns:p14="http://schemas.microsoft.com/office/powerpoint/2010/main" val="2581220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销售预测通常是产品经理的工作职责，但如果没有来自销售部门的信息，这项工作往往是做不好的。所以，一定要请销售人员整体预测其职责范围内的销售情况（或其顾客数量或产品销量）。</a:t>
            </a:r>
          </a:p>
        </p:txBody>
      </p:sp>
    </p:spTree>
    <p:extLst>
      <p:ext uri="{BB962C8B-B14F-4D97-AF65-F5344CB8AC3E}">
        <p14:creationId xmlns:p14="http://schemas.microsoft.com/office/powerpoint/2010/main" val="1776799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如果这些信息是按不同目录分类的，请他们尽量对实现销售目标的可能性一并进行预测。预测信息通常要提供给不同国家或地区的销售经理，经过他们的校对之后，再送至各营销部门。产品经理要与这些部门通力合作，针对某一产品线，预测出真实的销售情况。</a:t>
            </a:r>
          </a:p>
        </p:txBody>
      </p:sp>
    </p:spTree>
    <p:extLst>
      <p:ext uri="{BB962C8B-B14F-4D97-AF65-F5344CB8AC3E}">
        <p14:creationId xmlns:p14="http://schemas.microsoft.com/office/powerpoint/2010/main" val="12672201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与销售人员的沟通</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9095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产品手册中所列的条目越清晰，产品经理能够提供的答案也就越有效。即使销售人员先前已经收到过相关信息，但如果产品经理能够现场提供的话，沟通起来就会越方便，效率也就会越高。</a:t>
            </a:r>
          </a:p>
        </p:txBody>
      </p:sp>
    </p:spTree>
    <p:extLst>
      <p:ext uri="{BB962C8B-B14F-4D97-AF65-F5344CB8AC3E}">
        <p14:creationId xmlns:p14="http://schemas.microsoft.com/office/powerpoint/2010/main" val="4190343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销售培训</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409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销售培训包括多项内容：销售技巧、公司数据、产品知识以及市场与竞争对手情报。有效的培训是新产品发布成功的重要因素。</a:t>
            </a:r>
          </a:p>
        </p:txBody>
      </p:sp>
    </p:spTree>
    <p:extLst>
      <p:ext uri="{BB962C8B-B14F-4D97-AF65-F5344CB8AC3E}">
        <p14:creationId xmlns:p14="http://schemas.microsoft.com/office/powerpoint/2010/main" val="4022516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2221314"/>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产品经理不应只对主要和次要目标市场进行描述，而应清楚了解最有可能的客户，如有可能或合适的话，直接推荐具体的客户。</a:t>
            </a:r>
          </a:p>
        </p:txBody>
      </p:sp>
    </p:spTree>
    <p:extLst>
      <p:ext uri="{BB962C8B-B14F-4D97-AF65-F5344CB8AC3E}">
        <p14:creationId xmlns:p14="http://schemas.microsoft.com/office/powerpoint/2010/main" val="17405425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经理和销售人员都应该能够区分关键客户、目标客户以及维护客户（自然也包括“不值得费心的客户”）。关键客户是指那些贡献了约</a:t>
            </a:r>
            <a:r>
              <a:rPr lang="en-US" altLang="zh-CN" sz="3200" dirty="0">
                <a:solidFill>
                  <a:schemeClr val="bg1"/>
                </a:solidFill>
                <a:latin typeface="微软雅黑" panose="020B0503020204020204" pitchFamily="34" charset="-122"/>
                <a:ea typeface="微软雅黑" panose="020B0503020204020204" pitchFamily="34" charset="-122"/>
              </a:rPr>
              <a:t>20%</a:t>
            </a:r>
            <a:r>
              <a:rPr lang="zh-CN" altLang="en-US" sz="3200" dirty="0">
                <a:solidFill>
                  <a:schemeClr val="bg1"/>
                </a:solidFill>
                <a:latin typeface="微软雅黑" panose="020B0503020204020204" pitchFamily="34" charset="-122"/>
                <a:ea typeface="微软雅黑" panose="020B0503020204020204" pitchFamily="34" charset="-122"/>
              </a:rPr>
              <a:t>总利润的客户；目标客户指的是竞争对手的关键客户，或是新产品或服务的潜在用户；维护客户则包括现有小众客户，以及未来有可能具有战略意义的客户。</a:t>
            </a:r>
          </a:p>
        </p:txBody>
      </p:sp>
    </p:spTree>
    <p:extLst>
      <p:ext uri="{BB962C8B-B14F-4D97-AF65-F5344CB8AC3E}">
        <p14:creationId xmlns:p14="http://schemas.microsoft.com/office/powerpoint/2010/main" val="234923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210347"/>
            <a:ext cx="9144000" cy="4437305"/>
          </a:xfrm>
          <a:prstGeom prst="rect">
            <a:avLst/>
          </a:prstGeom>
          <a:noFill/>
        </p:spPr>
        <p:txBody>
          <a:bodyPr wrap="square" rtlCol="0">
            <a:spAutoFit/>
          </a:bodyPr>
          <a:lstStyle/>
          <a:p>
            <a:pPr indent="853200" algn="just">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B2B</a:t>
            </a:r>
            <a:r>
              <a:rPr lang="zh-CN" altLang="en-US" sz="3200" dirty="0">
                <a:solidFill>
                  <a:schemeClr val="bg1"/>
                </a:solidFill>
                <a:latin typeface="微软雅黑" panose="020B0503020204020204" pitchFamily="34" charset="-122"/>
                <a:ea typeface="微软雅黑" panose="020B0503020204020204" pitchFamily="34" charset="-122"/>
              </a:rPr>
              <a:t>（企业对企业）产品经理与</a:t>
            </a:r>
            <a:r>
              <a:rPr lang="en-US" altLang="zh-CN" sz="3200" dirty="0">
                <a:solidFill>
                  <a:schemeClr val="bg1"/>
                </a:solidFill>
                <a:latin typeface="微软雅黑" panose="020B0503020204020204" pitchFamily="34" charset="-122"/>
                <a:ea typeface="微软雅黑" panose="020B0503020204020204" pitchFamily="34" charset="-122"/>
              </a:rPr>
              <a:t>B2C</a:t>
            </a:r>
            <a:r>
              <a:rPr lang="zh-CN" altLang="en-US" sz="3200" dirty="0">
                <a:solidFill>
                  <a:schemeClr val="bg1"/>
                </a:solidFill>
                <a:latin typeface="微软雅黑" panose="020B0503020204020204" pitchFamily="34" charset="-122"/>
                <a:ea typeface="微软雅黑" panose="020B0503020204020204" pitchFamily="34" charset="-122"/>
              </a:rPr>
              <a:t>（企业对个人）产品经理之间有什么不同？企业产品通常比消费品更加复杂。产品和购买流程越复杂，产品经理就越可能需要具备更多的相关技术背景。另外，产品的上市战略也可能不一样，但无论如何，这两类产品经理首先都需要了解他们的目标客户。</a:t>
            </a:r>
          </a:p>
        </p:txBody>
      </p:sp>
    </p:spTree>
    <p:extLst>
      <p:ext uri="{BB962C8B-B14F-4D97-AF65-F5344CB8AC3E}">
        <p14:creationId xmlns:p14="http://schemas.microsoft.com/office/powerpoint/2010/main" val="2370596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接下来，产品经理要明确销售人员需要从客户那里获取哪些信息才能确定他们的真实需求。客户的满意来自产品的实际功用与消费者需求的完美匹配。</a:t>
            </a:r>
          </a:p>
        </p:txBody>
      </p:sp>
    </p:spTree>
    <p:extLst>
      <p:ext uri="{BB962C8B-B14F-4D97-AF65-F5344CB8AC3E}">
        <p14:creationId xmlns:p14="http://schemas.microsoft.com/office/powerpoint/2010/main" val="1398796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如果销售人员“成功地”向错误的客户销售了产品，或卖出了错误的实用功能，那么所产生的收益都是临时的。产品经理必须提供客户友好型问题，让销售人员能在交易达成之前评估交易是否合适。</a:t>
            </a:r>
          </a:p>
        </p:txBody>
      </p:sp>
    </p:spTree>
    <p:extLst>
      <p:ext uri="{BB962C8B-B14F-4D97-AF65-F5344CB8AC3E}">
        <p14:creationId xmlns:p14="http://schemas.microsoft.com/office/powerpoint/2010/main" val="2087775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产品经理需要清楚的问题还包括：预期客户会如何使用产品所提供的功能，他们对产品缺陷的容忍度怎样，他们当前以及未来希望实现的功用有哪些，等等。</a:t>
            </a:r>
          </a:p>
        </p:txBody>
      </p:sp>
    </p:spTree>
    <p:extLst>
      <p:ext uri="{BB962C8B-B14F-4D97-AF65-F5344CB8AC3E}">
        <p14:creationId xmlns:p14="http://schemas.microsoft.com/office/powerpoint/2010/main" val="4127557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最后，产品经理得确定需要用什么样的支持和材料来帮助销售人员取得更大成功。产品经理应与销售人员紧密合作，确保营销信息对于主要受众而言的确非常重要。</a:t>
            </a:r>
          </a:p>
        </p:txBody>
      </p:sp>
    </p:spTree>
    <p:extLst>
      <p:ext uri="{BB962C8B-B14F-4D97-AF65-F5344CB8AC3E}">
        <p14:creationId xmlns:p14="http://schemas.microsoft.com/office/powerpoint/2010/main" val="1101610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运营与研发</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8827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无论负责的是服务类产品还是制造类产品，产品经理都需要依赖运营才能做到在合适的时机提供合适的产品，并且在合适的时间将其送到消费者手中。运营部门和产品管理部门的紧密合作对于新产品开发和战略决策非常重要。</a:t>
            </a:r>
          </a:p>
        </p:txBody>
      </p:sp>
    </p:spTree>
    <p:extLst>
      <p:ext uri="{BB962C8B-B14F-4D97-AF65-F5344CB8AC3E}">
        <p14:creationId xmlns:p14="http://schemas.microsoft.com/office/powerpoint/2010/main" val="1069965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新产品开发</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7884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与运营部门最明显的互动也许发生在新产品的开发阶段。研发部门需要评估技术可行性，生产部门需要评估未来的生产效率和生产能力，采购部门则需要考虑是自己生产还是向外采购，所有这些都需要全局考虑。</a:t>
            </a:r>
          </a:p>
        </p:txBody>
      </p:sp>
    </p:spTree>
    <p:extLst>
      <p:ext uri="{BB962C8B-B14F-4D97-AF65-F5344CB8AC3E}">
        <p14:creationId xmlns:p14="http://schemas.microsoft.com/office/powerpoint/2010/main" val="39821506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产品经理要代表客户发出声音，需平衡企业投资回报率、客户满意度和生产成本之间的关系，在品质和客户服务方面需要建立双方都能接受的标准，让生产和营销战略彼此互补而不是相互冲突。</a:t>
            </a:r>
          </a:p>
        </p:txBody>
      </p:sp>
    </p:spTree>
    <p:extLst>
      <p:ext uri="{BB962C8B-B14F-4D97-AF65-F5344CB8AC3E}">
        <p14:creationId xmlns:p14="http://schemas.microsoft.com/office/powerpoint/2010/main" val="1189146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DE721FE7-7F7F-4732-A551-2A00A8B0F45F}"/>
              </a:ext>
            </a:extLst>
          </p:cNvPr>
          <p:cNvSpPr txBox="1"/>
          <p:nvPr/>
        </p:nvSpPr>
        <p:spPr>
          <a:xfrm>
            <a:off x="1538431" y="3013501"/>
            <a:ext cx="9115137" cy="830997"/>
          </a:xfrm>
          <a:prstGeom prst="rect">
            <a:avLst/>
          </a:prstGeom>
          <a:noFill/>
        </p:spPr>
        <p:txBody>
          <a:bodyPr wrap="square" rtlCol="0">
            <a:spAutoFit/>
          </a:bodyPr>
          <a:lstStyle/>
          <a:p>
            <a:pPr algn="ct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rPr>
              <a:t>战略互动</a:t>
            </a:r>
            <a:endPar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221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产品经理不都是产品设计人员吗？有些公司把产品管理作为专注于产品开发的上游活动，而不是专注于营销和产品生命周期管理的下游活动。不过，绝大多数产品经理同时负有上游和下游的管理职责。</a:t>
            </a:r>
          </a:p>
        </p:txBody>
      </p:sp>
    </p:spTree>
    <p:extLst>
      <p:ext uri="{BB962C8B-B14F-4D97-AF65-F5344CB8AC3E}">
        <p14:creationId xmlns:p14="http://schemas.microsoft.com/office/powerpoint/2010/main" val="3859153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产品经理除了参加新产品项目讨论会之外，可能还需要参加运营部门的战略会议。在会议上，产品经理要对市场上发生的实际问题或者竞争对手的动态进行说明，这些东西可能激发大家对新产品的思考，并集中讨论未来的产能需求。</a:t>
            </a:r>
          </a:p>
        </p:txBody>
      </p:sp>
    </p:spTree>
    <p:extLst>
      <p:ext uri="{BB962C8B-B14F-4D97-AF65-F5344CB8AC3E}">
        <p14:creationId xmlns:p14="http://schemas.microsoft.com/office/powerpoint/2010/main" val="21126135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579679"/>
            <a:ext cx="9144000" cy="3698641"/>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福特汽车刚开发出前碟制动技术时，因为这项技术不可避免地会引起价格变动，曾对该项技术的应用犹豫不决。最后，福特公司决定将其作为高端配置应用于高端车型，等到可以批量生产，使价格降低之后，再应用到普通车型上。</a:t>
            </a:r>
          </a:p>
        </p:txBody>
      </p:sp>
    </p:spTree>
    <p:extLst>
      <p:ext uri="{BB962C8B-B14F-4D97-AF65-F5344CB8AC3E}">
        <p14:creationId xmlns:p14="http://schemas.microsoft.com/office/powerpoint/2010/main" val="1427048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2318343"/>
            <a:ext cx="9144000" cy="743986"/>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长期价值。</a:t>
            </a:r>
          </a:p>
        </p:txBody>
      </p:sp>
    </p:spTree>
    <p:extLst>
      <p:ext uri="{BB962C8B-B14F-4D97-AF65-F5344CB8AC3E}">
        <p14:creationId xmlns:p14="http://schemas.microsoft.com/office/powerpoint/2010/main" val="390097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03EE6-F69A-4FE6-92EF-EC3D96140600}"/>
              </a:ext>
            </a:extLst>
          </p:cNvPr>
          <p:cNvSpPr txBox="1"/>
          <p:nvPr/>
        </p:nvSpPr>
        <p:spPr>
          <a:xfrm>
            <a:off x="-376094" y="62663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223FF6B-ECDA-4431-B9BB-DD35AA32012A}"/>
              </a:ext>
            </a:extLst>
          </p:cNvPr>
          <p:cNvSpPr txBox="1"/>
          <p:nvPr/>
        </p:nvSpPr>
        <p:spPr>
          <a:xfrm>
            <a:off x="11139054" y="5288340"/>
            <a:ext cx="1052946" cy="1569660"/>
          </a:xfrm>
          <a:prstGeom prst="rect">
            <a:avLst/>
          </a:prstGeom>
          <a:noFill/>
        </p:spPr>
        <p:txBody>
          <a:bodyPr wrap="square" rtlCol="0">
            <a:spAutoFit/>
          </a:bodyPr>
          <a:lstStyle/>
          <a:p>
            <a:r>
              <a:rPr lang="zh-CN" altLang="en-US" sz="96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158BC71A-68F8-4C89-917C-B4BCEAABF40C}"/>
              </a:ext>
            </a:extLst>
          </p:cNvPr>
          <p:cNvSpPr txBox="1"/>
          <p:nvPr/>
        </p:nvSpPr>
        <p:spPr>
          <a:xfrm>
            <a:off x="1524000" y="1949011"/>
            <a:ext cx="9144000" cy="2959977"/>
          </a:xfrm>
          <a:prstGeom prst="rect">
            <a:avLst/>
          </a:prstGeom>
          <a:noFill/>
        </p:spPr>
        <p:txBody>
          <a:bodyPr wrap="square" rtlCol="0">
            <a:spAutoFit/>
          </a:bodyPr>
          <a:lstStyle/>
          <a:p>
            <a:pPr indent="853200" algn="just">
              <a:lnSpc>
                <a:spcPct val="150000"/>
              </a:lnSpc>
            </a:pPr>
            <a:r>
              <a:rPr lang="zh-CN" altLang="en-US" sz="3200" dirty="0">
                <a:solidFill>
                  <a:schemeClr val="bg1"/>
                </a:solidFill>
                <a:latin typeface="微软雅黑" panose="020B0503020204020204" pitchFamily="34" charset="-122"/>
                <a:ea typeface="微软雅黑" panose="020B0503020204020204" pitchFamily="34" charset="-122"/>
              </a:rPr>
              <a:t>‘典型’的产品经理需要管理多少产品？这个问题没有标准答案。我曾与多名成功的产品经理共事，他们当中有些只负责一件复杂产品，有些则需要负责几百件甚至上千件同类产品的工作。</a:t>
            </a:r>
          </a:p>
        </p:txBody>
      </p:sp>
    </p:spTree>
    <p:extLst>
      <p:ext uri="{BB962C8B-B14F-4D97-AF65-F5344CB8AC3E}">
        <p14:creationId xmlns:p14="http://schemas.microsoft.com/office/powerpoint/2010/main" val="692014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3483</Words>
  <Application>Microsoft Office PowerPoint</Application>
  <PresentationFormat>宽屏</PresentationFormat>
  <Paragraphs>271</Paragraphs>
  <Slides>82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82</vt:i4>
      </vt:variant>
    </vt:vector>
  </HeadingPairs>
  <TitlesOfParts>
    <vt:vector size="87"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sasha</dc:creator>
  <cp:lastModifiedBy>sasha</cp:lastModifiedBy>
  <cp:revision>40</cp:revision>
  <dcterms:created xsi:type="dcterms:W3CDTF">2020-08-31T16:00:16Z</dcterms:created>
  <dcterms:modified xsi:type="dcterms:W3CDTF">2020-09-03T17:16:31Z</dcterms:modified>
</cp:coreProperties>
</file>