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1890FF"/>
    <a:srgbClr val="FFC000"/>
    <a:srgbClr val="00B0F0"/>
    <a:srgbClr val="FAAD14"/>
    <a:srgbClr val="AD6800"/>
    <a:srgbClr val="884D00"/>
    <a:srgbClr val="5E3000"/>
    <a:srgbClr val="FFD564"/>
    <a:srgbClr val="C3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A3084-1B1C-4FA0-A6E7-1C06E368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BC4F6-ECA3-42C2-B18E-BF5D2D401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B2200-4533-4F12-87A4-25CC922D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C5C1F-8E76-49E7-8318-5D2A8E14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CCB8C-99F3-48FE-8949-EDB878D8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51A60-1CA1-4953-825A-674D417E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62A6B-574C-4578-88E6-8FAE36D0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6D263-B2E2-459E-B68D-6D3A9343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7E785-559E-4586-9201-87EBDBC2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EAA1F-8FAA-48E7-870A-D26287BD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3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4FD71E-C0A1-4178-AB58-A63467883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9D74E-D5A4-4823-A5C3-1F6539F1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44F45-56E0-488D-B648-F28598C6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B2257-8F5A-48C0-81C7-47E76ED9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B8FDF-6845-4A9F-9BCB-412104A1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3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0737E-4BBF-4F40-80BB-331FB656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D89D7-C6D7-4998-8644-8A623C89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919D0-BB50-4569-A67A-CE8FBA77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25D93-4AA7-455C-B2F0-813ABE0F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BE7AB-F896-46F4-8FA4-DBB2237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B9AA-871E-4537-9ECA-9863A90F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340F3-E38E-4FC1-8506-60C35887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18C13-77AF-4C02-9810-3BD303E6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2190F-13E8-49A4-8112-3E226BF2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91D48-3AA5-42A0-B39D-570F061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C0153-8495-4861-9B8F-C1B1379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099B5-BE8E-401C-8539-D56E471C1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321A90-0415-4C16-B06E-8F5DC93C0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8093B-C4F3-4BF9-83AE-B0921FC3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BE97B-60B2-4BA0-94D0-67FB92F1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7EC06-E989-40D3-9D1F-BDA4E430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6CC32-ACB8-4416-B0A7-B91286E2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E85D8-1C8B-456A-8599-8CF9AF75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61A47-9CA6-4562-9C3D-B5F8AF5A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8DE234-2B97-4B75-B248-DAD9D1FA4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33FA52-F2DE-4B00-8B0F-63B9B5B41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CC16C0-3701-4414-84FD-9E1AFA0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9BE335-16E7-4B0D-8067-9DAF1BC7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7098AE-800B-41D0-96AC-288D06F3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4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D506F-DAA7-4F38-8446-78BD3564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54FA9-DE74-4A4F-B4CD-477249C0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91C331-44AC-4B9A-9552-0092610E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576061-A77F-4580-8858-3A2DF1FE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42A6C-D83B-4A7D-8307-5D4DDEEA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DC881B-BA44-4BAB-9085-C0644789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35810-AF18-41D4-A821-C39BCFE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9A19A-DA70-4637-AA40-B761E3E0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59B61-ACC6-4D4F-8300-BA3C557B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B7BBF-EAB2-4D4A-8F55-B93ECB71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F6C62-B75C-40A1-A0BF-482D8FBC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B0198-73B3-44DA-8E16-B5720E46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77B6B-FB3F-4C6E-B036-97D1832D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3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F1C43-DE78-4D88-8456-47725A0D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4C57C1-CDD3-4B82-986E-FA135BE0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30135-F6B5-4D14-BEFF-9CCBEBDA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05B5B-10EB-411A-8056-AB829ECA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25025-C48A-4E99-B928-2079DE9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0CC33-4ED6-459D-8E2E-70942C20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9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01EEF-2043-4B9B-AA1C-DA802D8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F9CB2-E16E-49FA-B8C0-65EE6DBB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0F798-FBE7-4ED9-95A6-B8BA0C9D5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0A53-C4C5-40D2-BE8C-992A75B290E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81E45-9272-4E73-AAF5-A6A5D5AEE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E9AFB-0378-4B4C-989F-93B55AFFB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9B3D-7C69-43AC-A660-192DA432B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0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CB6AD-66AD-4A89-AB50-661A82A63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5929"/>
            <a:ext cx="12191998" cy="1658792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Customer Relationship Management</a:t>
            </a:r>
            <a:endParaRPr lang="zh-CN" altLang="en-US" sz="48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C7502A-30B6-4F1E-BB20-35ECF1A0A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385" y="2401082"/>
            <a:ext cx="4727223" cy="472064"/>
          </a:xfrm>
          <a:noFill/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整体方案设计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0323B6-E8AC-4F6F-8FD1-47BBBA402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6302" y="3862560"/>
            <a:ext cx="1639388" cy="16393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DE6D3F-31D9-4EF8-B6C3-20E013F8CBE1}"/>
              </a:ext>
            </a:extLst>
          </p:cNvPr>
          <p:cNvSpPr txBox="1"/>
          <p:nvPr/>
        </p:nvSpPr>
        <p:spPr>
          <a:xfrm>
            <a:off x="4765959" y="5501948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乔瑛珂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Sasha_0915@163.com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E2A54DD4-A4C8-4BF4-8064-0C7F4658BDB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frame">
            <a:avLst>
              <a:gd name="adj1" fmla="val 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279C00-0142-48E5-950B-313F88739504}"/>
              </a:ext>
            </a:extLst>
          </p:cNvPr>
          <p:cNvCxnSpPr>
            <a:cxnSpLocks/>
          </p:cNvCxnSpPr>
          <p:nvPr/>
        </p:nvCxnSpPr>
        <p:spPr>
          <a:xfrm>
            <a:off x="4494748" y="2965509"/>
            <a:ext cx="3202504" cy="0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6B46F2BC-ED14-4EF8-B882-42ACB19AE63C}"/>
              </a:ext>
            </a:extLst>
          </p:cNvPr>
          <p:cNvSpPr/>
          <p:nvPr/>
        </p:nvSpPr>
        <p:spPr>
          <a:xfrm>
            <a:off x="2447158" y="2420486"/>
            <a:ext cx="1155101" cy="1155101"/>
          </a:xfrm>
          <a:prstGeom prst="ellipse">
            <a:avLst/>
          </a:prstGeom>
          <a:solidFill>
            <a:srgbClr val="C00000"/>
          </a:solidFill>
          <a:ln w="762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7099255-2FB7-49FE-A278-62EC2307FC75}"/>
              </a:ext>
            </a:extLst>
          </p:cNvPr>
          <p:cNvSpPr/>
          <p:nvPr/>
        </p:nvSpPr>
        <p:spPr>
          <a:xfrm>
            <a:off x="4423744" y="2420486"/>
            <a:ext cx="1155101" cy="1155101"/>
          </a:xfrm>
          <a:prstGeom prst="ellipse">
            <a:avLst/>
          </a:prstGeom>
          <a:solidFill>
            <a:srgbClr val="FFC000"/>
          </a:solidFill>
          <a:ln w="762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800EEA-9ACB-458C-A725-C3AEDA823676}"/>
              </a:ext>
            </a:extLst>
          </p:cNvPr>
          <p:cNvSpPr/>
          <p:nvPr/>
        </p:nvSpPr>
        <p:spPr>
          <a:xfrm>
            <a:off x="6400330" y="2420486"/>
            <a:ext cx="1155101" cy="1155101"/>
          </a:xfrm>
          <a:prstGeom prst="ellipse">
            <a:avLst/>
          </a:prstGeom>
          <a:solidFill>
            <a:srgbClr val="92D050"/>
          </a:solidFill>
          <a:ln w="762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B8E31D-260F-46FB-861A-112D1D8B0AF2}"/>
              </a:ext>
            </a:extLst>
          </p:cNvPr>
          <p:cNvSpPr/>
          <p:nvPr/>
        </p:nvSpPr>
        <p:spPr>
          <a:xfrm>
            <a:off x="8376916" y="2420486"/>
            <a:ext cx="1155101" cy="1155101"/>
          </a:xfrm>
          <a:prstGeom prst="ellipse">
            <a:avLst/>
          </a:prstGeom>
          <a:solidFill>
            <a:srgbClr val="00B0F0"/>
          </a:solidFill>
          <a:ln w="762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B12849-C047-4EE9-9EFA-3C6AC45DDA7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frame">
            <a:avLst>
              <a:gd name="adj1" fmla="val 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B513626-F067-47F2-BA3C-BD713C73DC50}"/>
              </a:ext>
            </a:extLst>
          </p:cNvPr>
          <p:cNvSpPr/>
          <p:nvPr/>
        </p:nvSpPr>
        <p:spPr>
          <a:xfrm>
            <a:off x="6333261" y="0"/>
            <a:ext cx="5858738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FE7EA72-92B6-446D-8541-EA2B7EF289CE}"/>
              </a:ext>
            </a:extLst>
          </p:cNvPr>
          <p:cNvSpPr/>
          <p:nvPr/>
        </p:nvSpPr>
        <p:spPr>
          <a:xfrm>
            <a:off x="539171" y="812117"/>
            <a:ext cx="174914" cy="174914"/>
          </a:xfrm>
          <a:prstGeom prst="roundRect">
            <a:avLst/>
          </a:prstGeom>
          <a:solidFill>
            <a:srgbClr val="C3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D59ACD-C792-47BD-B006-E1B387DB2B45}"/>
              </a:ext>
            </a:extLst>
          </p:cNvPr>
          <p:cNvSpPr txBox="1"/>
          <p:nvPr/>
        </p:nvSpPr>
        <p:spPr>
          <a:xfrm>
            <a:off x="785107" y="771586"/>
            <a:ext cx="5144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项目目标：客户关系管理系统</a:t>
            </a:r>
          </a:p>
        </p:txBody>
      </p:sp>
      <p:sp>
        <p:nvSpPr>
          <p:cNvPr id="22" name="图文框 21">
            <a:extLst>
              <a:ext uri="{FF2B5EF4-FFF2-40B4-BE49-F238E27FC236}">
                <a16:creationId xmlns:a16="http://schemas.microsoft.com/office/drawing/2014/main" id="{89FDE9AA-E9D5-4D7F-9FC2-0FC6141C334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frame">
            <a:avLst>
              <a:gd name="adj1" fmla="val 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7370ED-471C-40A2-9807-FA6AA930CF71}"/>
              </a:ext>
            </a:extLst>
          </p:cNvPr>
          <p:cNvSpPr txBox="1"/>
          <p:nvPr/>
        </p:nvSpPr>
        <p:spPr>
          <a:xfrm>
            <a:off x="7421732" y="2894120"/>
            <a:ext cx="3471169" cy="45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11E817-4FB2-44EF-9A5D-364190A75EB0}"/>
              </a:ext>
            </a:extLst>
          </p:cNvPr>
          <p:cNvSpPr txBox="1"/>
          <p:nvPr/>
        </p:nvSpPr>
        <p:spPr>
          <a:xfrm>
            <a:off x="6853562" y="2377386"/>
            <a:ext cx="4482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利用即时销售图标跟踪您的进度并超越额定目标</a:t>
            </a:r>
          </a:p>
        </p:txBody>
      </p:sp>
    </p:spTree>
    <p:extLst>
      <p:ext uri="{BB962C8B-B14F-4D97-AF65-F5344CB8AC3E}">
        <p14:creationId xmlns:p14="http://schemas.microsoft.com/office/powerpoint/2010/main" val="328770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37C2BA-9D73-45B5-8C01-DA7B84FCD481}"/>
              </a:ext>
            </a:extLst>
          </p:cNvPr>
          <p:cNvSpPr txBox="1"/>
          <p:nvPr/>
        </p:nvSpPr>
        <p:spPr>
          <a:xfrm>
            <a:off x="859120" y="644728"/>
            <a:ext cx="301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FE7EA72-92B6-446D-8541-EA2B7EF289CE}"/>
              </a:ext>
            </a:extLst>
          </p:cNvPr>
          <p:cNvSpPr/>
          <p:nvPr/>
        </p:nvSpPr>
        <p:spPr>
          <a:xfrm>
            <a:off x="684206" y="741937"/>
            <a:ext cx="174914" cy="174914"/>
          </a:xfrm>
          <a:prstGeom prst="roundRect">
            <a:avLst/>
          </a:prstGeom>
          <a:solidFill>
            <a:srgbClr val="C3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图文框 21">
            <a:extLst>
              <a:ext uri="{FF2B5EF4-FFF2-40B4-BE49-F238E27FC236}">
                <a16:creationId xmlns:a16="http://schemas.microsoft.com/office/drawing/2014/main" id="{89FDE9AA-E9D5-4D7F-9FC2-0FC6141C334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frame">
            <a:avLst>
              <a:gd name="adj1" fmla="val 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流程图: 对照 17">
            <a:extLst>
              <a:ext uri="{FF2B5EF4-FFF2-40B4-BE49-F238E27FC236}">
                <a16:creationId xmlns:a16="http://schemas.microsoft.com/office/drawing/2014/main" id="{59343CBA-6C3D-49D5-8D0F-12EE3D568665}"/>
              </a:ext>
            </a:extLst>
          </p:cNvPr>
          <p:cNvSpPr/>
          <p:nvPr/>
        </p:nvSpPr>
        <p:spPr>
          <a:xfrm rot="5400000">
            <a:off x="3342764" y="1866615"/>
            <a:ext cx="1893319" cy="3138634"/>
          </a:xfrm>
          <a:prstGeom prst="flowChartCollate">
            <a:avLst/>
          </a:prstGeom>
          <a:solidFill>
            <a:schemeClr val="tx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流程图: 对照 20">
            <a:extLst>
              <a:ext uri="{FF2B5EF4-FFF2-40B4-BE49-F238E27FC236}">
                <a16:creationId xmlns:a16="http://schemas.microsoft.com/office/drawing/2014/main" id="{9CA80557-6C90-4D68-8785-06E512EC1010}"/>
              </a:ext>
            </a:extLst>
          </p:cNvPr>
          <p:cNvSpPr/>
          <p:nvPr/>
        </p:nvSpPr>
        <p:spPr>
          <a:xfrm rot="5400000">
            <a:off x="6481397" y="1859683"/>
            <a:ext cx="1893321" cy="3138634"/>
          </a:xfrm>
          <a:prstGeom prst="flowChartCollate">
            <a:avLst/>
          </a:prstGeom>
          <a:solidFill>
            <a:schemeClr val="tx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7BD472E0-8825-462D-9FD0-CEC97F446EC8}"/>
              </a:ext>
            </a:extLst>
          </p:cNvPr>
          <p:cNvSpPr/>
          <p:nvPr/>
        </p:nvSpPr>
        <p:spPr>
          <a:xfrm rot="16200000">
            <a:off x="1099974" y="2762308"/>
            <a:ext cx="1903428" cy="1343488"/>
          </a:xfrm>
          <a:prstGeom prst="triangle">
            <a:avLst/>
          </a:prstGeom>
          <a:solidFill>
            <a:schemeClr val="tx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AB24B5BE-45C3-4DB9-A8B7-E407FFB434D4}"/>
              </a:ext>
            </a:extLst>
          </p:cNvPr>
          <p:cNvSpPr/>
          <p:nvPr/>
        </p:nvSpPr>
        <p:spPr>
          <a:xfrm rot="5400000">
            <a:off x="8711396" y="2779280"/>
            <a:ext cx="1883913" cy="1329712"/>
          </a:xfrm>
          <a:prstGeom prst="triangle">
            <a:avLst/>
          </a:prstGeom>
          <a:solidFill>
            <a:schemeClr val="tx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3FC2787-C52A-4A50-A75A-C5A4A7EE06AC}"/>
              </a:ext>
            </a:extLst>
          </p:cNvPr>
          <p:cNvCxnSpPr>
            <a:cxnSpLocks/>
          </p:cNvCxnSpPr>
          <p:nvPr/>
        </p:nvCxnSpPr>
        <p:spPr>
          <a:xfrm>
            <a:off x="2714555" y="4382592"/>
            <a:ext cx="0" cy="674703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9F31CE-DD43-47F0-8909-4D1B5182E0CB}"/>
              </a:ext>
            </a:extLst>
          </p:cNvPr>
          <p:cNvCxnSpPr/>
          <p:nvPr/>
        </p:nvCxnSpPr>
        <p:spPr>
          <a:xfrm>
            <a:off x="8997374" y="4382592"/>
            <a:ext cx="0" cy="674703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42FFD4-F3B3-427C-A917-DA8A1CD5CAC4}"/>
              </a:ext>
            </a:extLst>
          </p:cNvPr>
          <p:cNvCxnSpPr>
            <a:cxnSpLocks/>
          </p:cNvCxnSpPr>
          <p:nvPr/>
        </p:nvCxnSpPr>
        <p:spPr>
          <a:xfrm flipV="1">
            <a:off x="5858740" y="1807635"/>
            <a:ext cx="0" cy="674703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AB3ECF6-C8AB-4CBC-8D23-27B5F714D133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1999" cy="0"/>
          </a:xfrm>
          <a:prstGeom prst="line">
            <a:avLst/>
          </a:prstGeom>
          <a:ln w="31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E12F286-BECE-460C-996A-28449D6CE381}"/>
              </a:ext>
            </a:extLst>
          </p:cNvPr>
          <p:cNvSpPr txBox="1"/>
          <p:nvPr/>
        </p:nvSpPr>
        <p:spPr>
          <a:xfrm>
            <a:off x="7347868" y="5302482"/>
            <a:ext cx="3299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CRM3.0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  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(2019 – 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体现业务价值和数字化转型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5FD0AE-CAAD-4CFA-A7C3-6BAE2DDA3F66}"/>
              </a:ext>
            </a:extLst>
          </p:cNvPr>
          <p:cNvSpPr txBox="1"/>
          <p:nvPr/>
        </p:nvSpPr>
        <p:spPr>
          <a:xfrm>
            <a:off x="4060344" y="1113392"/>
            <a:ext cx="359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CRM2.0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  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(2005 - 2019)</a:t>
            </a:r>
          </a:p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以方案和最佳实践为中心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E69A63-AEA7-4C1B-916C-A088E708F025}"/>
              </a:ext>
            </a:extLst>
          </p:cNvPr>
          <p:cNvSpPr txBox="1"/>
          <p:nvPr/>
        </p:nvSpPr>
        <p:spPr>
          <a:xfrm>
            <a:off x="1358109" y="5279743"/>
            <a:ext cx="270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CRM1.0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(2000 - 2005)</a:t>
            </a:r>
          </a:p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以产品为中心</a:t>
            </a:r>
          </a:p>
        </p:txBody>
      </p:sp>
    </p:spTree>
    <p:extLst>
      <p:ext uri="{BB962C8B-B14F-4D97-AF65-F5344CB8AC3E}">
        <p14:creationId xmlns:p14="http://schemas.microsoft.com/office/powerpoint/2010/main" val="10776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: 右 15">
            <a:extLst>
              <a:ext uri="{FF2B5EF4-FFF2-40B4-BE49-F238E27FC236}">
                <a16:creationId xmlns:a16="http://schemas.microsoft.com/office/drawing/2014/main" id="{8797DE6C-D6E2-48BE-A7C1-00C25E4ABF84}"/>
              </a:ext>
            </a:extLst>
          </p:cNvPr>
          <p:cNvSpPr/>
          <p:nvPr/>
        </p:nvSpPr>
        <p:spPr>
          <a:xfrm>
            <a:off x="767968" y="4007121"/>
            <a:ext cx="2419116" cy="615712"/>
          </a:xfrm>
          <a:prstGeom prst="rightArrow">
            <a:avLst/>
          </a:prstGeom>
          <a:solidFill>
            <a:srgbClr val="5B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86BFDC3-A735-4C54-BCB7-985B92B7B881}"/>
              </a:ext>
            </a:extLst>
          </p:cNvPr>
          <p:cNvSpPr/>
          <p:nvPr/>
        </p:nvSpPr>
        <p:spPr>
          <a:xfrm>
            <a:off x="767969" y="3529031"/>
            <a:ext cx="2419116" cy="615712"/>
          </a:xfrm>
          <a:prstGeom prst="rightArrow">
            <a:avLst/>
          </a:prstGeom>
          <a:solidFill>
            <a:srgbClr val="7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6C3AB7C-23CA-46D6-AD38-5EF1AE1030A3}"/>
              </a:ext>
            </a:extLst>
          </p:cNvPr>
          <p:cNvSpPr/>
          <p:nvPr/>
        </p:nvSpPr>
        <p:spPr>
          <a:xfrm>
            <a:off x="767970" y="3066656"/>
            <a:ext cx="2419116" cy="615712"/>
          </a:xfrm>
          <a:prstGeom prst="rightArrow">
            <a:avLst/>
          </a:prstGeom>
          <a:solidFill>
            <a:srgbClr val="A5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AD4F3EA-E434-43BA-892B-72ECDC0699D9}"/>
              </a:ext>
            </a:extLst>
          </p:cNvPr>
          <p:cNvSpPr/>
          <p:nvPr/>
        </p:nvSpPr>
        <p:spPr>
          <a:xfrm>
            <a:off x="767971" y="2604281"/>
            <a:ext cx="2419116" cy="615712"/>
          </a:xfrm>
          <a:prstGeom prst="rightArrow">
            <a:avLst/>
          </a:prstGeom>
          <a:solidFill>
            <a:srgbClr val="C3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FE7EA72-92B6-446D-8541-EA2B7EF289CE}"/>
              </a:ext>
            </a:extLst>
          </p:cNvPr>
          <p:cNvSpPr/>
          <p:nvPr/>
        </p:nvSpPr>
        <p:spPr>
          <a:xfrm>
            <a:off x="539172" y="967798"/>
            <a:ext cx="174914" cy="174914"/>
          </a:xfrm>
          <a:prstGeom prst="roundRect">
            <a:avLst/>
          </a:prstGeom>
          <a:solidFill>
            <a:srgbClr val="C3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D59ACD-C792-47BD-B006-E1B387DB2B45}"/>
              </a:ext>
            </a:extLst>
          </p:cNvPr>
          <p:cNvSpPr txBox="1"/>
          <p:nvPr/>
        </p:nvSpPr>
        <p:spPr>
          <a:xfrm>
            <a:off x="767968" y="848922"/>
            <a:ext cx="514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项目目标确认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3645CE-C84C-4805-9FA2-98F48AA09622}"/>
              </a:ext>
            </a:extLst>
          </p:cNvPr>
          <p:cNvSpPr txBox="1"/>
          <p:nvPr/>
        </p:nvSpPr>
        <p:spPr>
          <a:xfrm>
            <a:off x="3286412" y="2785866"/>
            <a:ext cx="2298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管理好数据 了解每一笔交易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E2E2CC-6DB6-4501-9A49-09D60BBB7678}"/>
              </a:ext>
            </a:extLst>
          </p:cNvPr>
          <p:cNvSpPr txBox="1"/>
          <p:nvPr/>
        </p:nvSpPr>
        <p:spPr>
          <a:xfrm>
            <a:off x="3286412" y="3245870"/>
            <a:ext cx="2298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达成更多交易 更快更智能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69DFC0-361E-449B-A713-C4CD18CBF549}"/>
              </a:ext>
            </a:extLst>
          </p:cNvPr>
          <p:cNvSpPr txBox="1"/>
          <p:nvPr/>
        </p:nvSpPr>
        <p:spPr>
          <a:xfrm>
            <a:off x="3286411" y="3728674"/>
            <a:ext cx="2298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为下一份业务做好准备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A58E25-554B-4AC4-81B8-2BC50F27FDE0}"/>
              </a:ext>
            </a:extLst>
          </p:cNvPr>
          <p:cNvSpPr txBox="1"/>
          <p:nvPr/>
        </p:nvSpPr>
        <p:spPr>
          <a:xfrm>
            <a:off x="3286411" y="4191866"/>
            <a:ext cx="2298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 个性化 自定义扩展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7A5A55-AB98-48F9-A64D-7E4C218DC40E}"/>
              </a:ext>
            </a:extLst>
          </p:cNvPr>
          <p:cNvSpPr txBox="1"/>
          <p:nvPr/>
        </p:nvSpPr>
        <p:spPr>
          <a:xfrm>
            <a:off x="927150" y="2786727"/>
            <a:ext cx="689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6772F9-0784-4947-880C-676C330B16B7}"/>
              </a:ext>
            </a:extLst>
          </p:cNvPr>
          <p:cNvSpPr txBox="1"/>
          <p:nvPr/>
        </p:nvSpPr>
        <p:spPr>
          <a:xfrm>
            <a:off x="927149" y="3245871"/>
            <a:ext cx="689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EE4D4A-F70A-4B1C-B231-169FF0CF2A80}"/>
              </a:ext>
            </a:extLst>
          </p:cNvPr>
          <p:cNvSpPr txBox="1"/>
          <p:nvPr/>
        </p:nvSpPr>
        <p:spPr>
          <a:xfrm>
            <a:off x="927149" y="3724206"/>
            <a:ext cx="689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8F941B-0C39-4B2B-B30F-348E81DCEEC5}"/>
              </a:ext>
            </a:extLst>
          </p:cNvPr>
          <p:cNvSpPr txBox="1"/>
          <p:nvPr/>
        </p:nvSpPr>
        <p:spPr>
          <a:xfrm>
            <a:off x="927149" y="4191866"/>
            <a:ext cx="689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22" name="图文框 21">
            <a:extLst>
              <a:ext uri="{FF2B5EF4-FFF2-40B4-BE49-F238E27FC236}">
                <a16:creationId xmlns:a16="http://schemas.microsoft.com/office/drawing/2014/main" id="{89FDE9AA-E9D5-4D7F-9FC2-0FC6141C334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frame">
            <a:avLst>
              <a:gd name="adj1" fmla="val 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37C2BA-9D73-45B5-8C01-DA7B84FCD481}"/>
              </a:ext>
            </a:extLst>
          </p:cNvPr>
          <p:cNvSpPr txBox="1"/>
          <p:nvPr/>
        </p:nvSpPr>
        <p:spPr>
          <a:xfrm>
            <a:off x="859120" y="644728"/>
            <a:ext cx="301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FE7EA72-92B6-446D-8541-EA2B7EF289CE}"/>
              </a:ext>
            </a:extLst>
          </p:cNvPr>
          <p:cNvSpPr/>
          <p:nvPr/>
        </p:nvSpPr>
        <p:spPr>
          <a:xfrm>
            <a:off x="684206" y="741937"/>
            <a:ext cx="174914" cy="174914"/>
          </a:xfrm>
          <a:prstGeom prst="roundRect">
            <a:avLst/>
          </a:prstGeom>
          <a:solidFill>
            <a:srgbClr val="C3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图文框 21">
            <a:extLst>
              <a:ext uri="{FF2B5EF4-FFF2-40B4-BE49-F238E27FC236}">
                <a16:creationId xmlns:a16="http://schemas.microsoft.com/office/drawing/2014/main" id="{89FDE9AA-E9D5-4D7F-9FC2-0FC6141C334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frame">
            <a:avLst>
              <a:gd name="adj1" fmla="val 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75D9FA4-4CC0-4E4B-A5A2-EAF6DB6A4C71}"/>
              </a:ext>
            </a:extLst>
          </p:cNvPr>
          <p:cNvSpPr/>
          <p:nvPr/>
        </p:nvSpPr>
        <p:spPr>
          <a:xfrm>
            <a:off x="3583990" y="3027813"/>
            <a:ext cx="1295400" cy="2571133"/>
          </a:xfrm>
          <a:prstGeom prst="roundRect">
            <a:avLst/>
          </a:prstGeom>
          <a:solidFill>
            <a:srgbClr val="C32525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2972B4C-8366-4BEA-87CD-D657F92DC318}"/>
              </a:ext>
            </a:extLst>
          </p:cNvPr>
          <p:cNvSpPr/>
          <p:nvPr/>
        </p:nvSpPr>
        <p:spPr>
          <a:xfrm>
            <a:off x="5655244" y="3027813"/>
            <a:ext cx="1295400" cy="2571133"/>
          </a:xfrm>
          <a:prstGeom prst="roundRect">
            <a:avLst/>
          </a:prstGeom>
          <a:solidFill>
            <a:srgbClr val="A51F1F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2805C8-B3FB-466C-B4A3-E17E0CA0E0C5}"/>
              </a:ext>
            </a:extLst>
          </p:cNvPr>
          <p:cNvSpPr/>
          <p:nvPr/>
        </p:nvSpPr>
        <p:spPr>
          <a:xfrm>
            <a:off x="7729587" y="3027813"/>
            <a:ext cx="1295400" cy="2571133"/>
          </a:xfrm>
          <a:prstGeom prst="roundRect">
            <a:avLst/>
          </a:prstGeom>
          <a:solidFill>
            <a:srgbClr val="7E1818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F36E501-F361-470A-995D-3F1F1380AA7C}"/>
              </a:ext>
            </a:extLst>
          </p:cNvPr>
          <p:cNvSpPr/>
          <p:nvPr/>
        </p:nvSpPr>
        <p:spPr>
          <a:xfrm>
            <a:off x="9803930" y="3027813"/>
            <a:ext cx="1295400" cy="2571133"/>
          </a:xfrm>
          <a:prstGeom prst="roundRect">
            <a:avLst/>
          </a:prstGeom>
          <a:solidFill>
            <a:srgbClr val="5B1111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3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37C2BA-9D73-45B5-8C01-DA7B84FCD481}"/>
              </a:ext>
            </a:extLst>
          </p:cNvPr>
          <p:cNvSpPr txBox="1"/>
          <p:nvPr/>
        </p:nvSpPr>
        <p:spPr>
          <a:xfrm>
            <a:off x="859120" y="644728"/>
            <a:ext cx="301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用户分析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FE7EA72-92B6-446D-8541-EA2B7EF289CE}"/>
              </a:ext>
            </a:extLst>
          </p:cNvPr>
          <p:cNvSpPr/>
          <p:nvPr/>
        </p:nvSpPr>
        <p:spPr>
          <a:xfrm>
            <a:off x="684206" y="741937"/>
            <a:ext cx="174914" cy="17491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图文框 21">
            <a:extLst>
              <a:ext uri="{FF2B5EF4-FFF2-40B4-BE49-F238E27FC236}">
                <a16:creationId xmlns:a16="http://schemas.microsoft.com/office/drawing/2014/main" id="{89FDE9AA-E9D5-4D7F-9FC2-0FC6141C334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frame">
            <a:avLst>
              <a:gd name="adj1" fmla="val 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2972B4C-8366-4BEA-87CD-D657F92DC318}"/>
              </a:ext>
            </a:extLst>
          </p:cNvPr>
          <p:cNvSpPr/>
          <p:nvPr/>
        </p:nvSpPr>
        <p:spPr>
          <a:xfrm>
            <a:off x="5655244" y="3027813"/>
            <a:ext cx="1295400" cy="2571133"/>
          </a:xfrm>
          <a:prstGeom prst="roundRect">
            <a:avLst/>
          </a:prstGeom>
          <a:solidFill>
            <a:srgbClr val="AD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2805C8-B3FB-466C-B4A3-E17E0CA0E0C5}"/>
              </a:ext>
            </a:extLst>
          </p:cNvPr>
          <p:cNvSpPr/>
          <p:nvPr/>
        </p:nvSpPr>
        <p:spPr>
          <a:xfrm>
            <a:off x="7729587" y="3027813"/>
            <a:ext cx="1295400" cy="2571133"/>
          </a:xfrm>
          <a:prstGeom prst="roundRect">
            <a:avLst/>
          </a:prstGeom>
          <a:solidFill>
            <a:srgbClr val="88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F36E501-F361-470A-995D-3F1F1380AA7C}"/>
              </a:ext>
            </a:extLst>
          </p:cNvPr>
          <p:cNvSpPr/>
          <p:nvPr/>
        </p:nvSpPr>
        <p:spPr>
          <a:xfrm>
            <a:off x="9803930" y="3027813"/>
            <a:ext cx="1295400" cy="2571133"/>
          </a:xfrm>
          <a:prstGeom prst="roundRect">
            <a:avLst/>
          </a:prstGeom>
          <a:solidFill>
            <a:srgbClr val="5E3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07449F-65B8-43E9-B99D-F28EBDFC1222}"/>
              </a:ext>
            </a:extLst>
          </p:cNvPr>
          <p:cNvSpPr/>
          <p:nvPr/>
        </p:nvSpPr>
        <p:spPr>
          <a:xfrm>
            <a:off x="3580901" y="3027813"/>
            <a:ext cx="1295400" cy="2571133"/>
          </a:xfrm>
          <a:prstGeom prst="roundRect">
            <a:avLst/>
          </a:prstGeom>
          <a:solidFill>
            <a:srgbClr val="FAAD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344975-00D8-43B4-9DE3-B7B6026D5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30" y="1416928"/>
            <a:ext cx="1295400" cy="1295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5BD31E-71BF-4244-8021-DA80FBCC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01" y="1416928"/>
            <a:ext cx="1295400" cy="1295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88200F-6D0F-4CF2-B51C-0153B0E2F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87" y="1434131"/>
            <a:ext cx="1295400" cy="1295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111529-08C2-4DDC-AC3E-1616F10C5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81" y="2064628"/>
            <a:ext cx="3355574" cy="35343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E090BE-118A-4CF3-9AF7-C1B7FD4AA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44" y="1416928"/>
            <a:ext cx="1295400" cy="1295400"/>
          </a:xfrm>
          <a:prstGeom prst="rect">
            <a:avLst/>
          </a:prstGeom>
        </p:spPr>
      </p:pic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FE7CDE7D-17E6-4FC6-8C2C-07EFC5803E9B}"/>
              </a:ext>
            </a:extLst>
          </p:cNvPr>
          <p:cNvSpPr/>
          <p:nvPr/>
        </p:nvSpPr>
        <p:spPr>
          <a:xfrm>
            <a:off x="1656969" y="1579965"/>
            <a:ext cx="1144989" cy="440971"/>
          </a:xfrm>
          <a:prstGeom prst="wedgeRoundRectCallout">
            <a:avLst>
              <a:gd name="adj1" fmla="val -37976"/>
              <a:gd name="adj2" fmla="val 101721"/>
              <a:gd name="adj3" fmla="val 16667"/>
            </a:avLst>
          </a:prstGeom>
          <a:solidFill>
            <a:srgbClr val="1890FF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9FB13A7-9F2E-4B88-A746-9D8A48B6DE77}"/>
              </a:ext>
            </a:extLst>
          </p:cNvPr>
          <p:cNvSpPr txBox="1"/>
          <p:nvPr/>
        </p:nvSpPr>
        <p:spPr>
          <a:xfrm>
            <a:off x="9960534" y="3059668"/>
            <a:ext cx="9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5FB659-7685-4F72-B749-0C629157A98B}"/>
              </a:ext>
            </a:extLst>
          </p:cNvPr>
          <p:cNvSpPr txBox="1"/>
          <p:nvPr/>
        </p:nvSpPr>
        <p:spPr>
          <a:xfrm>
            <a:off x="7886191" y="3059668"/>
            <a:ext cx="9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销售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3D07E2-64D0-4003-9DE5-A22B53F675AC}"/>
              </a:ext>
            </a:extLst>
          </p:cNvPr>
          <p:cNvSpPr txBox="1"/>
          <p:nvPr/>
        </p:nvSpPr>
        <p:spPr>
          <a:xfrm>
            <a:off x="3737505" y="3059668"/>
            <a:ext cx="9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老板</a:t>
            </a:r>
          </a:p>
        </p:txBody>
      </p:sp>
    </p:spTree>
    <p:extLst>
      <p:ext uri="{BB962C8B-B14F-4D97-AF65-F5344CB8AC3E}">
        <p14:creationId xmlns:p14="http://schemas.microsoft.com/office/powerpoint/2010/main" val="402503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37C2BA-9D73-45B5-8C01-DA7B84FCD481}"/>
              </a:ext>
            </a:extLst>
          </p:cNvPr>
          <p:cNvSpPr txBox="1"/>
          <p:nvPr/>
        </p:nvSpPr>
        <p:spPr>
          <a:xfrm>
            <a:off x="859120" y="644728"/>
            <a:ext cx="144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FE7EA72-92B6-446D-8541-EA2B7EF289CE}"/>
              </a:ext>
            </a:extLst>
          </p:cNvPr>
          <p:cNvSpPr/>
          <p:nvPr/>
        </p:nvSpPr>
        <p:spPr>
          <a:xfrm>
            <a:off x="684206" y="741937"/>
            <a:ext cx="174914" cy="17491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图文框 21">
            <a:extLst>
              <a:ext uri="{FF2B5EF4-FFF2-40B4-BE49-F238E27FC236}">
                <a16:creationId xmlns:a16="http://schemas.microsoft.com/office/drawing/2014/main" id="{89FDE9AA-E9D5-4D7F-9FC2-0FC6141C334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frame">
            <a:avLst>
              <a:gd name="adj1" fmla="val 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C2ECB2-9F92-4A83-BE85-B7C4824AC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95" y="0"/>
            <a:ext cx="5699105" cy="6858000"/>
          </a:xfrm>
          <a:prstGeom prst="rect">
            <a:avLst/>
          </a:prstGeom>
        </p:spPr>
      </p:pic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6839F68-57E2-45F3-8A00-637F1C68F9D7}"/>
              </a:ext>
            </a:extLst>
          </p:cNvPr>
          <p:cNvSpPr/>
          <p:nvPr/>
        </p:nvSpPr>
        <p:spPr>
          <a:xfrm rot="5400000">
            <a:off x="11558726" y="-93216"/>
            <a:ext cx="470516" cy="656948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9C2D356-8A6D-4A68-ADCE-3368E2C1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4" y="2389643"/>
            <a:ext cx="5719330" cy="1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121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Bodoni MT Black</vt:lpstr>
      <vt:lpstr>Office 主题​​</vt:lpstr>
      <vt:lpstr>Customer Relationship Management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Management</dc:title>
  <dc:creator>sasha</dc:creator>
  <cp:lastModifiedBy>sasha</cp:lastModifiedBy>
  <cp:revision>43</cp:revision>
  <dcterms:created xsi:type="dcterms:W3CDTF">2020-08-28T07:09:33Z</dcterms:created>
  <dcterms:modified xsi:type="dcterms:W3CDTF">2020-09-03T16:14:15Z</dcterms:modified>
</cp:coreProperties>
</file>