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elegraf Heavy" charset="1" panose="00000A00000000000000"/>
      <p:regular r:id="rId21"/>
    </p:embeddedFont>
    <p:embeddedFont>
      <p:font typeface="Poppins" charset="1" panose="00000500000000000000"/>
      <p:regular r:id="rId22"/>
    </p:embeddedFont>
    <p:embeddedFont>
      <p:font typeface="Poppins Bold" charset="1" panose="00000800000000000000"/>
      <p:regular r:id="rId23"/>
    </p:embeddedFont>
    <p:embeddedFont>
      <p:font typeface="Garet Ultra-Bold" charset="1" panose="00000000000000000000"/>
      <p:regular r:id="rId25"/>
    </p:embeddedFont>
    <p:embeddedFont>
      <p:font typeface="HK Grotesk Medium" charset="1" panose="00000600000000000000"/>
      <p:regular r:id="rId26"/>
    </p:embeddedFont>
    <p:embeddedFont>
      <p:font typeface="Poppins Ultra-Bold" charset="1" panose="00000900000000000000"/>
      <p:regular r:id="rId28"/>
    </p:embeddedFont>
    <p:embeddedFont>
      <p:font typeface="Assistant" charset="1" panose="00000500000000000000"/>
      <p:regular r:id="rId29"/>
    </p:embeddedFont>
    <p:embeddedFont>
      <p:font typeface="Garet Bold" charset="1" panose="00000000000000000000"/>
      <p:regular r:id="rId31"/>
    </p:embeddedFont>
    <p:embeddedFont>
      <p:font typeface="Garet" charset="1" panose="00000000000000000000"/>
      <p:regular r:id="rId34"/>
    </p:embeddedFont>
    <p:embeddedFont>
      <p:font typeface="Telegraf Bold" charset="1" panose="00000800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notesSlides/notesSlide2.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27" Target="notesSlides/notesSlide3.xml" Type="http://schemas.openxmlformats.org/officeDocument/2006/relationships/note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notesSlides/notesSlide4.xml" Type="http://schemas.openxmlformats.org/officeDocument/2006/relationships/notesSlide"/><Relationship Id="rId31" Target="fonts/font31.fntdata" Type="http://schemas.openxmlformats.org/officeDocument/2006/relationships/font"/><Relationship Id="rId32" Target="notesSlides/notesSlide5.xml" Type="http://schemas.openxmlformats.org/officeDocument/2006/relationships/notesSlide"/><Relationship Id="rId33" Target="notesSlides/notesSlide6.xml" Type="http://schemas.openxmlformats.org/officeDocument/2006/relationships/notesSlide"/><Relationship Id="rId34" Target="fonts/font34.fntdata" Type="http://schemas.openxmlformats.org/officeDocument/2006/relationships/font"/><Relationship Id="rId35" Target="notesSlides/notesSlide7.xml" Type="http://schemas.openxmlformats.org/officeDocument/2006/relationships/notesSlide"/><Relationship Id="rId36" Target="fonts/font36.fntdata" Type="http://schemas.openxmlformats.org/officeDocument/2006/relationships/font"/><Relationship Id="rId37" Target="notesSlides/notesSlide8.xml" Type="http://schemas.openxmlformats.org/officeDocument/2006/relationships/notesSlide"/><Relationship Id="rId38" Target="notesSlides/notesSlide9.xml" Type="http://schemas.openxmlformats.org/officeDocument/2006/relationships/notesSlide"/><Relationship Id="rId39" Target="notesSlides/notesSlide10.xml" Type="http://schemas.openxmlformats.org/officeDocument/2006/relationships/notesSlide"/><Relationship Id="rId4" Target="theme/theme1.xml" Type="http://schemas.openxmlformats.org/officeDocument/2006/relationships/theme"/><Relationship Id="rId40" Target="notesSlides/notesSlide11.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Hello everyone, my name is Oleksandr Rotaienko, and I’m excited to welcome you to today’s presentation: “The Internet of Things – Changing How We Live and Work.”</a:t>
            </a:r>
          </a:p>
          <a:p>
            <a:r>
              <a:rPr lang="en-US"/>
              <a:t/>
            </a:r>
          </a:p>
          <a:p>
            <a:r>
              <a:rPr lang="en-US"/>
              <a:t>Let’s start with a quick thought. Look around you—how many devices are connected to the internet right now? Your phone, laptop, smartwatch, maybe even a smart speaker at home or a car parked outside? We’re surrounded by things that are quietly exchanging information without our constant attention.</a:t>
            </a:r>
          </a:p>
          <a:p>
            <a:r>
              <a:rPr lang="en-US"/>
              <a:t/>
            </a:r>
          </a:p>
          <a:p>
            <a:r>
              <a:rPr lang="en-US"/>
              <a:t>That’s what we’re diving into today—how these connected “things” are building a network of intelligence that is transforming everything from personal convenience to global industry. We’ll explore the core concepts of IoT, real-world applications, technical architecture, cybersecurity risks, the evolving tech stack, and the ethical questions it raises.</a:t>
            </a:r>
          </a:p>
          <a:p>
            <a:r>
              <a:rPr lang="en-US"/>
              <a:t/>
            </a:r>
          </a:p>
          <a:p>
            <a:r>
              <a:rPr lang="en-US"/>
              <a:t>As IT professionals in training, understanding IoT is not just beneficial—it’s essential. Because this isn’t just another trend. It’s a foundational technology that’s reshaping the infrastructure of modern society.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9: Ethical and Social Implications of IoT</a:t>
            </a:r>
          </a:p>
          <a:p>
            <a:r>
              <a:rPr lang="en-US"/>
              <a:t/>
            </a:r>
          </a:p>
          <a:p>
            <a:r>
              <a:rPr lang="en-US"/>
              <a:t>So far we’ve talked about the technology. But with great tech comes great responsibility. Let’s take a moment to discuss the ethical and social side of IoT.</a:t>
            </a:r>
          </a:p>
          <a:p>
            <a:r>
              <a:rPr lang="en-US"/>
              <a:t/>
            </a:r>
          </a:p>
          <a:p>
            <a:r>
              <a:rPr lang="en-US"/>
              <a:t>First, **privacy**. When your smart speaker is listening for voice commands, is it also recording your conversations? Many people don’t even realize how much data they’re giving up—until something goes wrong.</a:t>
            </a:r>
          </a:p>
          <a:p>
            <a:r>
              <a:rPr lang="en-US"/>
              <a:t/>
            </a:r>
          </a:p>
          <a:p>
            <a:r>
              <a:rPr lang="en-US"/>
              <a:t>Second, **surveillance**. Smart cities use IoT to optimize traffic, but those same cameras and sensors can be used to monitor citizens. In some places, this raises serious questions about civil liberties.</a:t>
            </a:r>
          </a:p>
          <a:p>
            <a:r>
              <a:rPr lang="en-US"/>
              <a:t/>
            </a:r>
          </a:p>
          <a:p>
            <a:r>
              <a:rPr lang="en-US"/>
              <a:t>Third, **bias in data**. AI-powered IoT systems can unintentionally discriminate. For instance, facial recognition systems have shown racial and gender biases because of poor training data. When these systems are used in public spaces, the consequences can be severe.</a:t>
            </a:r>
          </a:p>
          <a:p>
            <a:r>
              <a:rPr lang="en-US"/>
              <a:t/>
            </a:r>
          </a:p>
          <a:p>
            <a:r>
              <a:rPr lang="en-US"/>
              <a:t>Fourth, the **digital divide**. Not everyone has access to smart devices or fast internet. This creates inequality. As more services go online and become automated, people without access could be left behind.</a:t>
            </a:r>
          </a:p>
          <a:p>
            <a:r>
              <a:rPr lang="en-US"/>
              <a:t/>
            </a:r>
          </a:p>
          <a:p>
            <a:r>
              <a:rPr lang="en-US"/>
              <a:t>Finally, **autonomy vs automation**. When systems make decisions without human input—like a self-driving car or an automated healthcare alert—we have to ask: when should a machine decide, and when should a human be involved?</a:t>
            </a:r>
          </a:p>
          <a:p>
            <a:r>
              <a:rPr lang="en-US"/>
              <a:t/>
            </a:r>
          </a:p>
          <a:p>
            <a:r>
              <a:rPr lang="en-US"/>
              <a:t>As developers and engineers, we’re not just building tech. We’re shaping the future. So it’s on us to ask these questions—and build systems that are not just smart, but fair, inclusive, and respectful of human rights.</a:t>
            </a:r>
          </a:p>
          <a:p>
            <a:r>
              <a:rPr lang="en-US"/>
              <a:t/>
            </a:r>
          </a:p>
          <a:p>
            <a:r>
              <a:rPr lang="en-US"/>
              <a:t/>
            </a:r>
          </a:p>
          <a:p>
            <a:r>
              <a:rPr lang="en-US"/>
              <a:t>While IoT brings innovation, it also introduces ethical dilemmas. Devices that track movement, speech, or habits may violate personal privacy—sometimes without users realizing it. Moreover, as AI becomes part of these systems, we must ask: are the decisions fair and explainable?</a:t>
            </a:r>
          </a:p>
          <a:p>
            <a:r>
              <a:rPr lang="en-US"/>
              <a:t/>
            </a:r>
          </a:p>
          <a:p>
            <a:r>
              <a:rPr lang="en-US"/>
              <a:t>Take surveillance, for example. In China, facial recognition is used in some cities for public security—but critics argue it crosses a line between safety and authoritarianism. What if that technology misidentifies someone? Or flags someone unfairly because of skin tone or behavior bias in the algorithm?</a:t>
            </a:r>
          </a:p>
          <a:p>
            <a:r>
              <a:rPr lang="en-US"/>
              <a:t/>
            </a:r>
          </a:p>
          <a:p>
            <a:r>
              <a:rPr lang="en-US"/>
              <a:t>Then there's the question of access. Many people still don’t have high-speed internet, let alone smart devices. If healthcare or public services rely too much on IoT, these communities are left out—and inequality grows.</a:t>
            </a:r>
          </a:p>
          <a:p>
            <a:r>
              <a:rPr lang="en-US"/>
              <a:t/>
            </a:r>
          </a:p>
          <a:p>
            <a:r>
              <a:rPr lang="en-US"/>
              <a:t>We also need to be cautious about over-automation. For instance, if a smart building automatically calls emergency services for someone who collapsed—what if it’s a false alarm? Or worse, what if it doesn’t trigger when it should?</a:t>
            </a:r>
          </a:p>
          <a:p>
            <a:r>
              <a:rPr lang="en-US"/>
              <a:t/>
            </a:r>
          </a:p>
          <a:p>
            <a:r>
              <a:rPr lang="en-US"/>
              <a:t>As IT professionals, we shape the future—not just through code, but through choices. We must build systems that respect privacy, consider fairness, and are inclusive by design. Ethics isn't a side-topic—it's part of responsible development.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We’ve covered a lot today, so let’s take a moment to recap.</a:t>
            </a:r>
          </a:p>
          <a:p>
            <a:r>
              <a:rPr lang="en-US"/>
              <a:t/>
            </a:r>
          </a:p>
          <a:p>
            <a:r>
              <a:rPr lang="en-US"/>
              <a:t>IoT—The Internet of Things—is about connecting the physical world to the digital one. It allows us to automate, optimize, and transform industries and lifestyles in ways we never could before.</a:t>
            </a:r>
          </a:p>
          <a:p>
            <a:r>
              <a:rPr lang="en-US"/>
              <a:t/>
            </a:r>
          </a:p>
          <a:p>
            <a:r>
              <a:rPr lang="en-US"/>
              <a:t>We talked about the layered architecture of IoT: perception, network, processing, and application. We explored real-world use cases—from smart agriculture and healthcare to smart factories and smart cities.</a:t>
            </a:r>
          </a:p>
          <a:p>
            <a:r>
              <a:rPr lang="en-US"/>
              <a:t/>
            </a:r>
          </a:p>
          <a:p>
            <a:r>
              <a:rPr lang="en-US"/>
              <a:t>We looked at the risks—especially in security. We discussed the importance of edge computing, AI, and digital twins in the future of connected systems. And we identified roles that IT professionals like you can step into right now, whether you prefer coding hardware, building cloud systems, or securing networks.</a:t>
            </a:r>
          </a:p>
          <a:p>
            <a:r>
              <a:rPr lang="en-US"/>
              <a:t/>
            </a:r>
          </a:p>
          <a:p>
            <a:r>
              <a:rPr lang="en-US"/>
              <a:t>But perhaps most importantly—we acknowledged the ethical responsibilities that come with this power. Technology isn’t neutral. How we design, deploy, and regulate IoT will have a deep impact on privacy, fairness, and inclusion.</a:t>
            </a:r>
          </a:p>
          <a:p>
            <a:r>
              <a:rPr lang="en-US"/>
              <a:t/>
            </a:r>
          </a:p>
          <a:p>
            <a:r>
              <a:rPr lang="en-US"/>
              <a:t>So where do we go from here?</a:t>
            </a:r>
          </a:p>
          <a:p>
            <a:r>
              <a:rPr lang="en-US"/>
              <a:t/>
            </a:r>
          </a:p>
          <a:p>
            <a:r>
              <a:rPr lang="en-US"/>
              <a:t>If you’re a student: start building small. Get your hands on a microcontroller, build a simple sensor network, connect it to a cloud dashboard. Learn how data flows, how to secure it, and how to use it to create value.</a:t>
            </a:r>
          </a:p>
          <a:p>
            <a:r>
              <a:rPr lang="en-US"/>
              <a:t/>
            </a:r>
          </a:p>
          <a:p>
            <a:r>
              <a:rPr lang="en-US"/>
              <a:t>IoT is not the future—it’s the present. And whether you work in development, security, research, or design, there’s a role for you in shaping how the Internet of Things evolves.</a:t>
            </a:r>
          </a:p>
          <a:p>
            <a:r>
              <a:rPr lang="en-US"/>
              <a:t/>
            </a:r>
          </a:p>
          <a:p>
            <a:r>
              <a:rPr lang="en-US"/>
              <a:t>Thank you for your time—and now, I’d love to open it up for questions.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Before we start let me give you a quick overview of what we’ll cover today. We’ll start by defining IoT—what it is and how it works. Then, we’ll look at why it matters and where it’s used in the real world, especially in IT-heavy environments like smart cities and healthcare.</a:t>
            </a:r>
          </a:p>
          <a:p>
            <a:r>
              <a:rPr lang="en-US"/>
              <a:t/>
            </a:r>
          </a:p>
          <a:p>
            <a:r>
              <a:rPr lang="en-US"/>
              <a:t>We’ll also speak how IoT systems are built—from sensors and networks to cloud platforms and user apps. We’ll cover some of the biggest security risks, including real-world attacks like the Mirai botnet. Then we’ll look at what the future holds, especially when you add AI, edge computing, and digital twins into the mix.</a:t>
            </a:r>
          </a:p>
          <a:p>
            <a:r>
              <a:rPr lang="en-US"/>
              <a:t/>
            </a:r>
          </a:p>
          <a:p>
            <a:r>
              <a:rPr lang="en-US"/>
              <a:t>After finally, i’ll talk about roles in IoT—what kinds of jobs exist, what skills are needed. </a:t>
            </a:r>
          </a:p>
          <a:p>
            <a:r>
              <a:rPr lang="en-US"/>
              <a:t/>
            </a:r>
          </a:p>
          <a:p>
            <a:r>
              <a:rPr lang="en-US"/>
              <a:t>Slide 2: What Is IoT and Why It Matters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what is the Internet of Things? It’s the idea of connecting everyday physical objects—like thermostats, smartwatches, factory machines, and even refrigerators—to the internet. These devices are embedded with sensors and software that allow them to collect and share data.</a:t>
            </a:r>
          </a:p>
          <a:p>
            <a:r>
              <a:rPr lang="en-US"/>
              <a:t/>
            </a:r>
          </a:p>
          <a:p>
            <a:r>
              <a:rPr lang="en-US"/>
              <a:t>The power of IoT is in this constant stream of information. A smartwatch might track your heart rate and steps, but in a broader system—say, healthcare—it can send alerts to doctors in real-time. This is just one of many use cases we’ll explore.</a:t>
            </a:r>
          </a:p>
          <a:p>
            <a:r>
              <a:rPr lang="en-US"/>
              <a:t>Let’s make this more concrete. A smart thermostat like Nest learns your daily patterns—when you leave for work, when you return, what temperature you prefer at night. It uses sensors to monitor data, shares it with a central system, and adjusts accordingly. Multiply this by millions of devices, and you get an ecosystem that adapts to us in real time.</a:t>
            </a:r>
          </a:p>
          <a:p>
            <a:r>
              <a:rPr lang="en-US"/>
              <a:t/>
            </a:r>
          </a:p>
          <a:p>
            <a:r>
              <a:rPr lang="en-US"/>
              <a:t>And IoT isn’t limited to homes. Think pacemakers that send alerts to doctors, or smart cities adjusting streetlights to pedestrian flow. These are not futuristic ideas—they are happening right now.</a:t>
            </a:r>
          </a:p>
          <a:p>
            <a:r>
              <a:rPr lang="en-US"/>
              <a:t/>
            </a:r>
          </a:p>
          <a:p>
            <a:r>
              <a:rPr lang="en-US"/>
              <a:t>As we go deeper, remember this: IoT is not a single product or system. It’s a network of interconnected solutions, supported by IT infrastructure, protocols, data systems, and hardware. It touches nearly every part of modern life.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why does IoT matter? For starters, it’s growing fast. By 2030, it’s expected there will be more than 25 billion IoT devices globally. That’s more connected objects than people.</a:t>
            </a:r>
          </a:p>
          <a:p>
            <a:r>
              <a:rPr lang="en-US"/>
              <a:t/>
            </a:r>
          </a:p>
          <a:p>
            <a:r>
              <a:rPr lang="en-US"/>
              <a:t>This technology already affects our daily lives—from smart homes that save energy, to traffic systems that adapt in real time, to supply chains that optimize themselves. And this is just the beginning.  understanding IoT means being ready for the next era of digital infrastructure.</a:t>
            </a:r>
          </a:p>
          <a:p>
            <a:r>
              <a:rPr lang="en-US"/>
              <a:t>Let me give you a few more numbers. According to McKinsey, IoT could unlock $11 trillion in economic value per year by 2030. That value comes from improved operations, cost savings, better data, and entirely new business models.</a:t>
            </a:r>
          </a:p>
          <a:p>
            <a:r>
              <a:rPr lang="en-US"/>
              <a:t/>
            </a:r>
          </a:p>
          <a:p>
            <a:r>
              <a:rPr lang="en-US"/>
              <a:t>Consider agriculture: farmers use soil sensors and weather stations to automate irrigation. This saves water, reduces costs, and improves crop yields. In logistics, companies like FedEx and Amazon use IoT to track packages, optimize delivery routes, and manage fleet maintenance.</a:t>
            </a:r>
          </a:p>
          <a:p>
            <a:r>
              <a:rPr lang="en-US"/>
              <a:t/>
            </a:r>
          </a:p>
          <a:p>
            <a:r>
              <a:rPr lang="en-US"/>
              <a:t>In the healthcare sector, IoT enables remote monitoring, reducing the burden on hospitals. Patients with chronic conditions can be monitored from home, saving time and improving care quality.</a:t>
            </a:r>
          </a:p>
          <a:p>
            <a:r>
              <a:rPr lang="en-US"/>
              <a:t/>
            </a:r>
          </a:p>
          <a:p>
            <a:r>
              <a:rPr lang="en-US"/>
              <a:t>The impact is massive. But to make sense of it, we need to understand how these systems actually work. That’s where we’re heading next.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now look at what makes IoT work under the hood.</a:t>
            </a:r>
          </a:p>
          <a:p>
            <a:r>
              <a:rPr lang="en-US"/>
              <a:t/>
            </a:r>
          </a:p>
          <a:p>
            <a:r>
              <a:rPr lang="en-US"/>
              <a:t>At the foundation, we have the **Perception Layer**—this includes all the sensors and actuators. Sensors measure real-world inputs: temperature, light, motion, sound, humidity, etc. Actuators perform physical actions based on received instructions—like turning a valve or rotating a camera.</a:t>
            </a:r>
          </a:p>
          <a:p>
            <a:r>
              <a:rPr lang="en-US"/>
              <a:t/>
            </a:r>
          </a:p>
          <a:p>
            <a:r>
              <a:rPr lang="en-US"/>
              <a:t>The data from these devices moves through the **Network Layer**. This can be Wi-Fi, Bluetooth, Zigbee, NB-IoT, 5G, or even satellite internet. The choice of protocol depends on the range, power, and bandwidth needs.</a:t>
            </a:r>
          </a:p>
          <a:p>
            <a:r>
              <a:rPr lang="en-US"/>
              <a:t/>
            </a:r>
          </a:p>
          <a:p>
            <a:r>
              <a:rPr lang="en-US"/>
              <a:t>Once data is transmitted, it reaches the **Processing or Middleware Layer**. Here we filter, analyze, and sometimes make decisions. This is where cloud services or edge devices  come into play. Platforms like AWS IoT Core or Microsoft Azure IoT Hub are often used here. If latency is critical, data is processed locally on the edge.</a:t>
            </a:r>
          </a:p>
          <a:p>
            <a:r>
              <a:rPr lang="en-US"/>
              <a:t/>
            </a:r>
          </a:p>
          <a:p>
            <a:r>
              <a:rPr lang="en-US"/>
              <a:t>Finally, we reach the **Application Layer**, where users interact with the data. This could be a dashboard, mobile app, or even automated rules that trigger other systems.</a:t>
            </a:r>
          </a:p>
          <a:p>
            <a:r>
              <a:rPr lang="en-US"/>
              <a:t/>
            </a:r>
          </a:p>
          <a:p>
            <a:r>
              <a:rPr lang="en-US"/>
              <a:t>In short, a full IoT system isn’t just about a sensor—it’s a combination of hardware, networks, cloud platforms, analytics, and user experience. Each part has to be optimized to handle potentially millions of devices and billions of data points.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5: Real-World Use Cases in IT and Industry</a:t>
            </a:r>
          </a:p>
          <a:p>
            <a:r>
              <a:rPr lang="en-US"/>
              <a:t/>
            </a:r>
          </a:p>
          <a:p>
            <a:r>
              <a:rPr lang="en-US"/>
              <a:t>Let’s take a closer look at how IoT is already being used across major industries—especially from an IT perspective.</a:t>
            </a:r>
          </a:p>
          <a:p>
            <a:r>
              <a:rPr lang="en-US"/>
              <a:t/>
            </a:r>
          </a:p>
          <a:p>
            <a:r>
              <a:rPr lang="en-US"/>
              <a:t>First: **Smart Infrastructure**. Cities now use IoT to manage energy consumption, traffic flow, and public utilities. Sensors embedded in roads or streetlights monitor traffic and adjust signal timing dynamically. Water and energy grids use IoT to detect leaks or outages in real time.</a:t>
            </a:r>
          </a:p>
          <a:p>
            <a:r>
              <a:rPr lang="en-US"/>
              <a:t/>
            </a:r>
          </a:p>
          <a:p>
            <a:r>
              <a:rPr lang="en-US"/>
              <a:t>Second: **Healthcare IT**. Hospitals are implementing smart beds, remote vitals monitoring, and RFID tracking of medical equipment. For patients, wearables collect data like heart rate, oxygen levels, and sleep patterns, which are automatically sent to doctors and stored in medical records—supporting real-time decision making. This also helps with compliance and audit trails under standards like HIPAA or GDPR.</a:t>
            </a:r>
          </a:p>
          <a:p>
            <a:r>
              <a:rPr lang="en-US"/>
              <a:t/>
            </a:r>
          </a:p>
          <a:p>
            <a:r>
              <a:rPr lang="en-US"/>
              <a:t>Third: **Manufacturing and Smart Factories**. In IIoT (Industrial IoT), sensors on machines detect vibration patterns that might predict mechanical failure. That enables preventive maintenance, saving companies thousands in downtime. Digital twins simulate equipment or production lines based on real-world data.</a:t>
            </a:r>
          </a:p>
          <a:p>
            <a:r>
              <a:rPr lang="en-US"/>
              <a:t/>
            </a:r>
          </a:p>
          <a:p>
            <a:r>
              <a:rPr lang="en-US"/>
              <a:t>Fourth: **Cyber-Physical Systems**. These are systems where software interacts with physical processes in real time—like autonomous vehicles or robotic surgery. They depend on ultra-reliable and ultra-low-latency IoT to function.</a:t>
            </a:r>
          </a:p>
          <a:p>
            <a:r>
              <a:rPr lang="en-US"/>
              <a:t/>
            </a:r>
          </a:p>
          <a:p>
            <a:r>
              <a:rPr lang="en-US"/>
              <a:t>All of these examples require a solid IT foundation—reliable networks, cloud infrastructure, secure APIs, and good data management. IoT is not replacing IT—it’s becoming one of its most powerful extensions.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With all of this power and connectivity, security becomes a major challenge in IoT.</a:t>
            </a:r>
          </a:p>
          <a:p>
            <a:r>
              <a:rPr lang="en-US"/>
              <a:t/>
            </a:r>
          </a:p>
          <a:p>
            <a:r>
              <a:rPr lang="en-US"/>
              <a:t>Most IoT devices are not built with security in mind. Many are low-cost, mass-produced, and run outdated or unpatched firmware. Common vulnerabilities include:</a:t>
            </a:r>
          </a:p>
          <a:p>
            <a:r>
              <a:rPr lang="en-US"/>
              <a:t>- Default usernames and passwords left unchanged</a:t>
            </a:r>
          </a:p>
          <a:p>
            <a:r>
              <a:rPr lang="en-US"/>
              <a:t>- No encryption during data transmission</a:t>
            </a:r>
          </a:p>
          <a:p>
            <a:r>
              <a:rPr lang="en-US"/>
              <a:t>- Open or unprotected APIs</a:t>
            </a:r>
          </a:p>
          <a:p>
            <a:r>
              <a:rPr lang="en-US"/>
              <a:t>- Physical tampering of devices in public spaces</a:t>
            </a:r>
          </a:p>
          <a:p>
            <a:r>
              <a:rPr lang="en-US"/>
              <a:t/>
            </a:r>
          </a:p>
          <a:p>
            <a:r>
              <a:rPr lang="en-US"/>
              <a:t>One of the most well-known attacks was the **Mirai botnet** in 2016. It scanned the internet for IoT devices using default credentials, hijacked them, and turned them into a massive botnet. This botnet then launched a massive Distributed Denial-of-Service (DDoS) attack that temporarily took down major sites like Twitter, GitHub, and Netflix.</a:t>
            </a:r>
          </a:p>
          <a:p>
            <a:r>
              <a:rPr lang="en-US"/>
              <a:t/>
            </a:r>
          </a:p>
          <a:p>
            <a:r>
              <a:rPr lang="en-US"/>
              <a:t>Why was this possible? Because security had been ignored at the device level. Cameras, routers, and DVRs were left exposed.</a:t>
            </a:r>
          </a:p>
          <a:p>
            <a:r>
              <a:rPr lang="en-US"/>
              <a:t/>
            </a:r>
          </a:p>
          <a:p>
            <a:r>
              <a:rPr lang="en-US"/>
              <a:t>This teaches us that IoT security must be multi-layered:</a:t>
            </a:r>
          </a:p>
          <a:p>
            <a:r>
              <a:rPr lang="en-US"/>
              <a:t>- Firmware should be updated regularly</a:t>
            </a:r>
          </a:p>
          <a:p>
            <a:r>
              <a:rPr lang="en-US"/>
              <a:t>- Data should be encrypted at rest and in transit</a:t>
            </a:r>
          </a:p>
          <a:p>
            <a:r>
              <a:rPr lang="en-US"/>
              <a:t>- Devices should use secure boot mechanisms</a:t>
            </a:r>
          </a:p>
          <a:p>
            <a:r>
              <a:rPr lang="en-US"/>
              <a:t>- APIs should require authentication and limit access</a:t>
            </a:r>
          </a:p>
          <a:p>
            <a:r>
              <a:rPr lang="en-US"/>
              <a:t/>
            </a:r>
          </a:p>
          <a:p>
            <a:r>
              <a:rPr lang="en-US"/>
              <a:t>And from an IT perspective, we need tools to monitor traffic, detect anomalies, and shut down threats before they spread across a network. Cybersecurity is not optional in the age of IoT—it’s critical.</a:t>
            </a:r>
          </a:p>
          <a:p>
            <a:r>
              <a:rPr lang="en-US"/>
              <a:t/>
            </a:r>
          </a:p>
          <a:p>
            <a:r>
              <a:rPr lang="en-US"/>
              <a:t/>
            </a:r>
          </a:p>
          <a:p>
            <a:r>
              <a:rPr lang="en-US"/>
              <a:t/>
            </a:r>
          </a:p>
          <a:p>
            <a:r>
              <a:rPr lang="en-US"/>
              <a:t>IoT security is one of the most critical and overlooked aspects. Many devices are deployed without proper hardening—no updates, weak passwords, or insecure data transfers. A single vulnerable device can give attackers access to entire networks.</a:t>
            </a:r>
          </a:p>
          <a:p>
            <a:r>
              <a:rPr lang="en-US"/>
              <a:t/>
            </a:r>
          </a:p>
          <a:p>
            <a:r>
              <a:rPr lang="en-US"/>
              <a:t>For example, the Mirai botnet used unsecured IP cameras and routers to build a massive attack network that crashed major websites. But it didn’t stop there—similar attacks have targeted smart baby monitors, connected cars like Tesla, and even pacemakers. These aren’t just technical threats—they’re real safety issues.</a:t>
            </a:r>
          </a:p>
          <a:p>
            <a:r>
              <a:rPr lang="en-US"/>
              <a:t/>
            </a:r>
          </a:p>
          <a:p>
            <a:r>
              <a:rPr lang="en-US"/>
              <a:t>A key approach to modern IoT security is Zero Trust Architecture—never trust a device by default, even if it's inside your network. Devices must authenticate themselves and constantly prove their legitimacy.</a:t>
            </a:r>
          </a:p>
          <a:p>
            <a:r>
              <a:rPr lang="en-US"/>
              <a:t/>
            </a:r>
          </a:p>
          <a:p>
            <a:r>
              <a:rPr lang="en-US"/>
              <a:t>There’s also the OWASP IoT Top 10, which outlines the most common security flaws in IoT systems, such as: weak authentication, insecure updates, lack of physical hardening, and exposed interfaces.</a:t>
            </a:r>
          </a:p>
          <a:p>
            <a:r>
              <a:rPr lang="en-US"/>
              <a:t/>
            </a:r>
          </a:p>
          <a:p>
            <a:r>
              <a:rPr lang="en-US"/>
              <a:t>To protect IoT environments, we need layered defense strategies: encrypted data, strict access control, routine patching, and strong identity management. Security is no longer optional in the age of connected everything—it’s mandatory, and it must be designed from the ground up.</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look at where IoT is headed.</a:t>
            </a:r>
          </a:p>
          <a:p>
            <a:r>
              <a:rPr lang="en-US"/>
              <a:t/>
            </a:r>
          </a:p>
          <a:p>
            <a:r>
              <a:rPr lang="en-US"/>
              <a:t>As the number of devices grows, it’s not practical—or safe—to send all data directly to the cloud. That’s where **Edge Computing** comes in. Instead of relying solely on central servers, edge devices—like gateways—process data locally. This improves response time, reduces bandwidth, and enhances privacy.</a:t>
            </a:r>
          </a:p>
          <a:p>
            <a:r>
              <a:rPr lang="en-US"/>
              <a:t/>
            </a:r>
          </a:p>
          <a:p>
            <a:r>
              <a:rPr lang="en-US"/>
              <a:t>At the same time, the **Cloud** remains vital for storage, data lakes, analytics, and running machine learning models. Platforms like AWS IoT Core and Azure IoT Hub allow massive scalability and integration with other cloud services.</a:t>
            </a:r>
          </a:p>
          <a:p>
            <a:r>
              <a:rPr lang="en-US"/>
              <a:t/>
            </a:r>
          </a:p>
          <a:p>
            <a:r>
              <a:rPr lang="en-US"/>
              <a:t>Now combine IoT with Artificial Intelligence, and you get **AIoT**—systems that not only collect data, but use it to make intelligent decisions. For example:</a:t>
            </a:r>
          </a:p>
          <a:p>
            <a:r>
              <a:rPr lang="en-US"/>
              <a:t>- Cameras that detect intrusions and alert security automatically</a:t>
            </a:r>
          </a:p>
          <a:p>
            <a:r>
              <a:rPr lang="en-US"/>
              <a:t>- Machines that schedule their own maintenance before failing</a:t>
            </a:r>
          </a:p>
          <a:p>
            <a:r>
              <a:rPr lang="en-US"/>
              <a:t>- Smart thermostats that learn your behavior and optimize energy use</a:t>
            </a:r>
          </a:p>
          <a:p>
            <a:r>
              <a:rPr lang="en-US"/>
              <a:t/>
            </a:r>
          </a:p>
          <a:p>
            <a:r>
              <a:rPr lang="en-US"/>
              <a:t>And then there’s the concept of **Digital Twins**—real-time virtual models of physical assets. Imagine a wind turbine that constantly updates a 3D simulation of itself based on live sensor data. Engineers can use that model to predict wear and optimize performance before failures occur.</a:t>
            </a:r>
          </a:p>
          <a:p>
            <a:r>
              <a:rPr lang="en-US"/>
              <a:t/>
            </a:r>
          </a:p>
          <a:p>
            <a:r>
              <a:rPr lang="en-US"/>
              <a:t>All of this creates a new kind of IT architecture—decentralized, intelligent, and highly adaptive. It requires new ways of thinking about system design, data flow, and integration.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look at where IoT is headed.</a:t>
            </a:r>
          </a:p>
          <a:p>
            <a:r>
              <a:rPr lang="en-US"/>
              <a:t/>
            </a:r>
          </a:p>
          <a:p>
            <a:r>
              <a:rPr lang="en-US"/>
              <a:t>As the number of devices grows, it’s not practical—or safe—to send all data directly to the cloud. That’s where **Edge Computing** comes in. Instead of relying solely on central servers, edge devices—like gateways—process data locally. This improves response time, reduces bandwidth, and enhances privacy.</a:t>
            </a:r>
          </a:p>
          <a:p>
            <a:r>
              <a:rPr lang="en-US"/>
              <a:t/>
            </a:r>
          </a:p>
          <a:p>
            <a:r>
              <a:rPr lang="en-US"/>
              <a:t>At the same time, the **Cloud** remains vital for storage, data lakes, analytics, and running machine learning models. Platforms like AWS IoT Core and Azure IoT Hub allow massive scalability and integration with other cloud services.</a:t>
            </a:r>
          </a:p>
          <a:p>
            <a:r>
              <a:rPr lang="en-US"/>
              <a:t/>
            </a:r>
          </a:p>
          <a:p>
            <a:r>
              <a:rPr lang="en-US"/>
              <a:t>Now combine IoT with Artificial Intelligence, and you get **AIoT**—systems that not only collect data, but use it to make intelligent decisions. For example:</a:t>
            </a:r>
          </a:p>
          <a:p>
            <a:r>
              <a:rPr lang="en-US"/>
              <a:t>- Cameras that detect intrusions and alert security automatically</a:t>
            </a:r>
          </a:p>
          <a:p>
            <a:r>
              <a:rPr lang="en-US"/>
              <a:t>- Machines that schedule their own maintenance before failing</a:t>
            </a:r>
          </a:p>
          <a:p>
            <a:r>
              <a:rPr lang="en-US"/>
              <a:t>- Smart thermostats that learn your behavior and optimize energy use</a:t>
            </a:r>
          </a:p>
          <a:p>
            <a:r>
              <a:rPr lang="en-US"/>
              <a:t/>
            </a:r>
          </a:p>
          <a:p>
            <a:r>
              <a:rPr lang="en-US"/>
              <a:t>And then there’s the concept of **Digital Twins**—real-time virtual models of physical assets. Imagine a wind turbine that constantly updates a 3D simulation of itself based on live sensor data. Engineers can use that model to predict wear and optimize performance before failures occur.</a:t>
            </a:r>
          </a:p>
          <a:p>
            <a:r>
              <a:rPr lang="en-US"/>
              <a:t/>
            </a:r>
          </a:p>
          <a:p>
            <a:r>
              <a:rPr lang="en-US"/>
              <a:t>All of this creates a new kind of IT architecture—decentralized, intelligent, and highly adaptive. It requires new ways of thinking about system design, data flow, and integration.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notesSlides/notesSlide10.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grpSp>
        <p:nvGrpSpPr>
          <p:cNvPr name="Group 2" id="2"/>
          <p:cNvGrpSpPr/>
          <p:nvPr/>
        </p:nvGrpSpPr>
        <p:grpSpPr>
          <a:xfrm rot="0">
            <a:off x="7420906" y="7638820"/>
            <a:ext cx="3579538" cy="1619480"/>
            <a:chOff x="0" y="0"/>
            <a:chExt cx="942759" cy="426530"/>
          </a:xfrm>
        </p:grpSpPr>
        <p:sp>
          <p:nvSpPr>
            <p:cNvPr name="Freeform 3" id="3"/>
            <p:cNvSpPr/>
            <p:nvPr/>
          </p:nvSpPr>
          <p:spPr>
            <a:xfrm flipH="false" flipV="false" rot="0">
              <a:off x="0" y="0"/>
              <a:ext cx="942759" cy="426530"/>
            </a:xfrm>
            <a:custGeom>
              <a:avLst/>
              <a:gdLst/>
              <a:ahLst/>
              <a:cxnLst/>
              <a:rect r="r" b="b" t="t" l="l"/>
              <a:pathLst>
                <a:path h="426530" w="942759">
                  <a:moveTo>
                    <a:pt x="110304" y="0"/>
                  </a:moveTo>
                  <a:lnTo>
                    <a:pt x="832455" y="0"/>
                  </a:lnTo>
                  <a:cubicBezTo>
                    <a:pt x="893374" y="0"/>
                    <a:pt x="942759" y="49385"/>
                    <a:pt x="942759" y="110304"/>
                  </a:cubicBezTo>
                  <a:lnTo>
                    <a:pt x="942759" y="316225"/>
                  </a:lnTo>
                  <a:cubicBezTo>
                    <a:pt x="942759" y="377145"/>
                    <a:pt x="893374" y="426530"/>
                    <a:pt x="832455" y="426530"/>
                  </a:cubicBezTo>
                  <a:lnTo>
                    <a:pt x="110304" y="426530"/>
                  </a:lnTo>
                  <a:cubicBezTo>
                    <a:pt x="49385" y="426530"/>
                    <a:pt x="0" y="377145"/>
                    <a:pt x="0" y="316225"/>
                  </a:cubicBezTo>
                  <a:lnTo>
                    <a:pt x="0" y="110304"/>
                  </a:lnTo>
                  <a:cubicBezTo>
                    <a:pt x="0" y="49385"/>
                    <a:pt x="49385" y="0"/>
                    <a:pt x="110304" y="0"/>
                  </a:cubicBezTo>
                  <a:close/>
                </a:path>
              </a:pathLst>
            </a:custGeom>
            <a:solidFill>
              <a:srgbClr val="DDDDDD"/>
            </a:solidFill>
          </p:spPr>
        </p:sp>
        <p:sp>
          <p:nvSpPr>
            <p:cNvPr name="TextBox 4" id="4"/>
            <p:cNvSpPr txBox="true"/>
            <p:nvPr/>
          </p:nvSpPr>
          <p:spPr>
            <a:xfrm>
              <a:off x="0" y="-38100"/>
              <a:ext cx="942759" cy="46463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028700" y="7638820"/>
            <a:ext cx="6087406" cy="1619480"/>
            <a:chOff x="0" y="0"/>
            <a:chExt cx="1603267" cy="426530"/>
          </a:xfrm>
        </p:grpSpPr>
        <p:sp>
          <p:nvSpPr>
            <p:cNvPr name="Freeform 6" id="6"/>
            <p:cNvSpPr/>
            <p:nvPr/>
          </p:nvSpPr>
          <p:spPr>
            <a:xfrm flipH="false" flipV="false" rot="0">
              <a:off x="0" y="0"/>
              <a:ext cx="1603267" cy="426530"/>
            </a:xfrm>
            <a:custGeom>
              <a:avLst/>
              <a:gdLst/>
              <a:ahLst/>
              <a:cxnLst/>
              <a:rect r="r" b="b" t="t" l="l"/>
              <a:pathLst>
                <a:path h="426530" w="1603267">
                  <a:moveTo>
                    <a:pt x="64861" y="0"/>
                  </a:moveTo>
                  <a:lnTo>
                    <a:pt x="1538406" y="0"/>
                  </a:lnTo>
                  <a:cubicBezTo>
                    <a:pt x="1574228" y="0"/>
                    <a:pt x="1603267" y="29039"/>
                    <a:pt x="1603267" y="64861"/>
                  </a:cubicBezTo>
                  <a:lnTo>
                    <a:pt x="1603267" y="361668"/>
                  </a:lnTo>
                  <a:cubicBezTo>
                    <a:pt x="1603267" y="397490"/>
                    <a:pt x="1574228" y="426530"/>
                    <a:pt x="1538406" y="426530"/>
                  </a:cubicBezTo>
                  <a:lnTo>
                    <a:pt x="64861" y="426530"/>
                  </a:lnTo>
                  <a:cubicBezTo>
                    <a:pt x="47659" y="426530"/>
                    <a:pt x="31161" y="419696"/>
                    <a:pt x="18997" y="407532"/>
                  </a:cubicBezTo>
                  <a:cubicBezTo>
                    <a:pt x="6834" y="395368"/>
                    <a:pt x="0" y="378870"/>
                    <a:pt x="0" y="361668"/>
                  </a:cubicBezTo>
                  <a:lnTo>
                    <a:pt x="0" y="64861"/>
                  </a:lnTo>
                  <a:cubicBezTo>
                    <a:pt x="0" y="29039"/>
                    <a:pt x="29039" y="0"/>
                    <a:pt x="64861" y="0"/>
                  </a:cubicBezTo>
                  <a:close/>
                </a:path>
              </a:pathLst>
            </a:custGeom>
            <a:solidFill>
              <a:srgbClr val="ECA406"/>
            </a:solidFill>
          </p:spPr>
        </p:sp>
        <p:sp>
          <p:nvSpPr>
            <p:cNvPr name="TextBox 7" id="7"/>
            <p:cNvSpPr txBox="true"/>
            <p:nvPr/>
          </p:nvSpPr>
          <p:spPr>
            <a:xfrm>
              <a:off x="0" y="-38100"/>
              <a:ext cx="1603267" cy="464630"/>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11306671" y="7638820"/>
            <a:ext cx="5952629" cy="1619480"/>
            <a:chOff x="0" y="0"/>
            <a:chExt cx="1567771" cy="426530"/>
          </a:xfrm>
        </p:grpSpPr>
        <p:sp>
          <p:nvSpPr>
            <p:cNvPr name="Freeform 9" id="9"/>
            <p:cNvSpPr/>
            <p:nvPr/>
          </p:nvSpPr>
          <p:spPr>
            <a:xfrm flipH="false" flipV="false" rot="0">
              <a:off x="0" y="0"/>
              <a:ext cx="1567771" cy="426530"/>
            </a:xfrm>
            <a:custGeom>
              <a:avLst/>
              <a:gdLst/>
              <a:ahLst/>
              <a:cxnLst/>
              <a:rect r="r" b="b" t="t" l="l"/>
              <a:pathLst>
                <a:path h="426530" w="1567771">
                  <a:moveTo>
                    <a:pt x="66330" y="0"/>
                  </a:moveTo>
                  <a:lnTo>
                    <a:pt x="1501441" y="0"/>
                  </a:lnTo>
                  <a:cubicBezTo>
                    <a:pt x="1519032" y="0"/>
                    <a:pt x="1535904" y="6988"/>
                    <a:pt x="1548343" y="19428"/>
                  </a:cubicBezTo>
                  <a:cubicBezTo>
                    <a:pt x="1560782" y="31867"/>
                    <a:pt x="1567771" y="48738"/>
                    <a:pt x="1567771" y="66330"/>
                  </a:cubicBezTo>
                  <a:lnTo>
                    <a:pt x="1567771" y="360200"/>
                  </a:lnTo>
                  <a:cubicBezTo>
                    <a:pt x="1567771" y="377791"/>
                    <a:pt x="1560782" y="394663"/>
                    <a:pt x="1548343" y="407102"/>
                  </a:cubicBezTo>
                  <a:cubicBezTo>
                    <a:pt x="1535904" y="419541"/>
                    <a:pt x="1519032" y="426530"/>
                    <a:pt x="1501441" y="426530"/>
                  </a:cubicBezTo>
                  <a:lnTo>
                    <a:pt x="66330" y="426530"/>
                  </a:lnTo>
                  <a:cubicBezTo>
                    <a:pt x="48738" y="426530"/>
                    <a:pt x="31867" y="419541"/>
                    <a:pt x="19428" y="407102"/>
                  </a:cubicBezTo>
                  <a:cubicBezTo>
                    <a:pt x="6988" y="394663"/>
                    <a:pt x="0" y="377791"/>
                    <a:pt x="0" y="360200"/>
                  </a:cubicBezTo>
                  <a:lnTo>
                    <a:pt x="0" y="66330"/>
                  </a:lnTo>
                  <a:cubicBezTo>
                    <a:pt x="0" y="48738"/>
                    <a:pt x="6988" y="31867"/>
                    <a:pt x="19428" y="19428"/>
                  </a:cubicBezTo>
                  <a:cubicBezTo>
                    <a:pt x="31867" y="6988"/>
                    <a:pt x="48738" y="0"/>
                    <a:pt x="66330" y="0"/>
                  </a:cubicBezTo>
                  <a:close/>
                </a:path>
              </a:pathLst>
            </a:custGeom>
            <a:solidFill>
              <a:srgbClr val="DDDDDD"/>
            </a:solidFill>
          </p:spPr>
        </p:sp>
        <p:sp>
          <p:nvSpPr>
            <p:cNvPr name="TextBox 10" id="10"/>
            <p:cNvSpPr txBox="true"/>
            <p:nvPr/>
          </p:nvSpPr>
          <p:spPr>
            <a:xfrm>
              <a:off x="0" y="-38100"/>
              <a:ext cx="1567771" cy="464630"/>
            </a:xfrm>
            <a:prstGeom prst="rect">
              <a:avLst/>
            </a:prstGeom>
          </p:spPr>
          <p:txBody>
            <a:bodyPr anchor="ctr" rtlCol="false" tIns="50800" lIns="50800" bIns="50800" rIns="50800"/>
            <a:lstStyle/>
            <a:p>
              <a:pPr algn="ctr">
                <a:lnSpc>
                  <a:spcPts val="3360"/>
                </a:lnSpc>
              </a:pPr>
            </a:p>
          </p:txBody>
        </p:sp>
      </p:grpSp>
      <p:sp>
        <p:nvSpPr>
          <p:cNvPr name="Freeform 11" id="11"/>
          <p:cNvSpPr/>
          <p:nvPr/>
        </p:nvSpPr>
        <p:spPr>
          <a:xfrm flipH="false" flipV="false" rot="0">
            <a:off x="1576418" y="8071439"/>
            <a:ext cx="888295" cy="754243"/>
          </a:xfrm>
          <a:custGeom>
            <a:avLst/>
            <a:gdLst/>
            <a:ahLst/>
            <a:cxnLst/>
            <a:rect r="r" b="b" t="t" l="l"/>
            <a:pathLst>
              <a:path h="754243" w="888295">
                <a:moveTo>
                  <a:pt x="0" y="0"/>
                </a:moveTo>
                <a:lnTo>
                  <a:pt x="888295" y="0"/>
                </a:lnTo>
                <a:lnTo>
                  <a:pt x="888295" y="754243"/>
                </a:lnTo>
                <a:lnTo>
                  <a:pt x="0" y="7542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2" id="12"/>
          <p:cNvSpPr txBox="true"/>
          <p:nvPr/>
        </p:nvSpPr>
        <p:spPr>
          <a:xfrm rot="0">
            <a:off x="2020566" y="2857917"/>
            <a:ext cx="14400136" cy="1689531"/>
          </a:xfrm>
          <a:prstGeom prst="rect">
            <a:avLst/>
          </a:prstGeom>
        </p:spPr>
        <p:txBody>
          <a:bodyPr anchor="t" rtlCol="false" tIns="0" lIns="0" bIns="0" rIns="0">
            <a:spAutoFit/>
          </a:bodyPr>
          <a:lstStyle/>
          <a:p>
            <a:pPr algn="ctr">
              <a:lnSpc>
                <a:spcPts val="12994"/>
              </a:lnSpc>
            </a:pPr>
            <a:r>
              <a:rPr lang="en-US" b="true" sz="9281">
                <a:solidFill>
                  <a:srgbClr val="1A1A1A"/>
                </a:solidFill>
                <a:latin typeface="Telegraf Heavy"/>
                <a:ea typeface="Telegraf Heavy"/>
                <a:cs typeface="Telegraf Heavy"/>
                <a:sym typeface="Telegraf Heavy"/>
              </a:rPr>
              <a:t>The Internet of Things</a:t>
            </a:r>
          </a:p>
        </p:txBody>
      </p:sp>
      <p:sp>
        <p:nvSpPr>
          <p:cNvPr name="TextBox 13" id="13"/>
          <p:cNvSpPr txBox="true"/>
          <p:nvPr/>
        </p:nvSpPr>
        <p:spPr>
          <a:xfrm rot="0">
            <a:off x="1028700" y="5061094"/>
            <a:ext cx="16230600" cy="750570"/>
          </a:xfrm>
          <a:prstGeom prst="rect">
            <a:avLst/>
          </a:prstGeom>
        </p:spPr>
        <p:txBody>
          <a:bodyPr anchor="t" rtlCol="false" tIns="0" lIns="0" bIns="0" rIns="0">
            <a:spAutoFit/>
          </a:bodyPr>
          <a:lstStyle/>
          <a:p>
            <a:pPr algn="ctr">
              <a:lnSpc>
                <a:spcPts val="5880"/>
              </a:lnSpc>
            </a:pPr>
            <a:r>
              <a:rPr lang="en-US" sz="4200" spc="1058">
                <a:solidFill>
                  <a:srgbClr val="ECA406"/>
                </a:solidFill>
                <a:latin typeface="Poppins"/>
                <a:ea typeface="Poppins"/>
                <a:cs typeface="Poppins"/>
                <a:sym typeface="Poppins"/>
              </a:rPr>
              <a:t>CHANGING HOW WE LIVE AND WORK</a:t>
            </a:r>
          </a:p>
        </p:txBody>
      </p:sp>
      <p:sp>
        <p:nvSpPr>
          <p:cNvPr name="TextBox 14" id="14"/>
          <p:cNvSpPr txBox="true"/>
          <p:nvPr/>
        </p:nvSpPr>
        <p:spPr>
          <a:xfrm rot="0">
            <a:off x="11571938" y="8150745"/>
            <a:ext cx="5422095" cy="509905"/>
          </a:xfrm>
          <a:prstGeom prst="rect">
            <a:avLst/>
          </a:prstGeom>
        </p:spPr>
        <p:txBody>
          <a:bodyPr anchor="t" rtlCol="false" tIns="0" lIns="0" bIns="0" rIns="0">
            <a:spAutoFit/>
          </a:bodyPr>
          <a:lstStyle/>
          <a:p>
            <a:pPr algn="ctr">
              <a:lnSpc>
                <a:spcPts val="3919"/>
              </a:lnSpc>
            </a:pPr>
            <a:r>
              <a:rPr lang="en-US" sz="2799">
                <a:solidFill>
                  <a:srgbClr val="1A1A1A"/>
                </a:solidFill>
                <a:latin typeface="Poppins"/>
                <a:ea typeface="Poppins"/>
                <a:cs typeface="Poppins"/>
                <a:sym typeface="Poppins"/>
              </a:rPr>
              <a:t>Oleksandr Rotaienko</a:t>
            </a:r>
          </a:p>
        </p:txBody>
      </p:sp>
      <p:sp>
        <p:nvSpPr>
          <p:cNvPr name="TextBox 15" id="15"/>
          <p:cNvSpPr txBox="true"/>
          <p:nvPr/>
        </p:nvSpPr>
        <p:spPr>
          <a:xfrm rot="0">
            <a:off x="7687958" y="8122170"/>
            <a:ext cx="3045434" cy="701041"/>
          </a:xfrm>
          <a:prstGeom prst="rect">
            <a:avLst/>
          </a:prstGeom>
        </p:spPr>
        <p:txBody>
          <a:bodyPr anchor="t" rtlCol="false" tIns="0" lIns="0" bIns="0" rIns="0">
            <a:spAutoFit/>
          </a:bodyPr>
          <a:lstStyle/>
          <a:p>
            <a:pPr algn="ctr">
              <a:lnSpc>
                <a:spcPts val="5459"/>
              </a:lnSpc>
            </a:pPr>
            <a:r>
              <a:rPr lang="en-US" sz="3899" b="true">
                <a:solidFill>
                  <a:srgbClr val="1A1A1A"/>
                </a:solidFill>
                <a:latin typeface="Poppins Bold"/>
                <a:ea typeface="Poppins Bold"/>
                <a:cs typeface="Poppins Bold"/>
                <a:sym typeface="Poppins Bold"/>
              </a:rPr>
              <a:t>IoT</a:t>
            </a:r>
          </a:p>
        </p:txBody>
      </p:sp>
      <p:sp>
        <p:nvSpPr>
          <p:cNvPr name="TextBox 16" id="16"/>
          <p:cNvSpPr txBox="true"/>
          <p:nvPr/>
        </p:nvSpPr>
        <p:spPr>
          <a:xfrm rot="0">
            <a:off x="2628485" y="7803908"/>
            <a:ext cx="5455287" cy="1260729"/>
          </a:xfrm>
          <a:prstGeom prst="rect">
            <a:avLst/>
          </a:prstGeom>
        </p:spPr>
        <p:txBody>
          <a:bodyPr anchor="t" rtlCol="false" tIns="0" lIns="0" bIns="0" rIns="0">
            <a:spAutoFit/>
          </a:bodyPr>
          <a:lstStyle/>
          <a:p>
            <a:pPr algn="l">
              <a:lnSpc>
                <a:spcPts val="4788"/>
              </a:lnSpc>
            </a:pPr>
            <a:r>
              <a:rPr lang="en-US" sz="4200" b="true">
                <a:solidFill>
                  <a:srgbClr val="F5F5F5"/>
                </a:solidFill>
                <a:latin typeface="Telegraf Heavy"/>
                <a:ea typeface="Telegraf Heavy"/>
                <a:cs typeface="Telegraf Heavy"/>
                <a:sym typeface="Telegraf Heavy"/>
              </a:rPr>
              <a:t>Service Management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DDDDD"/>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2074229" cy="3618178"/>
            <a:chOff x="0" y="0"/>
            <a:chExt cx="3180044" cy="952936"/>
          </a:xfrm>
        </p:grpSpPr>
        <p:sp>
          <p:nvSpPr>
            <p:cNvPr name="Freeform 3" id="3"/>
            <p:cNvSpPr/>
            <p:nvPr/>
          </p:nvSpPr>
          <p:spPr>
            <a:xfrm flipH="false" flipV="false" rot="0">
              <a:off x="0" y="0"/>
              <a:ext cx="3180044" cy="952936"/>
            </a:xfrm>
            <a:custGeom>
              <a:avLst/>
              <a:gdLst/>
              <a:ahLst/>
              <a:cxnLst/>
              <a:rect r="r" b="b" t="t" l="l"/>
              <a:pathLst>
                <a:path h="952936" w="3180044">
                  <a:moveTo>
                    <a:pt x="32701" y="0"/>
                  </a:moveTo>
                  <a:lnTo>
                    <a:pt x="3147343" y="0"/>
                  </a:lnTo>
                  <a:cubicBezTo>
                    <a:pt x="3165403" y="0"/>
                    <a:pt x="3180044" y="14641"/>
                    <a:pt x="3180044" y="32701"/>
                  </a:cubicBezTo>
                  <a:lnTo>
                    <a:pt x="3180044" y="920235"/>
                  </a:lnTo>
                  <a:cubicBezTo>
                    <a:pt x="3180044" y="938295"/>
                    <a:pt x="3165403" y="952936"/>
                    <a:pt x="3147343" y="952936"/>
                  </a:cubicBezTo>
                  <a:lnTo>
                    <a:pt x="32701" y="952936"/>
                  </a:lnTo>
                  <a:cubicBezTo>
                    <a:pt x="14641" y="952936"/>
                    <a:pt x="0" y="938295"/>
                    <a:pt x="0" y="920235"/>
                  </a:cubicBezTo>
                  <a:lnTo>
                    <a:pt x="0" y="32701"/>
                  </a:lnTo>
                  <a:cubicBezTo>
                    <a:pt x="0" y="14641"/>
                    <a:pt x="14641" y="0"/>
                    <a:pt x="32701" y="0"/>
                  </a:cubicBezTo>
                  <a:close/>
                </a:path>
              </a:pathLst>
            </a:custGeom>
            <a:solidFill>
              <a:srgbClr val="F5F5F5"/>
            </a:solidFill>
          </p:spPr>
        </p:sp>
        <p:sp>
          <p:nvSpPr>
            <p:cNvPr name="TextBox 4" id="4"/>
            <p:cNvSpPr txBox="true"/>
            <p:nvPr/>
          </p:nvSpPr>
          <p:spPr>
            <a:xfrm>
              <a:off x="0" y="-38100"/>
              <a:ext cx="3180044" cy="991036"/>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028700" y="5143500"/>
            <a:ext cx="3761488" cy="4114800"/>
            <a:chOff x="0" y="0"/>
            <a:chExt cx="2025440" cy="2215688"/>
          </a:xfrm>
        </p:grpSpPr>
        <p:sp>
          <p:nvSpPr>
            <p:cNvPr name="Freeform 6" id="6"/>
            <p:cNvSpPr/>
            <p:nvPr/>
          </p:nvSpPr>
          <p:spPr>
            <a:xfrm flipH="false" flipV="false" rot="0">
              <a:off x="0" y="0"/>
              <a:ext cx="2025441" cy="2215688"/>
            </a:xfrm>
            <a:custGeom>
              <a:avLst/>
              <a:gdLst/>
              <a:ahLst/>
              <a:cxnLst/>
              <a:rect r="r" b="b" t="t" l="l"/>
              <a:pathLst>
                <a:path h="2215688" w="2025441">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sp>
        <p:sp>
          <p:nvSpPr>
            <p:cNvPr name="TextBox 7" id="7"/>
            <p:cNvSpPr txBox="true"/>
            <p:nvPr/>
          </p:nvSpPr>
          <p:spPr>
            <a:xfrm>
              <a:off x="0" y="-38100"/>
              <a:ext cx="2025440" cy="2253788"/>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5185071" y="5143500"/>
            <a:ext cx="3761488" cy="4114800"/>
            <a:chOff x="0" y="0"/>
            <a:chExt cx="2025440" cy="2215688"/>
          </a:xfrm>
        </p:grpSpPr>
        <p:sp>
          <p:nvSpPr>
            <p:cNvPr name="Freeform 9" id="9"/>
            <p:cNvSpPr/>
            <p:nvPr/>
          </p:nvSpPr>
          <p:spPr>
            <a:xfrm flipH="false" flipV="false" rot="0">
              <a:off x="0" y="0"/>
              <a:ext cx="2025441" cy="2215688"/>
            </a:xfrm>
            <a:custGeom>
              <a:avLst/>
              <a:gdLst/>
              <a:ahLst/>
              <a:cxnLst/>
              <a:rect r="r" b="b" t="t" l="l"/>
              <a:pathLst>
                <a:path h="2215688" w="2025441">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sp>
        <p:sp>
          <p:nvSpPr>
            <p:cNvPr name="TextBox 10" id="10"/>
            <p:cNvSpPr txBox="true"/>
            <p:nvPr/>
          </p:nvSpPr>
          <p:spPr>
            <a:xfrm>
              <a:off x="0" y="-38100"/>
              <a:ext cx="2025440" cy="2253788"/>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9341441" y="5143500"/>
            <a:ext cx="3761488" cy="4114800"/>
            <a:chOff x="0" y="0"/>
            <a:chExt cx="2025440" cy="2215688"/>
          </a:xfrm>
        </p:grpSpPr>
        <p:sp>
          <p:nvSpPr>
            <p:cNvPr name="Freeform 12" id="12"/>
            <p:cNvSpPr/>
            <p:nvPr/>
          </p:nvSpPr>
          <p:spPr>
            <a:xfrm flipH="false" flipV="false" rot="0">
              <a:off x="0" y="0"/>
              <a:ext cx="2025441" cy="2215688"/>
            </a:xfrm>
            <a:custGeom>
              <a:avLst/>
              <a:gdLst/>
              <a:ahLst/>
              <a:cxnLst/>
              <a:rect r="r" b="b" t="t" l="l"/>
              <a:pathLst>
                <a:path h="2215688" w="2025441">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sp>
        <p:sp>
          <p:nvSpPr>
            <p:cNvPr name="TextBox 13" id="13"/>
            <p:cNvSpPr txBox="true"/>
            <p:nvPr/>
          </p:nvSpPr>
          <p:spPr>
            <a:xfrm>
              <a:off x="0" y="-38100"/>
              <a:ext cx="2025440" cy="2253788"/>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13497812" y="5143500"/>
            <a:ext cx="3761488" cy="4114800"/>
            <a:chOff x="0" y="0"/>
            <a:chExt cx="2025440" cy="2215688"/>
          </a:xfrm>
        </p:grpSpPr>
        <p:sp>
          <p:nvSpPr>
            <p:cNvPr name="Freeform 15" id="15"/>
            <p:cNvSpPr/>
            <p:nvPr/>
          </p:nvSpPr>
          <p:spPr>
            <a:xfrm flipH="false" flipV="false" rot="0">
              <a:off x="0" y="0"/>
              <a:ext cx="2025441" cy="2215688"/>
            </a:xfrm>
            <a:custGeom>
              <a:avLst/>
              <a:gdLst/>
              <a:ahLst/>
              <a:cxnLst/>
              <a:rect r="r" b="b" t="t" l="l"/>
              <a:pathLst>
                <a:path h="2215688" w="2025441">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sp>
        <p:sp>
          <p:nvSpPr>
            <p:cNvPr name="TextBox 16" id="16"/>
            <p:cNvSpPr txBox="true"/>
            <p:nvPr/>
          </p:nvSpPr>
          <p:spPr>
            <a:xfrm>
              <a:off x="0" y="-38100"/>
              <a:ext cx="2025440" cy="2253788"/>
            </a:xfrm>
            <a:prstGeom prst="rect">
              <a:avLst/>
            </a:prstGeom>
          </p:spPr>
          <p:txBody>
            <a:bodyPr anchor="ctr" rtlCol="false" tIns="50800" lIns="50800" bIns="50800" rIns="50800"/>
            <a:lstStyle/>
            <a:p>
              <a:pPr algn="ctr">
                <a:lnSpc>
                  <a:spcPts val="3360"/>
                </a:lnSpc>
              </a:pPr>
            </a:p>
          </p:txBody>
        </p:sp>
      </p:grpSp>
      <p:sp>
        <p:nvSpPr>
          <p:cNvPr name="Freeform 17" id="17"/>
          <p:cNvSpPr/>
          <p:nvPr/>
        </p:nvSpPr>
        <p:spPr>
          <a:xfrm flipH="false" flipV="false" rot="0">
            <a:off x="2300388" y="5668047"/>
            <a:ext cx="1218113" cy="1063080"/>
          </a:xfrm>
          <a:custGeom>
            <a:avLst/>
            <a:gdLst/>
            <a:ahLst/>
            <a:cxnLst/>
            <a:rect r="r" b="b" t="t" l="l"/>
            <a:pathLst>
              <a:path h="1063080" w="1218113">
                <a:moveTo>
                  <a:pt x="0" y="0"/>
                </a:moveTo>
                <a:lnTo>
                  <a:pt x="1218112" y="0"/>
                </a:lnTo>
                <a:lnTo>
                  <a:pt x="1218112" y="1063080"/>
                </a:lnTo>
                <a:lnTo>
                  <a:pt x="0" y="10630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6662798" y="5668047"/>
            <a:ext cx="856263" cy="1063080"/>
          </a:xfrm>
          <a:custGeom>
            <a:avLst/>
            <a:gdLst/>
            <a:ahLst/>
            <a:cxnLst/>
            <a:rect r="r" b="b" t="t" l="l"/>
            <a:pathLst>
              <a:path h="1063080" w="856263">
                <a:moveTo>
                  <a:pt x="0" y="0"/>
                </a:moveTo>
                <a:lnTo>
                  <a:pt x="856263" y="0"/>
                </a:lnTo>
                <a:lnTo>
                  <a:pt x="856263" y="1063080"/>
                </a:lnTo>
                <a:lnTo>
                  <a:pt x="0" y="10630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0">
            <a:off x="10606284" y="5668047"/>
            <a:ext cx="1231803" cy="1063080"/>
          </a:xfrm>
          <a:custGeom>
            <a:avLst/>
            <a:gdLst/>
            <a:ahLst/>
            <a:cxnLst/>
            <a:rect r="r" b="b" t="t" l="l"/>
            <a:pathLst>
              <a:path h="1063080" w="1231803">
                <a:moveTo>
                  <a:pt x="0" y="0"/>
                </a:moveTo>
                <a:lnTo>
                  <a:pt x="1231803" y="0"/>
                </a:lnTo>
                <a:lnTo>
                  <a:pt x="1231803" y="1063080"/>
                </a:lnTo>
                <a:lnTo>
                  <a:pt x="0" y="10630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14817429" y="5668047"/>
            <a:ext cx="1122253" cy="1063080"/>
          </a:xfrm>
          <a:custGeom>
            <a:avLst/>
            <a:gdLst/>
            <a:ahLst/>
            <a:cxnLst/>
            <a:rect r="r" b="b" t="t" l="l"/>
            <a:pathLst>
              <a:path h="1063080" w="1122253">
                <a:moveTo>
                  <a:pt x="0" y="0"/>
                </a:moveTo>
                <a:lnTo>
                  <a:pt x="1122254" y="0"/>
                </a:lnTo>
                <a:lnTo>
                  <a:pt x="1122254" y="1063080"/>
                </a:lnTo>
                <a:lnTo>
                  <a:pt x="0" y="10630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1" id="21"/>
          <p:cNvSpPr txBox="true"/>
          <p:nvPr/>
        </p:nvSpPr>
        <p:spPr>
          <a:xfrm rot="0">
            <a:off x="1228743" y="1471877"/>
            <a:ext cx="11674143" cy="3175000"/>
          </a:xfrm>
          <a:prstGeom prst="rect">
            <a:avLst/>
          </a:prstGeom>
        </p:spPr>
        <p:txBody>
          <a:bodyPr anchor="t" rtlCol="false" tIns="0" lIns="0" bIns="0" rIns="0">
            <a:spAutoFit/>
          </a:bodyPr>
          <a:lstStyle/>
          <a:p>
            <a:pPr algn="ctr">
              <a:lnSpc>
                <a:spcPts val="8000"/>
              </a:lnSpc>
            </a:pPr>
            <a:r>
              <a:rPr lang="en-US" b="true" sz="8000">
                <a:solidFill>
                  <a:srgbClr val="1A1A1A"/>
                </a:solidFill>
                <a:latin typeface="Telegraf Heavy"/>
                <a:ea typeface="Telegraf Heavy"/>
                <a:cs typeface="Telegraf Heavy"/>
                <a:sym typeface="Telegraf Heavy"/>
              </a:rPr>
              <a:t>Ethical and Social Implications of IoT</a:t>
            </a:r>
          </a:p>
          <a:p>
            <a:pPr algn="ctr" marL="0" indent="0" lvl="0">
              <a:lnSpc>
                <a:spcPts val="8000"/>
              </a:lnSpc>
            </a:pPr>
          </a:p>
        </p:txBody>
      </p:sp>
      <p:sp>
        <p:nvSpPr>
          <p:cNvPr name="TextBox 22" id="22"/>
          <p:cNvSpPr txBox="true"/>
          <p:nvPr/>
        </p:nvSpPr>
        <p:spPr>
          <a:xfrm rot="0">
            <a:off x="1228743" y="7124700"/>
            <a:ext cx="3361402" cy="1047750"/>
          </a:xfrm>
          <a:prstGeom prst="rect">
            <a:avLst/>
          </a:prstGeom>
        </p:spPr>
        <p:txBody>
          <a:bodyPr anchor="t" rtlCol="false" tIns="0" lIns="0" bIns="0" rIns="0">
            <a:spAutoFit/>
          </a:bodyPr>
          <a:lstStyle/>
          <a:p>
            <a:pPr algn="ctr" marL="0" indent="0" lvl="0">
              <a:lnSpc>
                <a:spcPts val="4199"/>
              </a:lnSpc>
            </a:pPr>
            <a:r>
              <a:rPr lang="en-US" b="true" sz="2999">
                <a:solidFill>
                  <a:srgbClr val="1A1A1A"/>
                </a:solidFill>
                <a:latin typeface="Poppins Bold"/>
                <a:ea typeface="Poppins Bold"/>
                <a:cs typeface="Poppins Bold"/>
                <a:sym typeface="Poppins Bold"/>
              </a:rPr>
              <a:t>D</a:t>
            </a:r>
            <a:r>
              <a:rPr lang="en-US" b="true" sz="2999" u="none">
                <a:solidFill>
                  <a:srgbClr val="1A1A1A"/>
                </a:solidFill>
                <a:latin typeface="Poppins Bold"/>
                <a:ea typeface="Poppins Bold"/>
                <a:cs typeface="Poppins Bold"/>
                <a:sym typeface="Poppins Bold"/>
              </a:rPr>
              <a:t>ata Privacy</a:t>
            </a:r>
          </a:p>
          <a:p>
            <a:pPr algn="ctr" marL="0" indent="0" lvl="0">
              <a:lnSpc>
                <a:spcPts val="4199"/>
              </a:lnSpc>
            </a:pPr>
          </a:p>
        </p:txBody>
      </p:sp>
      <p:sp>
        <p:nvSpPr>
          <p:cNvPr name="TextBox 23" id="23"/>
          <p:cNvSpPr txBox="true"/>
          <p:nvPr/>
        </p:nvSpPr>
        <p:spPr>
          <a:xfrm rot="0">
            <a:off x="5385114" y="7124700"/>
            <a:ext cx="3361402" cy="1047750"/>
          </a:xfrm>
          <a:prstGeom prst="rect">
            <a:avLst/>
          </a:prstGeom>
        </p:spPr>
        <p:txBody>
          <a:bodyPr anchor="t" rtlCol="false" tIns="0" lIns="0" bIns="0" rIns="0">
            <a:spAutoFit/>
          </a:bodyPr>
          <a:lstStyle/>
          <a:p>
            <a:pPr algn="ctr" marL="0" indent="0" lvl="0">
              <a:lnSpc>
                <a:spcPts val="4199"/>
              </a:lnSpc>
            </a:pPr>
            <a:r>
              <a:rPr lang="en-US" b="true" sz="2999">
                <a:solidFill>
                  <a:srgbClr val="1A1A1A"/>
                </a:solidFill>
                <a:latin typeface="Poppins Bold"/>
                <a:ea typeface="Poppins Bold"/>
                <a:cs typeface="Poppins Bold"/>
                <a:sym typeface="Poppins Bold"/>
              </a:rPr>
              <a:t>Su</a:t>
            </a:r>
            <a:r>
              <a:rPr lang="en-US" b="true" sz="2999" u="none">
                <a:solidFill>
                  <a:srgbClr val="1A1A1A"/>
                </a:solidFill>
                <a:latin typeface="Poppins Bold"/>
                <a:ea typeface="Poppins Bold"/>
                <a:cs typeface="Poppins Bold"/>
                <a:sym typeface="Poppins Bold"/>
              </a:rPr>
              <a:t>rveillance</a:t>
            </a:r>
          </a:p>
          <a:p>
            <a:pPr algn="ctr" marL="0" indent="0" lvl="0">
              <a:lnSpc>
                <a:spcPts val="4199"/>
              </a:lnSpc>
            </a:pPr>
          </a:p>
        </p:txBody>
      </p:sp>
      <p:sp>
        <p:nvSpPr>
          <p:cNvPr name="TextBox 24" id="24"/>
          <p:cNvSpPr txBox="true"/>
          <p:nvPr/>
        </p:nvSpPr>
        <p:spPr>
          <a:xfrm rot="0">
            <a:off x="9541484" y="7124700"/>
            <a:ext cx="3361402" cy="1571625"/>
          </a:xfrm>
          <a:prstGeom prst="rect">
            <a:avLst/>
          </a:prstGeom>
        </p:spPr>
        <p:txBody>
          <a:bodyPr anchor="t" rtlCol="false" tIns="0" lIns="0" bIns="0" rIns="0">
            <a:spAutoFit/>
          </a:bodyPr>
          <a:lstStyle/>
          <a:p>
            <a:pPr algn="ctr" marL="0" indent="0" lvl="0">
              <a:lnSpc>
                <a:spcPts val="4199"/>
              </a:lnSpc>
            </a:pPr>
            <a:r>
              <a:rPr lang="en-US" b="true" sz="2999">
                <a:solidFill>
                  <a:srgbClr val="1A1A1A"/>
                </a:solidFill>
                <a:latin typeface="Poppins Bold"/>
                <a:ea typeface="Poppins Bold"/>
                <a:cs typeface="Poppins Bold"/>
                <a:sym typeface="Poppins Bold"/>
              </a:rPr>
              <a:t>B</a:t>
            </a:r>
            <a:r>
              <a:rPr lang="en-US" b="true" sz="2999" u="none">
                <a:solidFill>
                  <a:srgbClr val="1A1A1A"/>
                </a:solidFill>
                <a:latin typeface="Poppins Bold"/>
                <a:ea typeface="Poppins Bold"/>
                <a:cs typeface="Poppins Bold"/>
                <a:sym typeface="Poppins Bold"/>
              </a:rPr>
              <a:t>ias and Discrimination</a:t>
            </a:r>
          </a:p>
          <a:p>
            <a:pPr algn="ctr" marL="0" indent="0" lvl="0">
              <a:lnSpc>
                <a:spcPts val="4199"/>
              </a:lnSpc>
            </a:pPr>
          </a:p>
        </p:txBody>
      </p:sp>
      <p:sp>
        <p:nvSpPr>
          <p:cNvPr name="TextBox 25" id="25"/>
          <p:cNvSpPr txBox="true"/>
          <p:nvPr/>
        </p:nvSpPr>
        <p:spPr>
          <a:xfrm rot="0">
            <a:off x="13697855" y="7124700"/>
            <a:ext cx="3361402" cy="1047750"/>
          </a:xfrm>
          <a:prstGeom prst="rect">
            <a:avLst/>
          </a:prstGeom>
        </p:spPr>
        <p:txBody>
          <a:bodyPr anchor="t" rtlCol="false" tIns="0" lIns="0" bIns="0" rIns="0">
            <a:spAutoFit/>
          </a:bodyPr>
          <a:lstStyle/>
          <a:p>
            <a:pPr algn="ctr" marL="0" indent="0" lvl="0">
              <a:lnSpc>
                <a:spcPts val="4199"/>
              </a:lnSpc>
            </a:pPr>
            <a:r>
              <a:rPr lang="en-US" b="true" sz="2999">
                <a:solidFill>
                  <a:srgbClr val="1A1A1A"/>
                </a:solidFill>
                <a:latin typeface="Poppins Bold"/>
                <a:ea typeface="Poppins Bold"/>
                <a:cs typeface="Poppins Bold"/>
                <a:sym typeface="Poppins Bold"/>
              </a:rPr>
              <a:t>D</a:t>
            </a:r>
            <a:r>
              <a:rPr lang="en-US" b="true" sz="2999" u="none">
                <a:solidFill>
                  <a:srgbClr val="1A1A1A"/>
                </a:solidFill>
                <a:latin typeface="Poppins Bold"/>
                <a:ea typeface="Poppins Bold"/>
                <a:cs typeface="Poppins Bold"/>
                <a:sym typeface="Poppins Bold"/>
              </a:rPr>
              <a:t>igital Divide</a:t>
            </a:r>
          </a:p>
          <a:p>
            <a:pPr algn="ctr" marL="0" indent="0" lvl="0">
              <a:lnSpc>
                <a:spcPts val="4199"/>
              </a:lnSpc>
            </a:pPr>
          </a:p>
        </p:txBody>
      </p:sp>
      <p:grpSp>
        <p:nvGrpSpPr>
          <p:cNvPr name="Group 26" id="26"/>
          <p:cNvGrpSpPr/>
          <p:nvPr/>
        </p:nvGrpSpPr>
        <p:grpSpPr>
          <a:xfrm rot="0">
            <a:off x="13497812" y="780389"/>
            <a:ext cx="3761488" cy="4114800"/>
            <a:chOff x="0" y="0"/>
            <a:chExt cx="2025440" cy="2215688"/>
          </a:xfrm>
        </p:grpSpPr>
        <p:sp>
          <p:nvSpPr>
            <p:cNvPr name="Freeform 27" id="27"/>
            <p:cNvSpPr/>
            <p:nvPr/>
          </p:nvSpPr>
          <p:spPr>
            <a:xfrm flipH="false" flipV="false" rot="0">
              <a:off x="0" y="0"/>
              <a:ext cx="2025441" cy="2215688"/>
            </a:xfrm>
            <a:custGeom>
              <a:avLst/>
              <a:gdLst/>
              <a:ahLst/>
              <a:cxnLst/>
              <a:rect r="r" b="b" t="t" l="l"/>
              <a:pathLst>
                <a:path h="2215688" w="2025441">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sp>
        <p:sp>
          <p:nvSpPr>
            <p:cNvPr name="TextBox 28" id="28"/>
            <p:cNvSpPr txBox="true"/>
            <p:nvPr/>
          </p:nvSpPr>
          <p:spPr>
            <a:xfrm>
              <a:off x="0" y="-38100"/>
              <a:ext cx="2025440" cy="2253788"/>
            </a:xfrm>
            <a:prstGeom prst="rect">
              <a:avLst/>
            </a:prstGeom>
          </p:spPr>
          <p:txBody>
            <a:bodyPr anchor="ctr" rtlCol="false" tIns="50800" lIns="50800" bIns="50800" rIns="50800"/>
            <a:lstStyle/>
            <a:p>
              <a:pPr algn="ctr">
                <a:lnSpc>
                  <a:spcPts val="3360"/>
                </a:lnSpc>
              </a:pPr>
            </a:p>
          </p:txBody>
        </p:sp>
      </p:grpSp>
      <p:sp>
        <p:nvSpPr>
          <p:cNvPr name="Freeform 29" id="29"/>
          <p:cNvSpPr/>
          <p:nvPr/>
        </p:nvSpPr>
        <p:spPr>
          <a:xfrm flipH="false" flipV="false" rot="0">
            <a:off x="14678912" y="1414727"/>
            <a:ext cx="1399287" cy="1188122"/>
          </a:xfrm>
          <a:custGeom>
            <a:avLst/>
            <a:gdLst/>
            <a:ahLst/>
            <a:cxnLst/>
            <a:rect r="r" b="b" t="t" l="l"/>
            <a:pathLst>
              <a:path h="1188122" w="1399287">
                <a:moveTo>
                  <a:pt x="0" y="0"/>
                </a:moveTo>
                <a:lnTo>
                  <a:pt x="1399288" y="0"/>
                </a:lnTo>
                <a:lnTo>
                  <a:pt x="1399288" y="1188122"/>
                </a:lnTo>
                <a:lnTo>
                  <a:pt x="0" y="118812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0" id="30"/>
          <p:cNvSpPr txBox="true"/>
          <p:nvPr/>
        </p:nvSpPr>
        <p:spPr>
          <a:xfrm rot="0">
            <a:off x="13697855" y="2954602"/>
            <a:ext cx="3361402" cy="1571625"/>
          </a:xfrm>
          <a:prstGeom prst="rect">
            <a:avLst/>
          </a:prstGeom>
        </p:spPr>
        <p:txBody>
          <a:bodyPr anchor="t" rtlCol="false" tIns="0" lIns="0" bIns="0" rIns="0">
            <a:spAutoFit/>
          </a:bodyPr>
          <a:lstStyle/>
          <a:p>
            <a:pPr algn="ctr" marL="0" indent="0" lvl="0">
              <a:lnSpc>
                <a:spcPts val="4199"/>
              </a:lnSpc>
            </a:pPr>
            <a:r>
              <a:rPr lang="en-US" b="true" sz="2999">
                <a:solidFill>
                  <a:srgbClr val="1A1A1A"/>
                </a:solidFill>
                <a:latin typeface="Poppins Bold"/>
                <a:ea typeface="Poppins Bold"/>
                <a:cs typeface="Poppins Bold"/>
                <a:sym typeface="Poppins Bold"/>
              </a:rPr>
              <a:t>Au</a:t>
            </a:r>
            <a:r>
              <a:rPr lang="en-US" b="true" sz="2999" u="none">
                <a:solidFill>
                  <a:srgbClr val="1A1A1A"/>
                </a:solidFill>
                <a:latin typeface="Poppins Bold"/>
                <a:ea typeface="Poppins Bold"/>
                <a:cs typeface="Poppins Bold"/>
                <a:sym typeface="Poppins Bold"/>
              </a:rPr>
              <a:t>tonomy vs. Automation</a:t>
            </a:r>
          </a:p>
          <a:p>
            <a:pPr algn="ctr" marL="0" indent="0" lvl="0">
              <a:lnSpc>
                <a:spcPts val="4199"/>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DDDDDD"/>
        </a:solidFill>
      </p:bgPr>
    </p:bg>
    <p:spTree>
      <p:nvGrpSpPr>
        <p:cNvPr id="1" name=""/>
        <p:cNvGrpSpPr/>
        <p:nvPr/>
      </p:nvGrpSpPr>
      <p:grpSpPr>
        <a:xfrm>
          <a:off x="0" y="0"/>
          <a:ext cx="0" cy="0"/>
          <a:chOff x="0" y="0"/>
          <a:chExt cx="0" cy="0"/>
        </a:xfrm>
      </p:grpSpPr>
      <p:grpSp>
        <p:nvGrpSpPr>
          <p:cNvPr name="Group 2" id="2"/>
          <p:cNvGrpSpPr/>
          <p:nvPr/>
        </p:nvGrpSpPr>
        <p:grpSpPr>
          <a:xfrm rot="0">
            <a:off x="2294490" y="545337"/>
            <a:ext cx="13557953" cy="2375068"/>
            <a:chOff x="0" y="0"/>
            <a:chExt cx="3570819" cy="625532"/>
          </a:xfrm>
        </p:grpSpPr>
        <p:sp>
          <p:nvSpPr>
            <p:cNvPr name="Freeform 3" id="3"/>
            <p:cNvSpPr/>
            <p:nvPr/>
          </p:nvSpPr>
          <p:spPr>
            <a:xfrm flipH="false" flipV="false" rot="0">
              <a:off x="0" y="0"/>
              <a:ext cx="3570819" cy="625532"/>
            </a:xfrm>
            <a:custGeom>
              <a:avLst/>
              <a:gdLst/>
              <a:ahLst/>
              <a:cxnLst/>
              <a:rect r="r" b="b" t="t" l="l"/>
              <a:pathLst>
                <a:path h="625532" w="3570819">
                  <a:moveTo>
                    <a:pt x="29122" y="0"/>
                  </a:moveTo>
                  <a:lnTo>
                    <a:pt x="3541697" y="0"/>
                  </a:lnTo>
                  <a:cubicBezTo>
                    <a:pt x="3549420" y="0"/>
                    <a:pt x="3556828" y="3068"/>
                    <a:pt x="3562289" y="8530"/>
                  </a:cubicBezTo>
                  <a:cubicBezTo>
                    <a:pt x="3567750" y="13991"/>
                    <a:pt x="3570819" y="21399"/>
                    <a:pt x="3570819" y="29122"/>
                  </a:cubicBezTo>
                  <a:lnTo>
                    <a:pt x="3570819" y="596410"/>
                  </a:lnTo>
                  <a:cubicBezTo>
                    <a:pt x="3570819" y="612494"/>
                    <a:pt x="3557781" y="625532"/>
                    <a:pt x="3541697" y="625532"/>
                  </a:cubicBezTo>
                  <a:lnTo>
                    <a:pt x="29122" y="625532"/>
                  </a:lnTo>
                  <a:cubicBezTo>
                    <a:pt x="21399" y="625532"/>
                    <a:pt x="13991" y="622464"/>
                    <a:pt x="8530" y="617003"/>
                  </a:cubicBezTo>
                  <a:cubicBezTo>
                    <a:pt x="3068" y="611541"/>
                    <a:pt x="0" y="604134"/>
                    <a:pt x="0" y="596410"/>
                  </a:cubicBezTo>
                  <a:lnTo>
                    <a:pt x="0" y="29122"/>
                  </a:lnTo>
                  <a:cubicBezTo>
                    <a:pt x="0" y="21399"/>
                    <a:pt x="3068" y="13991"/>
                    <a:pt x="8530" y="8530"/>
                  </a:cubicBezTo>
                  <a:cubicBezTo>
                    <a:pt x="13991" y="3068"/>
                    <a:pt x="21399" y="0"/>
                    <a:pt x="29122" y="0"/>
                  </a:cubicBezTo>
                  <a:close/>
                </a:path>
              </a:pathLst>
            </a:custGeom>
            <a:solidFill>
              <a:srgbClr val="FFFFFF"/>
            </a:solidFill>
          </p:spPr>
        </p:sp>
        <p:sp>
          <p:nvSpPr>
            <p:cNvPr name="TextBox 4" id="4"/>
            <p:cNvSpPr txBox="true"/>
            <p:nvPr/>
          </p:nvSpPr>
          <p:spPr>
            <a:xfrm>
              <a:off x="0" y="-38100"/>
              <a:ext cx="3570819" cy="663632"/>
            </a:xfrm>
            <a:prstGeom prst="rect">
              <a:avLst/>
            </a:prstGeom>
          </p:spPr>
          <p:txBody>
            <a:bodyPr anchor="ctr" rtlCol="false" tIns="50800" lIns="50800" bIns="50800" rIns="50800"/>
            <a:lstStyle/>
            <a:p>
              <a:pPr algn="ctr">
                <a:lnSpc>
                  <a:spcPts val="3360"/>
                </a:lnSpc>
              </a:pPr>
            </a:p>
          </p:txBody>
        </p:sp>
      </p:grpSp>
      <p:sp>
        <p:nvSpPr>
          <p:cNvPr name="TextBox 5" id="5"/>
          <p:cNvSpPr txBox="true"/>
          <p:nvPr/>
        </p:nvSpPr>
        <p:spPr>
          <a:xfrm rot="0">
            <a:off x="2102762" y="1058183"/>
            <a:ext cx="13941409" cy="1435099"/>
          </a:xfrm>
          <a:prstGeom prst="rect">
            <a:avLst/>
          </a:prstGeom>
        </p:spPr>
        <p:txBody>
          <a:bodyPr anchor="t" rtlCol="false" tIns="0" lIns="0" bIns="0" rIns="0">
            <a:spAutoFit/>
          </a:bodyPr>
          <a:lstStyle/>
          <a:p>
            <a:pPr algn="ctr" marL="0" indent="0" lvl="0">
              <a:lnSpc>
                <a:spcPts val="9999"/>
              </a:lnSpc>
            </a:pPr>
            <a:r>
              <a:rPr lang="en-US" b="true" sz="9999">
                <a:solidFill>
                  <a:srgbClr val="ECA406"/>
                </a:solidFill>
                <a:latin typeface="Telegraf Bold"/>
                <a:ea typeface="Telegraf Bold"/>
                <a:cs typeface="Telegraf Bold"/>
                <a:sym typeface="Telegraf Bold"/>
              </a:rPr>
              <a:t>Final Thoughts</a:t>
            </a:r>
          </a:p>
        </p:txBody>
      </p:sp>
      <p:grpSp>
        <p:nvGrpSpPr>
          <p:cNvPr name="Group 6" id="6"/>
          <p:cNvGrpSpPr/>
          <p:nvPr/>
        </p:nvGrpSpPr>
        <p:grpSpPr>
          <a:xfrm rot="0">
            <a:off x="1394805" y="3604983"/>
            <a:ext cx="4838441" cy="6090859"/>
            <a:chOff x="0" y="0"/>
            <a:chExt cx="1334464" cy="1679886"/>
          </a:xfrm>
        </p:grpSpPr>
        <p:sp>
          <p:nvSpPr>
            <p:cNvPr name="Freeform 7" id="7"/>
            <p:cNvSpPr/>
            <p:nvPr/>
          </p:nvSpPr>
          <p:spPr>
            <a:xfrm flipH="false" flipV="false" rot="0">
              <a:off x="0" y="0"/>
              <a:ext cx="1334464" cy="1679886"/>
            </a:xfrm>
            <a:custGeom>
              <a:avLst/>
              <a:gdLst/>
              <a:ahLst/>
              <a:cxnLst/>
              <a:rect r="r" b="b" t="t" l="l"/>
              <a:pathLst>
                <a:path h="1679886" w="1334464">
                  <a:moveTo>
                    <a:pt x="81604" y="0"/>
                  </a:moveTo>
                  <a:lnTo>
                    <a:pt x="1252859" y="0"/>
                  </a:lnTo>
                  <a:cubicBezTo>
                    <a:pt x="1274502" y="0"/>
                    <a:pt x="1295258" y="8598"/>
                    <a:pt x="1310562" y="23901"/>
                  </a:cubicBezTo>
                  <a:cubicBezTo>
                    <a:pt x="1325866" y="39205"/>
                    <a:pt x="1334464" y="59962"/>
                    <a:pt x="1334464" y="81604"/>
                  </a:cubicBezTo>
                  <a:lnTo>
                    <a:pt x="1334464" y="1598282"/>
                  </a:lnTo>
                  <a:cubicBezTo>
                    <a:pt x="1334464" y="1619925"/>
                    <a:pt x="1325866" y="1640681"/>
                    <a:pt x="1310562" y="1655985"/>
                  </a:cubicBezTo>
                  <a:cubicBezTo>
                    <a:pt x="1295258" y="1671289"/>
                    <a:pt x="1274502" y="1679886"/>
                    <a:pt x="1252859" y="1679886"/>
                  </a:cubicBezTo>
                  <a:lnTo>
                    <a:pt x="81604" y="1679886"/>
                  </a:lnTo>
                  <a:cubicBezTo>
                    <a:pt x="59962" y="1679886"/>
                    <a:pt x="39205" y="1671289"/>
                    <a:pt x="23901" y="1655985"/>
                  </a:cubicBezTo>
                  <a:cubicBezTo>
                    <a:pt x="8598" y="1640681"/>
                    <a:pt x="0" y="1619925"/>
                    <a:pt x="0" y="1598282"/>
                  </a:cubicBezTo>
                  <a:lnTo>
                    <a:pt x="0" y="81604"/>
                  </a:lnTo>
                  <a:cubicBezTo>
                    <a:pt x="0" y="59962"/>
                    <a:pt x="8598" y="39205"/>
                    <a:pt x="23901" y="23901"/>
                  </a:cubicBezTo>
                  <a:cubicBezTo>
                    <a:pt x="39205" y="8598"/>
                    <a:pt x="59962" y="0"/>
                    <a:pt x="81604" y="0"/>
                  </a:cubicBezTo>
                  <a:close/>
                </a:path>
              </a:pathLst>
            </a:custGeom>
            <a:solidFill>
              <a:srgbClr val="FFFFFF"/>
            </a:solidFill>
          </p:spPr>
        </p:sp>
        <p:sp>
          <p:nvSpPr>
            <p:cNvPr name="TextBox 8" id="8"/>
            <p:cNvSpPr txBox="true"/>
            <p:nvPr/>
          </p:nvSpPr>
          <p:spPr>
            <a:xfrm>
              <a:off x="0" y="-38100"/>
              <a:ext cx="1334464" cy="1717986"/>
            </a:xfrm>
            <a:prstGeom prst="rect">
              <a:avLst/>
            </a:prstGeom>
          </p:spPr>
          <p:txBody>
            <a:bodyPr anchor="ctr" rtlCol="false" tIns="50800" lIns="50800" bIns="50800" rIns="50800"/>
            <a:lstStyle/>
            <a:p>
              <a:pPr algn="ctr">
                <a:lnSpc>
                  <a:spcPts val="3360"/>
                </a:lnSpc>
              </a:pPr>
            </a:p>
          </p:txBody>
        </p:sp>
      </p:grpSp>
      <p:grpSp>
        <p:nvGrpSpPr>
          <p:cNvPr name="Group 9" id="9"/>
          <p:cNvGrpSpPr/>
          <p:nvPr/>
        </p:nvGrpSpPr>
        <p:grpSpPr>
          <a:xfrm rot="0">
            <a:off x="6725144" y="3604983"/>
            <a:ext cx="4838441" cy="6090859"/>
            <a:chOff x="0" y="0"/>
            <a:chExt cx="1334464" cy="1679886"/>
          </a:xfrm>
        </p:grpSpPr>
        <p:sp>
          <p:nvSpPr>
            <p:cNvPr name="Freeform 10" id="10"/>
            <p:cNvSpPr/>
            <p:nvPr/>
          </p:nvSpPr>
          <p:spPr>
            <a:xfrm flipH="false" flipV="false" rot="0">
              <a:off x="0" y="0"/>
              <a:ext cx="1334464" cy="1679886"/>
            </a:xfrm>
            <a:custGeom>
              <a:avLst/>
              <a:gdLst/>
              <a:ahLst/>
              <a:cxnLst/>
              <a:rect r="r" b="b" t="t" l="l"/>
              <a:pathLst>
                <a:path h="1679886" w="1334464">
                  <a:moveTo>
                    <a:pt x="81604" y="0"/>
                  </a:moveTo>
                  <a:lnTo>
                    <a:pt x="1252859" y="0"/>
                  </a:lnTo>
                  <a:cubicBezTo>
                    <a:pt x="1274502" y="0"/>
                    <a:pt x="1295258" y="8598"/>
                    <a:pt x="1310562" y="23901"/>
                  </a:cubicBezTo>
                  <a:cubicBezTo>
                    <a:pt x="1325866" y="39205"/>
                    <a:pt x="1334464" y="59962"/>
                    <a:pt x="1334464" y="81604"/>
                  </a:cubicBezTo>
                  <a:lnTo>
                    <a:pt x="1334464" y="1598282"/>
                  </a:lnTo>
                  <a:cubicBezTo>
                    <a:pt x="1334464" y="1619925"/>
                    <a:pt x="1325866" y="1640681"/>
                    <a:pt x="1310562" y="1655985"/>
                  </a:cubicBezTo>
                  <a:cubicBezTo>
                    <a:pt x="1295258" y="1671289"/>
                    <a:pt x="1274502" y="1679886"/>
                    <a:pt x="1252859" y="1679886"/>
                  </a:cubicBezTo>
                  <a:lnTo>
                    <a:pt x="81604" y="1679886"/>
                  </a:lnTo>
                  <a:cubicBezTo>
                    <a:pt x="59962" y="1679886"/>
                    <a:pt x="39205" y="1671289"/>
                    <a:pt x="23901" y="1655985"/>
                  </a:cubicBezTo>
                  <a:cubicBezTo>
                    <a:pt x="8598" y="1640681"/>
                    <a:pt x="0" y="1619925"/>
                    <a:pt x="0" y="1598282"/>
                  </a:cubicBezTo>
                  <a:lnTo>
                    <a:pt x="0" y="81604"/>
                  </a:lnTo>
                  <a:cubicBezTo>
                    <a:pt x="0" y="59962"/>
                    <a:pt x="8598" y="39205"/>
                    <a:pt x="23901" y="23901"/>
                  </a:cubicBezTo>
                  <a:cubicBezTo>
                    <a:pt x="39205" y="8598"/>
                    <a:pt x="59962" y="0"/>
                    <a:pt x="81604" y="0"/>
                  </a:cubicBezTo>
                  <a:close/>
                </a:path>
              </a:pathLst>
            </a:custGeom>
            <a:solidFill>
              <a:srgbClr val="FFFFFF"/>
            </a:solidFill>
          </p:spPr>
        </p:sp>
        <p:sp>
          <p:nvSpPr>
            <p:cNvPr name="TextBox 11" id="11"/>
            <p:cNvSpPr txBox="true"/>
            <p:nvPr/>
          </p:nvSpPr>
          <p:spPr>
            <a:xfrm>
              <a:off x="0" y="-38100"/>
              <a:ext cx="1334464" cy="1717986"/>
            </a:xfrm>
            <a:prstGeom prst="rect">
              <a:avLst/>
            </a:prstGeom>
          </p:spPr>
          <p:txBody>
            <a:bodyPr anchor="ctr" rtlCol="false" tIns="50800" lIns="50800" bIns="50800" rIns="50800"/>
            <a:lstStyle/>
            <a:p>
              <a:pPr algn="ctr">
                <a:lnSpc>
                  <a:spcPts val="3360"/>
                </a:lnSpc>
              </a:pPr>
            </a:p>
          </p:txBody>
        </p:sp>
      </p:grpSp>
      <p:grpSp>
        <p:nvGrpSpPr>
          <p:cNvPr name="Group 12" id="12"/>
          <p:cNvGrpSpPr/>
          <p:nvPr/>
        </p:nvGrpSpPr>
        <p:grpSpPr>
          <a:xfrm rot="0">
            <a:off x="12054754" y="3604983"/>
            <a:ext cx="4838441" cy="6090859"/>
            <a:chOff x="0" y="0"/>
            <a:chExt cx="1334464" cy="1679886"/>
          </a:xfrm>
        </p:grpSpPr>
        <p:sp>
          <p:nvSpPr>
            <p:cNvPr name="Freeform 13" id="13"/>
            <p:cNvSpPr/>
            <p:nvPr/>
          </p:nvSpPr>
          <p:spPr>
            <a:xfrm flipH="false" flipV="false" rot="0">
              <a:off x="0" y="0"/>
              <a:ext cx="1334464" cy="1679886"/>
            </a:xfrm>
            <a:custGeom>
              <a:avLst/>
              <a:gdLst/>
              <a:ahLst/>
              <a:cxnLst/>
              <a:rect r="r" b="b" t="t" l="l"/>
              <a:pathLst>
                <a:path h="1679886" w="1334464">
                  <a:moveTo>
                    <a:pt x="81604" y="0"/>
                  </a:moveTo>
                  <a:lnTo>
                    <a:pt x="1252859" y="0"/>
                  </a:lnTo>
                  <a:cubicBezTo>
                    <a:pt x="1274502" y="0"/>
                    <a:pt x="1295258" y="8598"/>
                    <a:pt x="1310562" y="23901"/>
                  </a:cubicBezTo>
                  <a:cubicBezTo>
                    <a:pt x="1325866" y="39205"/>
                    <a:pt x="1334464" y="59962"/>
                    <a:pt x="1334464" y="81604"/>
                  </a:cubicBezTo>
                  <a:lnTo>
                    <a:pt x="1334464" y="1598282"/>
                  </a:lnTo>
                  <a:cubicBezTo>
                    <a:pt x="1334464" y="1619925"/>
                    <a:pt x="1325866" y="1640681"/>
                    <a:pt x="1310562" y="1655985"/>
                  </a:cubicBezTo>
                  <a:cubicBezTo>
                    <a:pt x="1295258" y="1671289"/>
                    <a:pt x="1274502" y="1679886"/>
                    <a:pt x="1252859" y="1679886"/>
                  </a:cubicBezTo>
                  <a:lnTo>
                    <a:pt x="81604" y="1679886"/>
                  </a:lnTo>
                  <a:cubicBezTo>
                    <a:pt x="59962" y="1679886"/>
                    <a:pt x="39205" y="1671289"/>
                    <a:pt x="23901" y="1655985"/>
                  </a:cubicBezTo>
                  <a:cubicBezTo>
                    <a:pt x="8598" y="1640681"/>
                    <a:pt x="0" y="1619925"/>
                    <a:pt x="0" y="1598282"/>
                  </a:cubicBezTo>
                  <a:lnTo>
                    <a:pt x="0" y="81604"/>
                  </a:lnTo>
                  <a:cubicBezTo>
                    <a:pt x="0" y="59962"/>
                    <a:pt x="8598" y="39205"/>
                    <a:pt x="23901" y="23901"/>
                  </a:cubicBezTo>
                  <a:cubicBezTo>
                    <a:pt x="39205" y="8598"/>
                    <a:pt x="59962" y="0"/>
                    <a:pt x="81604" y="0"/>
                  </a:cubicBezTo>
                  <a:close/>
                </a:path>
              </a:pathLst>
            </a:custGeom>
            <a:solidFill>
              <a:srgbClr val="FFFFFF"/>
            </a:solidFill>
          </p:spPr>
        </p:sp>
        <p:sp>
          <p:nvSpPr>
            <p:cNvPr name="TextBox 14" id="14"/>
            <p:cNvSpPr txBox="true"/>
            <p:nvPr/>
          </p:nvSpPr>
          <p:spPr>
            <a:xfrm>
              <a:off x="0" y="-38100"/>
              <a:ext cx="1334464" cy="1717986"/>
            </a:xfrm>
            <a:prstGeom prst="rect">
              <a:avLst/>
            </a:prstGeom>
          </p:spPr>
          <p:txBody>
            <a:bodyPr anchor="ctr" rtlCol="false" tIns="50800" lIns="50800" bIns="50800" rIns="50800"/>
            <a:lstStyle/>
            <a:p>
              <a:pPr algn="ctr">
                <a:lnSpc>
                  <a:spcPts val="3360"/>
                </a:lnSpc>
              </a:pPr>
            </a:p>
          </p:txBody>
        </p:sp>
      </p:grpSp>
      <p:grpSp>
        <p:nvGrpSpPr>
          <p:cNvPr name="Group 15" id="15"/>
          <p:cNvGrpSpPr/>
          <p:nvPr/>
        </p:nvGrpSpPr>
        <p:grpSpPr>
          <a:xfrm rot="0">
            <a:off x="2912798" y="2706037"/>
            <a:ext cx="1802455" cy="1797893"/>
            <a:chOff x="0" y="0"/>
            <a:chExt cx="406400" cy="405371"/>
          </a:xfrm>
        </p:grpSpPr>
        <p:sp>
          <p:nvSpPr>
            <p:cNvPr name="Freeform 16" id="16"/>
            <p:cNvSpPr/>
            <p:nvPr/>
          </p:nvSpPr>
          <p:spPr>
            <a:xfrm flipH="false" flipV="false" rot="0">
              <a:off x="0" y="0"/>
              <a:ext cx="406400" cy="405371"/>
            </a:xfrm>
            <a:custGeom>
              <a:avLst/>
              <a:gdLst/>
              <a:ahLst/>
              <a:cxnLst/>
              <a:rect r="r" b="b" t="t" l="l"/>
              <a:pathLst>
                <a:path h="405371" w="406400">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solidFill>
              <a:srgbClr val="ECA406"/>
            </a:solidFill>
          </p:spPr>
        </p:sp>
        <p:sp>
          <p:nvSpPr>
            <p:cNvPr name="TextBox 17" id="17"/>
            <p:cNvSpPr txBox="true"/>
            <p:nvPr/>
          </p:nvSpPr>
          <p:spPr>
            <a:xfrm>
              <a:off x="0" y="-38100"/>
              <a:ext cx="406400" cy="443471"/>
            </a:xfrm>
            <a:prstGeom prst="rect">
              <a:avLst/>
            </a:prstGeom>
          </p:spPr>
          <p:txBody>
            <a:bodyPr anchor="ctr" rtlCol="false" tIns="50800" lIns="50800" bIns="50800" rIns="50800"/>
            <a:lstStyle/>
            <a:p>
              <a:pPr algn="ctr">
                <a:lnSpc>
                  <a:spcPts val="3360"/>
                </a:lnSpc>
              </a:pPr>
            </a:p>
          </p:txBody>
        </p:sp>
      </p:grpSp>
      <p:grpSp>
        <p:nvGrpSpPr>
          <p:cNvPr name="Group 18" id="18"/>
          <p:cNvGrpSpPr/>
          <p:nvPr/>
        </p:nvGrpSpPr>
        <p:grpSpPr>
          <a:xfrm rot="0">
            <a:off x="8243137" y="2706037"/>
            <a:ext cx="1802455" cy="1797893"/>
            <a:chOff x="0" y="0"/>
            <a:chExt cx="406400" cy="405371"/>
          </a:xfrm>
        </p:grpSpPr>
        <p:sp>
          <p:nvSpPr>
            <p:cNvPr name="Freeform 19" id="19"/>
            <p:cNvSpPr/>
            <p:nvPr/>
          </p:nvSpPr>
          <p:spPr>
            <a:xfrm flipH="false" flipV="false" rot="0">
              <a:off x="0" y="0"/>
              <a:ext cx="406400" cy="405371"/>
            </a:xfrm>
            <a:custGeom>
              <a:avLst/>
              <a:gdLst/>
              <a:ahLst/>
              <a:cxnLst/>
              <a:rect r="r" b="b" t="t" l="l"/>
              <a:pathLst>
                <a:path h="405371" w="406400">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solidFill>
              <a:srgbClr val="ECA406"/>
            </a:solidFill>
          </p:spPr>
        </p:sp>
        <p:sp>
          <p:nvSpPr>
            <p:cNvPr name="TextBox 20" id="20"/>
            <p:cNvSpPr txBox="true"/>
            <p:nvPr/>
          </p:nvSpPr>
          <p:spPr>
            <a:xfrm>
              <a:off x="0" y="-38100"/>
              <a:ext cx="406400" cy="443471"/>
            </a:xfrm>
            <a:prstGeom prst="rect">
              <a:avLst/>
            </a:prstGeom>
          </p:spPr>
          <p:txBody>
            <a:bodyPr anchor="ctr" rtlCol="false" tIns="50800" lIns="50800" bIns="50800" rIns="50800"/>
            <a:lstStyle/>
            <a:p>
              <a:pPr algn="ctr">
                <a:lnSpc>
                  <a:spcPts val="3360"/>
                </a:lnSpc>
              </a:pPr>
            </a:p>
          </p:txBody>
        </p:sp>
      </p:grpSp>
      <p:grpSp>
        <p:nvGrpSpPr>
          <p:cNvPr name="Group 21" id="21"/>
          <p:cNvGrpSpPr/>
          <p:nvPr/>
        </p:nvGrpSpPr>
        <p:grpSpPr>
          <a:xfrm rot="0">
            <a:off x="13572445" y="2706037"/>
            <a:ext cx="1802455" cy="1797893"/>
            <a:chOff x="0" y="0"/>
            <a:chExt cx="406400" cy="405371"/>
          </a:xfrm>
        </p:grpSpPr>
        <p:sp>
          <p:nvSpPr>
            <p:cNvPr name="Freeform 22" id="22"/>
            <p:cNvSpPr/>
            <p:nvPr/>
          </p:nvSpPr>
          <p:spPr>
            <a:xfrm flipH="false" flipV="false" rot="0">
              <a:off x="0" y="0"/>
              <a:ext cx="406400" cy="405371"/>
            </a:xfrm>
            <a:custGeom>
              <a:avLst/>
              <a:gdLst/>
              <a:ahLst/>
              <a:cxnLst/>
              <a:rect r="r" b="b" t="t" l="l"/>
              <a:pathLst>
                <a:path h="405371" w="406400">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solidFill>
              <a:srgbClr val="ECA406"/>
            </a:solidFill>
          </p:spPr>
        </p:sp>
        <p:sp>
          <p:nvSpPr>
            <p:cNvPr name="TextBox 23" id="23"/>
            <p:cNvSpPr txBox="true"/>
            <p:nvPr/>
          </p:nvSpPr>
          <p:spPr>
            <a:xfrm>
              <a:off x="0" y="-38100"/>
              <a:ext cx="406400" cy="443471"/>
            </a:xfrm>
            <a:prstGeom prst="rect">
              <a:avLst/>
            </a:prstGeom>
          </p:spPr>
          <p:txBody>
            <a:bodyPr anchor="ctr" rtlCol="false" tIns="50800" lIns="50800" bIns="50800" rIns="50800"/>
            <a:lstStyle/>
            <a:p>
              <a:pPr algn="ctr">
                <a:lnSpc>
                  <a:spcPts val="3360"/>
                </a:lnSpc>
              </a:pPr>
            </a:p>
          </p:txBody>
        </p:sp>
      </p:grpSp>
      <p:sp>
        <p:nvSpPr>
          <p:cNvPr name="TextBox 24" id="24"/>
          <p:cNvSpPr txBox="true"/>
          <p:nvPr/>
        </p:nvSpPr>
        <p:spPr>
          <a:xfrm rot="0">
            <a:off x="2067119" y="5132580"/>
            <a:ext cx="3494114" cy="2526873"/>
          </a:xfrm>
          <a:prstGeom prst="rect">
            <a:avLst/>
          </a:prstGeom>
        </p:spPr>
        <p:txBody>
          <a:bodyPr anchor="t" rtlCol="false" tIns="0" lIns="0" bIns="0" rIns="0">
            <a:spAutoFit/>
          </a:bodyPr>
          <a:lstStyle/>
          <a:p>
            <a:pPr algn="ctr" marL="0" indent="0" lvl="0">
              <a:lnSpc>
                <a:spcPts val="4048"/>
              </a:lnSpc>
            </a:pPr>
            <a:r>
              <a:rPr lang="en-US" b="true" sz="2891">
                <a:solidFill>
                  <a:srgbClr val="1A1A1A"/>
                </a:solidFill>
                <a:latin typeface="Poppins Bold"/>
                <a:ea typeface="Poppins Bold"/>
                <a:cs typeface="Poppins Bold"/>
                <a:sym typeface="Poppins Bold"/>
              </a:rPr>
              <a:t>IoT</a:t>
            </a:r>
            <a:r>
              <a:rPr lang="en-US" b="true" sz="2891" u="none">
                <a:solidFill>
                  <a:srgbClr val="1A1A1A"/>
                </a:solidFill>
                <a:latin typeface="Poppins Bold"/>
                <a:ea typeface="Poppins Bold"/>
                <a:cs typeface="Poppins Bold"/>
                <a:sym typeface="Poppins Bold"/>
              </a:rPr>
              <a:t> is reshaping how we build and use IT infrastructure</a:t>
            </a:r>
          </a:p>
          <a:p>
            <a:pPr algn="ctr" marL="0" indent="0" lvl="0">
              <a:lnSpc>
                <a:spcPts val="4048"/>
              </a:lnSpc>
            </a:pPr>
          </a:p>
        </p:txBody>
      </p:sp>
      <p:sp>
        <p:nvSpPr>
          <p:cNvPr name="TextBox 25" id="25"/>
          <p:cNvSpPr txBox="true"/>
          <p:nvPr/>
        </p:nvSpPr>
        <p:spPr>
          <a:xfrm rot="0">
            <a:off x="7397458" y="5132580"/>
            <a:ext cx="3494114" cy="3536523"/>
          </a:xfrm>
          <a:prstGeom prst="rect">
            <a:avLst/>
          </a:prstGeom>
        </p:spPr>
        <p:txBody>
          <a:bodyPr anchor="t" rtlCol="false" tIns="0" lIns="0" bIns="0" rIns="0">
            <a:spAutoFit/>
          </a:bodyPr>
          <a:lstStyle/>
          <a:p>
            <a:pPr algn="ctr">
              <a:lnSpc>
                <a:spcPts val="4048"/>
              </a:lnSpc>
            </a:pPr>
            <a:r>
              <a:rPr lang="en-US" b="true" sz="2891">
                <a:solidFill>
                  <a:srgbClr val="1A1A1A"/>
                </a:solidFill>
                <a:latin typeface="Poppins Bold"/>
                <a:ea typeface="Poppins Bold"/>
                <a:cs typeface="Poppins Bold"/>
                <a:sym typeface="Poppins Bold"/>
              </a:rPr>
              <a:t>Deep knowledge in networking, security, data, and systems architecture is essential</a:t>
            </a:r>
          </a:p>
          <a:p>
            <a:pPr algn="ctr" marL="0" indent="0" lvl="0">
              <a:lnSpc>
                <a:spcPts val="4048"/>
              </a:lnSpc>
            </a:pPr>
          </a:p>
        </p:txBody>
      </p:sp>
      <p:sp>
        <p:nvSpPr>
          <p:cNvPr name="TextBox 26" id="26"/>
          <p:cNvSpPr txBox="true"/>
          <p:nvPr/>
        </p:nvSpPr>
        <p:spPr>
          <a:xfrm rot="0">
            <a:off x="12726767" y="5132580"/>
            <a:ext cx="3494114" cy="2526873"/>
          </a:xfrm>
          <a:prstGeom prst="rect">
            <a:avLst/>
          </a:prstGeom>
        </p:spPr>
        <p:txBody>
          <a:bodyPr anchor="t" rtlCol="false" tIns="0" lIns="0" bIns="0" rIns="0">
            <a:spAutoFit/>
          </a:bodyPr>
          <a:lstStyle/>
          <a:p>
            <a:pPr algn="ctr">
              <a:lnSpc>
                <a:spcPts val="4048"/>
              </a:lnSpc>
            </a:pPr>
            <a:r>
              <a:rPr lang="en-US" b="true" sz="2891">
                <a:solidFill>
                  <a:srgbClr val="1A1A1A"/>
                </a:solidFill>
                <a:latin typeface="Poppins Bold"/>
                <a:ea typeface="Poppins Bold"/>
                <a:cs typeface="Poppins Bold"/>
                <a:sym typeface="Poppins Bold"/>
              </a:rPr>
              <a:t>Edge + Cloud + AI is where innovation is heading</a:t>
            </a:r>
          </a:p>
          <a:p>
            <a:pPr algn="ctr" marL="0" indent="0" lvl="0">
              <a:lnSpc>
                <a:spcPts val="4048"/>
              </a:lnSpc>
            </a:pPr>
          </a:p>
        </p:txBody>
      </p:sp>
      <p:sp>
        <p:nvSpPr>
          <p:cNvPr name="TextBox 27" id="27"/>
          <p:cNvSpPr txBox="true"/>
          <p:nvPr/>
        </p:nvSpPr>
        <p:spPr>
          <a:xfrm rot="0">
            <a:off x="3077272" y="3133548"/>
            <a:ext cx="1473508" cy="876195"/>
          </a:xfrm>
          <a:prstGeom prst="rect">
            <a:avLst/>
          </a:prstGeom>
        </p:spPr>
        <p:txBody>
          <a:bodyPr anchor="t" rtlCol="false" tIns="0" lIns="0" bIns="0" rIns="0">
            <a:spAutoFit/>
          </a:bodyPr>
          <a:lstStyle/>
          <a:p>
            <a:pPr algn="ctr" marL="0" indent="0" lvl="0">
              <a:lnSpc>
                <a:spcPts val="6417"/>
              </a:lnSpc>
            </a:pPr>
            <a:r>
              <a:rPr lang="en-US" b="true" sz="5347">
                <a:solidFill>
                  <a:srgbClr val="F5F5F5"/>
                </a:solidFill>
                <a:latin typeface="Telegraf Bold"/>
                <a:ea typeface="Telegraf Bold"/>
                <a:cs typeface="Telegraf Bold"/>
                <a:sym typeface="Telegraf Bold"/>
              </a:rPr>
              <a:t>01</a:t>
            </a:r>
          </a:p>
        </p:txBody>
      </p:sp>
      <p:sp>
        <p:nvSpPr>
          <p:cNvPr name="TextBox 28" id="28"/>
          <p:cNvSpPr txBox="true"/>
          <p:nvPr/>
        </p:nvSpPr>
        <p:spPr>
          <a:xfrm rot="0">
            <a:off x="8407610" y="3133548"/>
            <a:ext cx="1473508" cy="876195"/>
          </a:xfrm>
          <a:prstGeom prst="rect">
            <a:avLst/>
          </a:prstGeom>
        </p:spPr>
        <p:txBody>
          <a:bodyPr anchor="t" rtlCol="false" tIns="0" lIns="0" bIns="0" rIns="0">
            <a:spAutoFit/>
          </a:bodyPr>
          <a:lstStyle/>
          <a:p>
            <a:pPr algn="ctr" marL="0" indent="0" lvl="0">
              <a:lnSpc>
                <a:spcPts val="6417"/>
              </a:lnSpc>
            </a:pPr>
            <a:r>
              <a:rPr lang="en-US" b="true" sz="5347">
                <a:solidFill>
                  <a:srgbClr val="F5F5F5"/>
                </a:solidFill>
                <a:latin typeface="Telegraf Bold"/>
                <a:ea typeface="Telegraf Bold"/>
                <a:cs typeface="Telegraf Bold"/>
                <a:sym typeface="Telegraf Bold"/>
              </a:rPr>
              <a:t>02</a:t>
            </a:r>
          </a:p>
        </p:txBody>
      </p:sp>
      <p:sp>
        <p:nvSpPr>
          <p:cNvPr name="TextBox 29" id="29"/>
          <p:cNvSpPr txBox="true"/>
          <p:nvPr/>
        </p:nvSpPr>
        <p:spPr>
          <a:xfrm rot="0">
            <a:off x="13736919" y="3133548"/>
            <a:ext cx="1473508" cy="876195"/>
          </a:xfrm>
          <a:prstGeom prst="rect">
            <a:avLst/>
          </a:prstGeom>
        </p:spPr>
        <p:txBody>
          <a:bodyPr anchor="t" rtlCol="false" tIns="0" lIns="0" bIns="0" rIns="0">
            <a:spAutoFit/>
          </a:bodyPr>
          <a:lstStyle/>
          <a:p>
            <a:pPr algn="ctr" marL="0" indent="0" lvl="0">
              <a:lnSpc>
                <a:spcPts val="6417"/>
              </a:lnSpc>
            </a:pPr>
            <a:r>
              <a:rPr lang="en-US" b="true" sz="5347">
                <a:solidFill>
                  <a:srgbClr val="F5F5F5"/>
                </a:solidFill>
                <a:latin typeface="Telegraf Bold"/>
                <a:ea typeface="Telegraf Bold"/>
                <a:cs typeface="Telegraf Bold"/>
                <a:sym typeface="Telegraf Bold"/>
              </a:rPr>
              <a:t>03</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TextBox 2" id="2"/>
          <p:cNvSpPr txBox="true"/>
          <p:nvPr/>
        </p:nvSpPr>
        <p:spPr>
          <a:xfrm rot="0">
            <a:off x="1293967" y="2544439"/>
            <a:ext cx="15700066" cy="2949729"/>
          </a:xfrm>
          <a:prstGeom prst="rect">
            <a:avLst/>
          </a:prstGeom>
        </p:spPr>
        <p:txBody>
          <a:bodyPr anchor="t" rtlCol="false" tIns="0" lIns="0" bIns="0" rIns="0">
            <a:spAutoFit/>
          </a:bodyPr>
          <a:lstStyle/>
          <a:p>
            <a:pPr algn="ctr">
              <a:lnSpc>
                <a:spcPts val="22741"/>
              </a:lnSpc>
            </a:pPr>
            <a:r>
              <a:rPr lang="en-US" b="true" sz="16243">
                <a:solidFill>
                  <a:srgbClr val="1A1A1A"/>
                </a:solidFill>
                <a:latin typeface="Telegraf Heavy"/>
                <a:ea typeface="Telegraf Heavy"/>
                <a:cs typeface="Telegraf Heavy"/>
                <a:sym typeface="Telegraf Heavy"/>
              </a:rPr>
              <a:t>Thank You</a:t>
            </a:r>
          </a:p>
        </p:txBody>
      </p:sp>
      <p:sp>
        <p:nvSpPr>
          <p:cNvPr name="TextBox 3" id="3"/>
          <p:cNvSpPr txBox="true"/>
          <p:nvPr/>
        </p:nvSpPr>
        <p:spPr>
          <a:xfrm rot="0">
            <a:off x="1028700" y="5061094"/>
            <a:ext cx="16230600" cy="750570"/>
          </a:xfrm>
          <a:prstGeom prst="rect">
            <a:avLst/>
          </a:prstGeom>
        </p:spPr>
        <p:txBody>
          <a:bodyPr anchor="t" rtlCol="false" tIns="0" lIns="0" bIns="0" rIns="0">
            <a:spAutoFit/>
          </a:bodyPr>
          <a:lstStyle/>
          <a:p>
            <a:pPr algn="ctr">
              <a:lnSpc>
                <a:spcPts val="5880"/>
              </a:lnSpc>
            </a:pPr>
            <a:r>
              <a:rPr lang="en-US" sz="4200" spc="1058">
                <a:solidFill>
                  <a:srgbClr val="ECA406"/>
                </a:solidFill>
                <a:latin typeface="Poppins"/>
                <a:ea typeface="Poppins"/>
                <a:cs typeface="Poppins"/>
                <a:sym typeface="Poppins"/>
              </a:rPr>
              <a:t>FOR YOUR TIME</a:t>
            </a:r>
          </a:p>
        </p:txBody>
      </p:sp>
      <p:grpSp>
        <p:nvGrpSpPr>
          <p:cNvPr name="Group 4" id="4"/>
          <p:cNvGrpSpPr/>
          <p:nvPr/>
        </p:nvGrpSpPr>
        <p:grpSpPr>
          <a:xfrm rot="0">
            <a:off x="7420906" y="7638820"/>
            <a:ext cx="3579538" cy="1619480"/>
            <a:chOff x="0" y="0"/>
            <a:chExt cx="942759" cy="426530"/>
          </a:xfrm>
        </p:grpSpPr>
        <p:sp>
          <p:nvSpPr>
            <p:cNvPr name="Freeform 5" id="5"/>
            <p:cNvSpPr/>
            <p:nvPr/>
          </p:nvSpPr>
          <p:spPr>
            <a:xfrm flipH="false" flipV="false" rot="0">
              <a:off x="0" y="0"/>
              <a:ext cx="942759" cy="426530"/>
            </a:xfrm>
            <a:custGeom>
              <a:avLst/>
              <a:gdLst/>
              <a:ahLst/>
              <a:cxnLst/>
              <a:rect r="r" b="b" t="t" l="l"/>
              <a:pathLst>
                <a:path h="426530" w="942759">
                  <a:moveTo>
                    <a:pt x="110304" y="0"/>
                  </a:moveTo>
                  <a:lnTo>
                    <a:pt x="832455" y="0"/>
                  </a:lnTo>
                  <a:cubicBezTo>
                    <a:pt x="893374" y="0"/>
                    <a:pt x="942759" y="49385"/>
                    <a:pt x="942759" y="110304"/>
                  </a:cubicBezTo>
                  <a:lnTo>
                    <a:pt x="942759" y="316225"/>
                  </a:lnTo>
                  <a:cubicBezTo>
                    <a:pt x="942759" y="377145"/>
                    <a:pt x="893374" y="426530"/>
                    <a:pt x="832455" y="426530"/>
                  </a:cubicBezTo>
                  <a:lnTo>
                    <a:pt x="110304" y="426530"/>
                  </a:lnTo>
                  <a:cubicBezTo>
                    <a:pt x="49385" y="426530"/>
                    <a:pt x="0" y="377145"/>
                    <a:pt x="0" y="316225"/>
                  </a:cubicBezTo>
                  <a:lnTo>
                    <a:pt x="0" y="110304"/>
                  </a:lnTo>
                  <a:cubicBezTo>
                    <a:pt x="0" y="49385"/>
                    <a:pt x="49385" y="0"/>
                    <a:pt x="110304" y="0"/>
                  </a:cubicBezTo>
                  <a:close/>
                </a:path>
              </a:pathLst>
            </a:custGeom>
            <a:solidFill>
              <a:srgbClr val="DDDDDD"/>
            </a:solidFill>
          </p:spPr>
        </p:sp>
        <p:sp>
          <p:nvSpPr>
            <p:cNvPr name="TextBox 6" id="6"/>
            <p:cNvSpPr txBox="true"/>
            <p:nvPr/>
          </p:nvSpPr>
          <p:spPr>
            <a:xfrm>
              <a:off x="0" y="-38100"/>
              <a:ext cx="942759" cy="464630"/>
            </a:xfrm>
            <a:prstGeom prst="rect">
              <a:avLst/>
            </a:prstGeom>
          </p:spPr>
          <p:txBody>
            <a:bodyPr anchor="ctr" rtlCol="false" tIns="50800" lIns="50800" bIns="50800" rIns="50800"/>
            <a:lstStyle/>
            <a:p>
              <a:pPr algn="ctr">
                <a:lnSpc>
                  <a:spcPts val="3360"/>
                </a:lnSpc>
              </a:pPr>
            </a:p>
          </p:txBody>
        </p:sp>
      </p:grpSp>
      <p:grpSp>
        <p:nvGrpSpPr>
          <p:cNvPr name="Group 7" id="7"/>
          <p:cNvGrpSpPr/>
          <p:nvPr/>
        </p:nvGrpSpPr>
        <p:grpSpPr>
          <a:xfrm rot="0">
            <a:off x="1028700" y="7638820"/>
            <a:ext cx="6087406" cy="1619480"/>
            <a:chOff x="0" y="0"/>
            <a:chExt cx="1603267" cy="426530"/>
          </a:xfrm>
        </p:grpSpPr>
        <p:sp>
          <p:nvSpPr>
            <p:cNvPr name="Freeform 8" id="8"/>
            <p:cNvSpPr/>
            <p:nvPr/>
          </p:nvSpPr>
          <p:spPr>
            <a:xfrm flipH="false" flipV="false" rot="0">
              <a:off x="0" y="0"/>
              <a:ext cx="1603267" cy="426530"/>
            </a:xfrm>
            <a:custGeom>
              <a:avLst/>
              <a:gdLst/>
              <a:ahLst/>
              <a:cxnLst/>
              <a:rect r="r" b="b" t="t" l="l"/>
              <a:pathLst>
                <a:path h="426530" w="1603267">
                  <a:moveTo>
                    <a:pt x="64861" y="0"/>
                  </a:moveTo>
                  <a:lnTo>
                    <a:pt x="1538406" y="0"/>
                  </a:lnTo>
                  <a:cubicBezTo>
                    <a:pt x="1574228" y="0"/>
                    <a:pt x="1603267" y="29039"/>
                    <a:pt x="1603267" y="64861"/>
                  </a:cubicBezTo>
                  <a:lnTo>
                    <a:pt x="1603267" y="361668"/>
                  </a:lnTo>
                  <a:cubicBezTo>
                    <a:pt x="1603267" y="397490"/>
                    <a:pt x="1574228" y="426530"/>
                    <a:pt x="1538406" y="426530"/>
                  </a:cubicBezTo>
                  <a:lnTo>
                    <a:pt x="64861" y="426530"/>
                  </a:lnTo>
                  <a:cubicBezTo>
                    <a:pt x="47659" y="426530"/>
                    <a:pt x="31161" y="419696"/>
                    <a:pt x="18997" y="407532"/>
                  </a:cubicBezTo>
                  <a:cubicBezTo>
                    <a:pt x="6834" y="395368"/>
                    <a:pt x="0" y="378870"/>
                    <a:pt x="0" y="361668"/>
                  </a:cubicBezTo>
                  <a:lnTo>
                    <a:pt x="0" y="64861"/>
                  </a:lnTo>
                  <a:cubicBezTo>
                    <a:pt x="0" y="29039"/>
                    <a:pt x="29039" y="0"/>
                    <a:pt x="64861" y="0"/>
                  </a:cubicBezTo>
                  <a:close/>
                </a:path>
              </a:pathLst>
            </a:custGeom>
            <a:solidFill>
              <a:srgbClr val="ECA406"/>
            </a:solidFill>
          </p:spPr>
        </p:sp>
        <p:sp>
          <p:nvSpPr>
            <p:cNvPr name="TextBox 9" id="9"/>
            <p:cNvSpPr txBox="true"/>
            <p:nvPr/>
          </p:nvSpPr>
          <p:spPr>
            <a:xfrm>
              <a:off x="0" y="-38100"/>
              <a:ext cx="1603267" cy="464630"/>
            </a:xfrm>
            <a:prstGeom prst="rect">
              <a:avLst/>
            </a:prstGeom>
          </p:spPr>
          <p:txBody>
            <a:bodyPr anchor="ctr" rtlCol="false" tIns="50800" lIns="50800" bIns="50800" rIns="50800"/>
            <a:lstStyle/>
            <a:p>
              <a:pPr algn="ctr">
                <a:lnSpc>
                  <a:spcPts val="3360"/>
                </a:lnSpc>
              </a:pPr>
            </a:p>
          </p:txBody>
        </p:sp>
      </p:grpSp>
      <p:grpSp>
        <p:nvGrpSpPr>
          <p:cNvPr name="Group 10" id="10"/>
          <p:cNvGrpSpPr/>
          <p:nvPr/>
        </p:nvGrpSpPr>
        <p:grpSpPr>
          <a:xfrm rot="0">
            <a:off x="11306671" y="7638820"/>
            <a:ext cx="5952629" cy="1619480"/>
            <a:chOff x="0" y="0"/>
            <a:chExt cx="1567771" cy="426530"/>
          </a:xfrm>
        </p:grpSpPr>
        <p:sp>
          <p:nvSpPr>
            <p:cNvPr name="Freeform 11" id="11"/>
            <p:cNvSpPr/>
            <p:nvPr/>
          </p:nvSpPr>
          <p:spPr>
            <a:xfrm flipH="false" flipV="false" rot="0">
              <a:off x="0" y="0"/>
              <a:ext cx="1567771" cy="426530"/>
            </a:xfrm>
            <a:custGeom>
              <a:avLst/>
              <a:gdLst/>
              <a:ahLst/>
              <a:cxnLst/>
              <a:rect r="r" b="b" t="t" l="l"/>
              <a:pathLst>
                <a:path h="426530" w="1567771">
                  <a:moveTo>
                    <a:pt x="66330" y="0"/>
                  </a:moveTo>
                  <a:lnTo>
                    <a:pt x="1501441" y="0"/>
                  </a:lnTo>
                  <a:cubicBezTo>
                    <a:pt x="1519032" y="0"/>
                    <a:pt x="1535904" y="6988"/>
                    <a:pt x="1548343" y="19428"/>
                  </a:cubicBezTo>
                  <a:cubicBezTo>
                    <a:pt x="1560782" y="31867"/>
                    <a:pt x="1567771" y="48738"/>
                    <a:pt x="1567771" y="66330"/>
                  </a:cubicBezTo>
                  <a:lnTo>
                    <a:pt x="1567771" y="360200"/>
                  </a:lnTo>
                  <a:cubicBezTo>
                    <a:pt x="1567771" y="377791"/>
                    <a:pt x="1560782" y="394663"/>
                    <a:pt x="1548343" y="407102"/>
                  </a:cubicBezTo>
                  <a:cubicBezTo>
                    <a:pt x="1535904" y="419541"/>
                    <a:pt x="1519032" y="426530"/>
                    <a:pt x="1501441" y="426530"/>
                  </a:cubicBezTo>
                  <a:lnTo>
                    <a:pt x="66330" y="426530"/>
                  </a:lnTo>
                  <a:cubicBezTo>
                    <a:pt x="48738" y="426530"/>
                    <a:pt x="31867" y="419541"/>
                    <a:pt x="19428" y="407102"/>
                  </a:cubicBezTo>
                  <a:cubicBezTo>
                    <a:pt x="6988" y="394663"/>
                    <a:pt x="0" y="377791"/>
                    <a:pt x="0" y="360200"/>
                  </a:cubicBezTo>
                  <a:lnTo>
                    <a:pt x="0" y="66330"/>
                  </a:lnTo>
                  <a:cubicBezTo>
                    <a:pt x="0" y="48738"/>
                    <a:pt x="6988" y="31867"/>
                    <a:pt x="19428" y="19428"/>
                  </a:cubicBezTo>
                  <a:cubicBezTo>
                    <a:pt x="31867" y="6988"/>
                    <a:pt x="48738" y="0"/>
                    <a:pt x="66330" y="0"/>
                  </a:cubicBezTo>
                  <a:close/>
                </a:path>
              </a:pathLst>
            </a:custGeom>
            <a:solidFill>
              <a:srgbClr val="DDDDDD"/>
            </a:solidFill>
          </p:spPr>
        </p:sp>
        <p:sp>
          <p:nvSpPr>
            <p:cNvPr name="TextBox 12" id="12"/>
            <p:cNvSpPr txBox="true"/>
            <p:nvPr/>
          </p:nvSpPr>
          <p:spPr>
            <a:xfrm>
              <a:off x="0" y="-38100"/>
              <a:ext cx="1567771" cy="464630"/>
            </a:xfrm>
            <a:prstGeom prst="rect">
              <a:avLst/>
            </a:prstGeom>
          </p:spPr>
          <p:txBody>
            <a:bodyPr anchor="ctr" rtlCol="false" tIns="50800" lIns="50800" bIns="50800" rIns="50800"/>
            <a:lstStyle/>
            <a:p>
              <a:pPr algn="ctr">
                <a:lnSpc>
                  <a:spcPts val="3360"/>
                </a:lnSpc>
              </a:pPr>
            </a:p>
          </p:txBody>
        </p:sp>
      </p:grpSp>
      <p:sp>
        <p:nvSpPr>
          <p:cNvPr name="Freeform 13" id="13"/>
          <p:cNvSpPr/>
          <p:nvPr/>
        </p:nvSpPr>
        <p:spPr>
          <a:xfrm flipH="false" flipV="false" rot="0">
            <a:off x="1576418" y="8071439"/>
            <a:ext cx="888295" cy="754243"/>
          </a:xfrm>
          <a:custGeom>
            <a:avLst/>
            <a:gdLst/>
            <a:ahLst/>
            <a:cxnLst/>
            <a:rect r="r" b="b" t="t" l="l"/>
            <a:pathLst>
              <a:path h="754243" w="888295">
                <a:moveTo>
                  <a:pt x="0" y="0"/>
                </a:moveTo>
                <a:lnTo>
                  <a:pt x="888295" y="0"/>
                </a:lnTo>
                <a:lnTo>
                  <a:pt x="888295" y="754243"/>
                </a:lnTo>
                <a:lnTo>
                  <a:pt x="0" y="75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1571938" y="8150745"/>
            <a:ext cx="5422095" cy="509905"/>
          </a:xfrm>
          <a:prstGeom prst="rect">
            <a:avLst/>
          </a:prstGeom>
        </p:spPr>
        <p:txBody>
          <a:bodyPr anchor="t" rtlCol="false" tIns="0" lIns="0" bIns="0" rIns="0">
            <a:spAutoFit/>
          </a:bodyPr>
          <a:lstStyle/>
          <a:p>
            <a:pPr algn="ctr">
              <a:lnSpc>
                <a:spcPts val="3919"/>
              </a:lnSpc>
            </a:pPr>
            <a:r>
              <a:rPr lang="en-US" sz="2799">
                <a:solidFill>
                  <a:srgbClr val="1A1A1A"/>
                </a:solidFill>
                <a:latin typeface="Poppins"/>
                <a:ea typeface="Poppins"/>
                <a:cs typeface="Poppins"/>
                <a:sym typeface="Poppins"/>
              </a:rPr>
              <a:t>Oleksandr Rotaienko</a:t>
            </a:r>
          </a:p>
        </p:txBody>
      </p:sp>
      <p:sp>
        <p:nvSpPr>
          <p:cNvPr name="TextBox 15" id="15"/>
          <p:cNvSpPr txBox="true"/>
          <p:nvPr/>
        </p:nvSpPr>
        <p:spPr>
          <a:xfrm rot="0">
            <a:off x="7687958" y="8122170"/>
            <a:ext cx="3045434" cy="701041"/>
          </a:xfrm>
          <a:prstGeom prst="rect">
            <a:avLst/>
          </a:prstGeom>
        </p:spPr>
        <p:txBody>
          <a:bodyPr anchor="t" rtlCol="false" tIns="0" lIns="0" bIns="0" rIns="0">
            <a:spAutoFit/>
          </a:bodyPr>
          <a:lstStyle/>
          <a:p>
            <a:pPr algn="ctr">
              <a:lnSpc>
                <a:spcPts val="5459"/>
              </a:lnSpc>
            </a:pPr>
            <a:r>
              <a:rPr lang="en-US" sz="3899" b="true">
                <a:solidFill>
                  <a:srgbClr val="1A1A1A"/>
                </a:solidFill>
                <a:latin typeface="Poppins Bold"/>
                <a:ea typeface="Poppins Bold"/>
                <a:cs typeface="Poppins Bold"/>
                <a:sym typeface="Poppins Bold"/>
              </a:rPr>
              <a:t>IoT</a:t>
            </a:r>
          </a:p>
        </p:txBody>
      </p:sp>
      <p:sp>
        <p:nvSpPr>
          <p:cNvPr name="TextBox 16" id="16"/>
          <p:cNvSpPr txBox="true"/>
          <p:nvPr/>
        </p:nvSpPr>
        <p:spPr>
          <a:xfrm rot="0">
            <a:off x="2628485" y="7803908"/>
            <a:ext cx="5455287" cy="1260729"/>
          </a:xfrm>
          <a:prstGeom prst="rect">
            <a:avLst/>
          </a:prstGeom>
        </p:spPr>
        <p:txBody>
          <a:bodyPr anchor="t" rtlCol="false" tIns="0" lIns="0" bIns="0" rIns="0">
            <a:spAutoFit/>
          </a:bodyPr>
          <a:lstStyle/>
          <a:p>
            <a:pPr algn="l">
              <a:lnSpc>
                <a:spcPts val="4788"/>
              </a:lnSpc>
            </a:pPr>
            <a:r>
              <a:rPr lang="en-US" sz="4200" b="true">
                <a:solidFill>
                  <a:srgbClr val="F5F5F5"/>
                </a:solidFill>
                <a:latin typeface="Telegraf Heavy"/>
                <a:ea typeface="Telegraf Heavy"/>
                <a:cs typeface="Telegraf Heavy"/>
                <a:sym typeface="Telegraf Heavy"/>
              </a:rPr>
              <a:t>Service Management</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5F5F5"/>
        </a:solidFill>
      </p:bgPr>
    </p:bg>
    <p:spTree>
      <p:nvGrpSpPr>
        <p:cNvPr id="1" name=""/>
        <p:cNvGrpSpPr/>
        <p:nvPr/>
      </p:nvGrpSpPr>
      <p:grpSpPr>
        <a:xfrm>
          <a:off x="0" y="0"/>
          <a:ext cx="0" cy="0"/>
          <a:chOff x="0" y="0"/>
          <a:chExt cx="0" cy="0"/>
        </a:xfrm>
      </p:grpSpPr>
      <p:grpSp>
        <p:nvGrpSpPr>
          <p:cNvPr name="Group 2" id="2"/>
          <p:cNvGrpSpPr/>
          <p:nvPr/>
        </p:nvGrpSpPr>
        <p:grpSpPr>
          <a:xfrm rot="0">
            <a:off x="1014723" y="741860"/>
            <a:ext cx="6701476" cy="1681449"/>
            <a:chOff x="0" y="0"/>
            <a:chExt cx="1764998" cy="442851"/>
          </a:xfrm>
        </p:grpSpPr>
        <p:sp>
          <p:nvSpPr>
            <p:cNvPr name="Freeform 3" id="3"/>
            <p:cNvSpPr/>
            <p:nvPr/>
          </p:nvSpPr>
          <p:spPr>
            <a:xfrm flipH="false" flipV="false" rot="0">
              <a:off x="0" y="0"/>
              <a:ext cx="1764998" cy="442851"/>
            </a:xfrm>
            <a:custGeom>
              <a:avLst/>
              <a:gdLst/>
              <a:ahLst/>
              <a:cxnLst/>
              <a:rect r="r" b="b" t="t" l="l"/>
              <a:pathLst>
                <a:path h="442851" w="1764998">
                  <a:moveTo>
                    <a:pt x="58918" y="0"/>
                  </a:moveTo>
                  <a:lnTo>
                    <a:pt x="1706080" y="0"/>
                  </a:lnTo>
                  <a:cubicBezTo>
                    <a:pt x="1721706" y="0"/>
                    <a:pt x="1736692" y="6207"/>
                    <a:pt x="1747741" y="17257"/>
                  </a:cubicBezTo>
                  <a:cubicBezTo>
                    <a:pt x="1758790" y="28306"/>
                    <a:pt x="1764998" y="43292"/>
                    <a:pt x="1764998" y="58918"/>
                  </a:cubicBezTo>
                  <a:lnTo>
                    <a:pt x="1764998" y="383933"/>
                  </a:lnTo>
                  <a:cubicBezTo>
                    <a:pt x="1764998" y="399559"/>
                    <a:pt x="1758790" y="414545"/>
                    <a:pt x="1747741" y="425594"/>
                  </a:cubicBezTo>
                  <a:cubicBezTo>
                    <a:pt x="1736692" y="436643"/>
                    <a:pt x="1721706" y="442851"/>
                    <a:pt x="1706080" y="442851"/>
                  </a:cubicBezTo>
                  <a:lnTo>
                    <a:pt x="58918" y="442851"/>
                  </a:lnTo>
                  <a:cubicBezTo>
                    <a:pt x="43292" y="442851"/>
                    <a:pt x="28306" y="436643"/>
                    <a:pt x="17257" y="425594"/>
                  </a:cubicBezTo>
                  <a:cubicBezTo>
                    <a:pt x="6207" y="414545"/>
                    <a:pt x="0" y="399559"/>
                    <a:pt x="0" y="383933"/>
                  </a:cubicBezTo>
                  <a:lnTo>
                    <a:pt x="0" y="58918"/>
                  </a:lnTo>
                  <a:cubicBezTo>
                    <a:pt x="0" y="43292"/>
                    <a:pt x="6207" y="28306"/>
                    <a:pt x="17257" y="17257"/>
                  </a:cubicBezTo>
                  <a:cubicBezTo>
                    <a:pt x="28306" y="6207"/>
                    <a:pt x="43292" y="0"/>
                    <a:pt x="58918" y="0"/>
                  </a:cubicBezTo>
                  <a:close/>
                </a:path>
              </a:pathLst>
            </a:custGeom>
            <a:solidFill>
              <a:srgbClr val="ECA406"/>
            </a:solidFill>
          </p:spPr>
        </p:sp>
        <p:sp>
          <p:nvSpPr>
            <p:cNvPr name="TextBox 4" id="4"/>
            <p:cNvSpPr txBox="true"/>
            <p:nvPr/>
          </p:nvSpPr>
          <p:spPr>
            <a:xfrm>
              <a:off x="0" y="-38100"/>
              <a:ext cx="1764998" cy="480951"/>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527469" y="830427"/>
            <a:ext cx="6065195" cy="1368424"/>
          </a:xfrm>
          <a:prstGeom prst="rect">
            <a:avLst/>
          </a:prstGeom>
        </p:spPr>
        <p:txBody>
          <a:bodyPr anchor="t" rtlCol="false" tIns="0" lIns="0" bIns="0" rIns="0">
            <a:spAutoFit/>
          </a:bodyPr>
          <a:lstStyle/>
          <a:p>
            <a:pPr algn="l">
              <a:lnSpc>
                <a:spcPts val="11200"/>
              </a:lnSpc>
            </a:pPr>
            <a:r>
              <a:rPr lang="en-US" sz="8000" b="true">
                <a:solidFill>
                  <a:srgbClr val="F5F5F5"/>
                </a:solidFill>
                <a:latin typeface="Garet Ultra-Bold"/>
                <a:ea typeface="Garet Ultra-Bold"/>
                <a:cs typeface="Garet Ultra-Bold"/>
                <a:sym typeface="Garet Ultra-Bold"/>
              </a:rPr>
              <a:t>Roadmap</a:t>
            </a:r>
          </a:p>
        </p:txBody>
      </p:sp>
      <p:grpSp>
        <p:nvGrpSpPr>
          <p:cNvPr name="Group 6" id="6"/>
          <p:cNvGrpSpPr/>
          <p:nvPr/>
        </p:nvGrpSpPr>
        <p:grpSpPr>
          <a:xfrm rot="0">
            <a:off x="1028700" y="4223333"/>
            <a:ext cx="5093636" cy="1840334"/>
            <a:chOff x="0" y="0"/>
            <a:chExt cx="1432647" cy="517617"/>
          </a:xfrm>
        </p:grpSpPr>
        <p:sp>
          <p:nvSpPr>
            <p:cNvPr name="Freeform 7" id="7"/>
            <p:cNvSpPr/>
            <p:nvPr/>
          </p:nvSpPr>
          <p:spPr>
            <a:xfrm flipH="false" flipV="false" rot="0">
              <a:off x="0" y="0"/>
              <a:ext cx="1432647" cy="517617"/>
            </a:xfrm>
            <a:custGeom>
              <a:avLst/>
              <a:gdLst/>
              <a:ahLst/>
              <a:cxnLst/>
              <a:rect r="r" b="b" t="t" l="l"/>
              <a:pathLst>
                <a:path h="517617" w="1432647">
                  <a:moveTo>
                    <a:pt x="77516" y="0"/>
                  </a:moveTo>
                  <a:lnTo>
                    <a:pt x="1355132" y="0"/>
                  </a:lnTo>
                  <a:cubicBezTo>
                    <a:pt x="1375690" y="0"/>
                    <a:pt x="1395406" y="8167"/>
                    <a:pt x="1409944" y="22704"/>
                  </a:cubicBezTo>
                  <a:cubicBezTo>
                    <a:pt x="1424481" y="37241"/>
                    <a:pt x="1432647" y="56957"/>
                    <a:pt x="1432647" y="77516"/>
                  </a:cubicBezTo>
                  <a:lnTo>
                    <a:pt x="1432647" y="440101"/>
                  </a:lnTo>
                  <a:cubicBezTo>
                    <a:pt x="1432647" y="482911"/>
                    <a:pt x="1397942" y="517617"/>
                    <a:pt x="1355132" y="517617"/>
                  </a:cubicBezTo>
                  <a:lnTo>
                    <a:pt x="77516" y="517617"/>
                  </a:lnTo>
                  <a:cubicBezTo>
                    <a:pt x="34705" y="517617"/>
                    <a:pt x="0" y="482911"/>
                    <a:pt x="0" y="440101"/>
                  </a:cubicBezTo>
                  <a:lnTo>
                    <a:pt x="0" y="77516"/>
                  </a:lnTo>
                  <a:cubicBezTo>
                    <a:pt x="0" y="34705"/>
                    <a:pt x="34705" y="0"/>
                    <a:pt x="77516" y="0"/>
                  </a:cubicBezTo>
                  <a:close/>
                </a:path>
              </a:pathLst>
            </a:custGeom>
            <a:solidFill>
              <a:srgbClr val="DDDDDD"/>
            </a:solidFill>
          </p:spPr>
        </p:sp>
        <p:sp>
          <p:nvSpPr>
            <p:cNvPr name="TextBox 8" id="8"/>
            <p:cNvSpPr txBox="true"/>
            <p:nvPr/>
          </p:nvSpPr>
          <p:spPr>
            <a:xfrm>
              <a:off x="0" y="-47625"/>
              <a:ext cx="1432647" cy="565242"/>
            </a:xfrm>
            <a:prstGeom prst="rect">
              <a:avLst/>
            </a:prstGeom>
          </p:spPr>
          <p:txBody>
            <a:bodyPr anchor="ctr" rtlCol="false" tIns="50800" lIns="50800" bIns="50800" rIns="50800"/>
            <a:lstStyle/>
            <a:p>
              <a:pPr algn="ctr">
                <a:lnSpc>
                  <a:spcPts val="3360"/>
                </a:lnSpc>
              </a:pPr>
            </a:p>
          </p:txBody>
        </p:sp>
      </p:grpSp>
      <p:grpSp>
        <p:nvGrpSpPr>
          <p:cNvPr name="Group 9" id="9"/>
          <p:cNvGrpSpPr/>
          <p:nvPr/>
        </p:nvGrpSpPr>
        <p:grpSpPr>
          <a:xfrm rot="0">
            <a:off x="2576993" y="2869974"/>
            <a:ext cx="1997049" cy="1840334"/>
            <a:chOff x="0" y="0"/>
            <a:chExt cx="561695" cy="517617"/>
          </a:xfrm>
        </p:grpSpPr>
        <p:sp>
          <p:nvSpPr>
            <p:cNvPr name="Freeform 10" id="10"/>
            <p:cNvSpPr/>
            <p:nvPr/>
          </p:nvSpPr>
          <p:spPr>
            <a:xfrm flipH="false" flipV="false" rot="0">
              <a:off x="0" y="0"/>
              <a:ext cx="561695" cy="517617"/>
            </a:xfrm>
            <a:custGeom>
              <a:avLst/>
              <a:gdLst/>
              <a:ahLst/>
              <a:cxnLst/>
              <a:rect r="r" b="b" t="t" l="l"/>
              <a:pathLst>
                <a:path h="517617" w="561695">
                  <a:moveTo>
                    <a:pt x="197711" y="0"/>
                  </a:moveTo>
                  <a:lnTo>
                    <a:pt x="363984" y="0"/>
                  </a:lnTo>
                  <a:cubicBezTo>
                    <a:pt x="416420" y="0"/>
                    <a:pt x="466708" y="20830"/>
                    <a:pt x="503786" y="57908"/>
                  </a:cubicBezTo>
                  <a:cubicBezTo>
                    <a:pt x="540864" y="94986"/>
                    <a:pt x="561695" y="145275"/>
                    <a:pt x="561695" y="197711"/>
                  </a:cubicBezTo>
                  <a:lnTo>
                    <a:pt x="561695" y="319906"/>
                  </a:lnTo>
                  <a:cubicBezTo>
                    <a:pt x="561695" y="372342"/>
                    <a:pt x="540864" y="422630"/>
                    <a:pt x="503786" y="459708"/>
                  </a:cubicBezTo>
                  <a:cubicBezTo>
                    <a:pt x="466708" y="496786"/>
                    <a:pt x="416420" y="517617"/>
                    <a:pt x="363984" y="517617"/>
                  </a:cubicBezTo>
                  <a:lnTo>
                    <a:pt x="197711" y="517617"/>
                  </a:lnTo>
                  <a:cubicBezTo>
                    <a:pt x="145275" y="517617"/>
                    <a:pt x="94986" y="496786"/>
                    <a:pt x="57908" y="459708"/>
                  </a:cubicBezTo>
                  <a:cubicBezTo>
                    <a:pt x="20830" y="422630"/>
                    <a:pt x="0" y="372342"/>
                    <a:pt x="0" y="319906"/>
                  </a:cubicBezTo>
                  <a:lnTo>
                    <a:pt x="0" y="197711"/>
                  </a:lnTo>
                  <a:cubicBezTo>
                    <a:pt x="0" y="145275"/>
                    <a:pt x="20830" y="94986"/>
                    <a:pt x="57908" y="57908"/>
                  </a:cubicBezTo>
                  <a:cubicBezTo>
                    <a:pt x="94986" y="20830"/>
                    <a:pt x="145275" y="0"/>
                    <a:pt x="197711" y="0"/>
                  </a:cubicBezTo>
                  <a:close/>
                </a:path>
              </a:pathLst>
            </a:custGeom>
            <a:solidFill>
              <a:srgbClr val="ECA406"/>
            </a:solidFill>
          </p:spPr>
        </p:sp>
        <p:sp>
          <p:nvSpPr>
            <p:cNvPr name="TextBox 11" id="11"/>
            <p:cNvSpPr txBox="true"/>
            <p:nvPr/>
          </p:nvSpPr>
          <p:spPr>
            <a:xfrm>
              <a:off x="0" y="-38100"/>
              <a:ext cx="561695" cy="555717"/>
            </a:xfrm>
            <a:prstGeom prst="rect">
              <a:avLst/>
            </a:prstGeom>
          </p:spPr>
          <p:txBody>
            <a:bodyPr anchor="ctr" rtlCol="false" tIns="50800" lIns="50800" bIns="50800" rIns="50800"/>
            <a:lstStyle/>
            <a:p>
              <a:pPr algn="ctr">
                <a:lnSpc>
                  <a:spcPts val="3360"/>
                </a:lnSpc>
              </a:pPr>
            </a:p>
          </p:txBody>
        </p:sp>
      </p:grpSp>
      <p:sp>
        <p:nvSpPr>
          <p:cNvPr name="TextBox 12" id="12"/>
          <p:cNvSpPr txBox="true"/>
          <p:nvPr/>
        </p:nvSpPr>
        <p:spPr>
          <a:xfrm rot="0">
            <a:off x="2553634" y="3029729"/>
            <a:ext cx="2020409" cy="1368424"/>
          </a:xfrm>
          <a:prstGeom prst="rect">
            <a:avLst/>
          </a:prstGeom>
        </p:spPr>
        <p:txBody>
          <a:bodyPr anchor="t" rtlCol="false" tIns="0" lIns="0" bIns="0" rIns="0">
            <a:spAutoFit/>
          </a:bodyPr>
          <a:lstStyle/>
          <a:p>
            <a:pPr algn="ctr">
              <a:lnSpc>
                <a:spcPts val="11200"/>
              </a:lnSpc>
            </a:pPr>
            <a:r>
              <a:rPr lang="en-US" sz="8000" b="true">
                <a:solidFill>
                  <a:srgbClr val="F5F5F5"/>
                </a:solidFill>
                <a:latin typeface="Garet Ultra-Bold"/>
                <a:ea typeface="Garet Ultra-Bold"/>
                <a:cs typeface="Garet Ultra-Bold"/>
                <a:sym typeface="Garet Ultra-Bold"/>
              </a:rPr>
              <a:t>02</a:t>
            </a:r>
          </a:p>
        </p:txBody>
      </p:sp>
      <p:grpSp>
        <p:nvGrpSpPr>
          <p:cNvPr name="Group 13" id="13"/>
          <p:cNvGrpSpPr/>
          <p:nvPr/>
        </p:nvGrpSpPr>
        <p:grpSpPr>
          <a:xfrm rot="0">
            <a:off x="6597182" y="4223333"/>
            <a:ext cx="5093636" cy="1840334"/>
            <a:chOff x="0" y="0"/>
            <a:chExt cx="1432647" cy="517617"/>
          </a:xfrm>
        </p:grpSpPr>
        <p:sp>
          <p:nvSpPr>
            <p:cNvPr name="Freeform 14" id="14"/>
            <p:cNvSpPr/>
            <p:nvPr/>
          </p:nvSpPr>
          <p:spPr>
            <a:xfrm flipH="false" flipV="false" rot="0">
              <a:off x="0" y="0"/>
              <a:ext cx="1432647" cy="517617"/>
            </a:xfrm>
            <a:custGeom>
              <a:avLst/>
              <a:gdLst/>
              <a:ahLst/>
              <a:cxnLst/>
              <a:rect r="r" b="b" t="t" l="l"/>
              <a:pathLst>
                <a:path h="517617" w="1432647">
                  <a:moveTo>
                    <a:pt x="77516" y="0"/>
                  </a:moveTo>
                  <a:lnTo>
                    <a:pt x="1355132" y="0"/>
                  </a:lnTo>
                  <a:cubicBezTo>
                    <a:pt x="1375690" y="0"/>
                    <a:pt x="1395406" y="8167"/>
                    <a:pt x="1409944" y="22704"/>
                  </a:cubicBezTo>
                  <a:cubicBezTo>
                    <a:pt x="1424481" y="37241"/>
                    <a:pt x="1432647" y="56957"/>
                    <a:pt x="1432647" y="77516"/>
                  </a:cubicBezTo>
                  <a:lnTo>
                    <a:pt x="1432647" y="440101"/>
                  </a:lnTo>
                  <a:cubicBezTo>
                    <a:pt x="1432647" y="482911"/>
                    <a:pt x="1397942" y="517617"/>
                    <a:pt x="1355132" y="517617"/>
                  </a:cubicBezTo>
                  <a:lnTo>
                    <a:pt x="77516" y="517617"/>
                  </a:lnTo>
                  <a:cubicBezTo>
                    <a:pt x="34705" y="517617"/>
                    <a:pt x="0" y="482911"/>
                    <a:pt x="0" y="440101"/>
                  </a:cubicBezTo>
                  <a:lnTo>
                    <a:pt x="0" y="77516"/>
                  </a:lnTo>
                  <a:cubicBezTo>
                    <a:pt x="0" y="34705"/>
                    <a:pt x="34705" y="0"/>
                    <a:pt x="77516" y="0"/>
                  </a:cubicBezTo>
                  <a:close/>
                </a:path>
              </a:pathLst>
            </a:custGeom>
            <a:solidFill>
              <a:srgbClr val="DDDDDD"/>
            </a:solidFill>
          </p:spPr>
        </p:sp>
        <p:sp>
          <p:nvSpPr>
            <p:cNvPr name="TextBox 15" id="15"/>
            <p:cNvSpPr txBox="true"/>
            <p:nvPr/>
          </p:nvSpPr>
          <p:spPr>
            <a:xfrm>
              <a:off x="0" y="-47625"/>
              <a:ext cx="1432647" cy="565242"/>
            </a:xfrm>
            <a:prstGeom prst="rect">
              <a:avLst/>
            </a:prstGeom>
          </p:spPr>
          <p:txBody>
            <a:bodyPr anchor="ctr" rtlCol="false" tIns="50800" lIns="50800" bIns="50800" rIns="50800"/>
            <a:lstStyle/>
            <a:p>
              <a:pPr algn="ctr">
                <a:lnSpc>
                  <a:spcPts val="3360"/>
                </a:lnSpc>
              </a:pPr>
            </a:p>
          </p:txBody>
        </p:sp>
      </p:grpSp>
      <p:grpSp>
        <p:nvGrpSpPr>
          <p:cNvPr name="Group 16" id="16"/>
          <p:cNvGrpSpPr/>
          <p:nvPr/>
        </p:nvGrpSpPr>
        <p:grpSpPr>
          <a:xfrm rot="0">
            <a:off x="8164143" y="2869974"/>
            <a:ext cx="1997049" cy="1840334"/>
            <a:chOff x="0" y="0"/>
            <a:chExt cx="561695" cy="517617"/>
          </a:xfrm>
        </p:grpSpPr>
        <p:sp>
          <p:nvSpPr>
            <p:cNvPr name="Freeform 17" id="17"/>
            <p:cNvSpPr/>
            <p:nvPr/>
          </p:nvSpPr>
          <p:spPr>
            <a:xfrm flipH="false" flipV="false" rot="0">
              <a:off x="0" y="0"/>
              <a:ext cx="561695" cy="517617"/>
            </a:xfrm>
            <a:custGeom>
              <a:avLst/>
              <a:gdLst/>
              <a:ahLst/>
              <a:cxnLst/>
              <a:rect r="r" b="b" t="t" l="l"/>
              <a:pathLst>
                <a:path h="517617" w="561695">
                  <a:moveTo>
                    <a:pt x="197711" y="0"/>
                  </a:moveTo>
                  <a:lnTo>
                    <a:pt x="363984" y="0"/>
                  </a:lnTo>
                  <a:cubicBezTo>
                    <a:pt x="416420" y="0"/>
                    <a:pt x="466708" y="20830"/>
                    <a:pt x="503786" y="57908"/>
                  </a:cubicBezTo>
                  <a:cubicBezTo>
                    <a:pt x="540864" y="94986"/>
                    <a:pt x="561695" y="145275"/>
                    <a:pt x="561695" y="197711"/>
                  </a:cubicBezTo>
                  <a:lnTo>
                    <a:pt x="561695" y="319906"/>
                  </a:lnTo>
                  <a:cubicBezTo>
                    <a:pt x="561695" y="372342"/>
                    <a:pt x="540864" y="422630"/>
                    <a:pt x="503786" y="459708"/>
                  </a:cubicBezTo>
                  <a:cubicBezTo>
                    <a:pt x="466708" y="496786"/>
                    <a:pt x="416420" y="517617"/>
                    <a:pt x="363984" y="517617"/>
                  </a:cubicBezTo>
                  <a:lnTo>
                    <a:pt x="197711" y="517617"/>
                  </a:lnTo>
                  <a:cubicBezTo>
                    <a:pt x="145275" y="517617"/>
                    <a:pt x="94986" y="496786"/>
                    <a:pt x="57908" y="459708"/>
                  </a:cubicBezTo>
                  <a:cubicBezTo>
                    <a:pt x="20830" y="422630"/>
                    <a:pt x="0" y="372342"/>
                    <a:pt x="0" y="319906"/>
                  </a:cubicBezTo>
                  <a:lnTo>
                    <a:pt x="0" y="197711"/>
                  </a:lnTo>
                  <a:cubicBezTo>
                    <a:pt x="0" y="145275"/>
                    <a:pt x="20830" y="94986"/>
                    <a:pt x="57908" y="57908"/>
                  </a:cubicBezTo>
                  <a:cubicBezTo>
                    <a:pt x="94986" y="20830"/>
                    <a:pt x="145275" y="0"/>
                    <a:pt x="197711" y="0"/>
                  </a:cubicBezTo>
                  <a:close/>
                </a:path>
              </a:pathLst>
            </a:custGeom>
            <a:solidFill>
              <a:srgbClr val="ECA406"/>
            </a:solidFill>
          </p:spPr>
        </p:sp>
        <p:sp>
          <p:nvSpPr>
            <p:cNvPr name="TextBox 18" id="18"/>
            <p:cNvSpPr txBox="true"/>
            <p:nvPr/>
          </p:nvSpPr>
          <p:spPr>
            <a:xfrm>
              <a:off x="0" y="-38100"/>
              <a:ext cx="561695" cy="555717"/>
            </a:xfrm>
            <a:prstGeom prst="rect">
              <a:avLst/>
            </a:prstGeom>
          </p:spPr>
          <p:txBody>
            <a:bodyPr anchor="ctr" rtlCol="false" tIns="50800" lIns="50800" bIns="50800" rIns="50800"/>
            <a:lstStyle/>
            <a:p>
              <a:pPr algn="ctr">
                <a:lnSpc>
                  <a:spcPts val="3360"/>
                </a:lnSpc>
              </a:pPr>
            </a:p>
          </p:txBody>
        </p:sp>
      </p:grpSp>
      <p:sp>
        <p:nvSpPr>
          <p:cNvPr name="TextBox 19" id="19"/>
          <p:cNvSpPr txBox="true"/>
          <p:nvPr/>
        </p:nvSpPr>
        <p:spPr>
          <a:xfrm rot="0">
            <a:off x="8140784" y="3029729"/>
            <a:ext cx="2020409" cy="1368424"/>
          </a:xfrm>
          <a:prstGeom prst="rect">
            <a:avLst/>
          </a:prstGeom>
        </p:spPr>
        <p:txBody>
          <a:bodyPr anchor="t" rtlCol="false" tIns="0" lIns="0" bIns="0" rIns="0">
            <a:spAutoFit/>
          </a:bodyPr>
          <a:lstStyle/>
          <a:p>
            <a:pPr algn="ctr">
              <a:lnSpc>
                <a:spcPts val="11200"/>
              </a:lnSpc>
            </a:pPr>
            <a:r>
              <a:rPr lang="en-US" sz="8000" b="true">
                <a:solidFill>
                  <a:srgbClr val="F5F5F5"/>
                </a:solidFill>
                <a:latin typeface="Garet Ultra-Bold"/>
                <a:ea typeface="Garet Ultra-Bold"/>
                <a:cs typeface="Garet Ultra-Bold"/>
                <a:sym typeface="Garet Ultra-Bold"/>
              </a:rPr>
              <a:t>03</a:t>
            </a:r>
          </a:p>
        </p:txBody>
      </p:sp>
      <p:grpSp>
        <p:nvGrpSpPr>
          <p:cNvPr name="Group 20" id="20"/>
          <p:cNvGrpSpPr/>
          <p:nvPr/>
        </p:nvGrpSpPr>
        <p:grpSpPr>
          <a:xfrm rot="0">
            <a:off x="12179641" y="4223333"/>
            <a:ext cx="5093636" cy="1840334"/>
            <a:chOff x="0" y="0"/>
            <a:chExt cx="1432647" cy="517617"/>
          </a:xfrm>
        </p:grpSpPr>
        <p:sp>
          <p:nvSpPr>
            <p:cNvPr name="Freeform 21" id="21"/>
            <p:cNvSpPr/>
            <p:nvPr/>
          </p:nvSpPr>
          <p:spPr>
            <a:xfrm flipH="false" flipV="false" rot="0">
              <a:off x="0" y="0"/>
              <a:ext cx="1432647" cy="517617"/>
            </a:xfrm>
            <a:custGeom>
              <a:avLst/>
              <a:gdLst/>
              <a:ahLst/>
              <a:cxnLst/>
              <a:rect r="r" b="b" t="t" l="l"/>
              <a:pathLst>
                <a:path h="517617" w="1432647">
                  <a:moveTo>
                    <a:pt x="77516" y="0"/>
                  </a:moveTo>
                  <a:lnTo>
                    <a:pt x="1355132" y="0"/>
                  </a:lnTo>
                  <a:cubicBezTo>
                    <a:pt x="1375690" y="0"/>
                    <a:pt x="1395406" y="8167"/>
                    <a:pt x="1409944" y="22704"/>
                  </a:cubicBezTo>
                  <a:cubicBezTo>
                    <a:pt x="1424481" y="37241"/>
                    <a:pt x="1432647" y="56957"/>
                    <a:pt x="1432647" y="77516"/>
                  </a:cubicBezTo>
                  <a:lnTo>
                    <a:pt x="1432647" y="440101"/>
                  </a:lnTo>
                  <a:cubicBezTo>
                    <a:pt x="1432647" y="482911"/>
                    <a:pt x="1397942" y="517617"/>
                    <a:pt x="1355132" y="517617"/>
                  </a:cubicBezTo>
                  <a:lnTo>
                    <a:pt x="77516" y="517617"/>
                  </a:lnTo>
                  <a:cubicBezTo>
                    <a:pt x="34705" y="517617"/>
                    <a:pt x="0" y="482911"/>
                    <a:pt x="0" y="440101"/>
                  </a:cubicBezTo>
                  <a:lnTo>
                    <a:pt x="0" y="77516"/>
                  </a:lnTo>
                  <a:cubicBezTo>
                    <a:pt x="0" y="34705"/>
                    <a:pt x="34705" y="0"/>
                    <a:pt x="77516" y="0"/>
                  </a:cubicBezTo>
                  <a:close/>
                </a:path>
              </a:pathLst>
            </a:custGeom>
            <a:solidFill>
              <a:srgbClr val="DDDDDD"/>
            </a:solidFill>
          </p:spPr>
        </p:sp>
        <p:sp>
          <p:nvSpPr>
            <p:cNvPr name="TextBox 22" id="22"/>
            <p:cNvSpPr txBox="true"/>
            <p:nvPr/>
          </p:nvSpPr>
          <p:spPr>
            <a:xfrm>
              <a:off x="0" y="-47625"/>
              <a:ext cx="1432647" cy="565242"/>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13724742" y="2869974"/>
            <a:ext cx="1997049" cy="1840334"/>
            <a:chOff x="0" y="0"/>
            <a:chExt cx="561695" cy="517617"/>
          </a:xfrm>
        </p:grpSpPr>
        <p:sp>
          <p:nvSpPr>
            <p:cNvPr name="Freeform 24" id="24"/>
            <p:cNvSpPr/>
            <p:nvPr/>
          </p:nvSpPr>
          <p:spPr>
            <a:xfrm flipH="false" flipV="false" rot="0">
              <a:off x="0" y="0"/>
              <a:ext cx="561695" cy="517617"/>
            </a:xfrm>
            <a:custGeom>
              <a:avLst/>
              <a:gdLst/>
              <a:ahLst/>
              <a:cxnLst/>
              <a:rect r="r" b="b" t="t" l="l"/>
              <a:pathLst>
                <a:path h="517617" w="561695">
                  <a:moveTo>
                    <a:pt x="197711" y="0"/>
                  </a:moveTo>
                  <a:lnTo>
                    <a:pt x="363984" y="0"/>
                  </a:lnTo>
                  <a:cubicBezTo>
                    <a:pt x="416420" y="0"/>
                    <a:pt x="466708" y="20830"/>
                    <a:pt x="503786" y="57908"/>
                  </a:cubicBezTo>
                  <a:cubicBezTo>
                    <a:pt x="540864" y="94986"/>
                    <a:pt x="561695" y="145275"/>
                    <a:pt x="561695" y="197711"/>
                  </a:cubicBezTo>
                  <a:lnTo>
                    <a:pt x="561695" y="319906"/>
                  </a:lnTo>
                  <a:cubicBezTo>
                    <a:pt x="561695" y="372342"/>
                    <a:pt x="540864" y="422630"/>
                    <a:pt x="503786" y="459708"/>
                  </a:cubicBezTo>
                  <a:cubicBezTo>
                    <a:pt x="466708" y="496786"/>
                    <a:pt x="416420" y="517617"/>
                    <a:pt x="363984" y="517617"/>
                  </a:cubicBezTo>
                  <a:lnTo>
                    <a:pt x="197711" y="517617"/>
                  </a:lnTo>
                  <a:cubicBezTo>
                    <a:pt x="145275" y="517617"/>
                    <a:pt x="94986" y="496786"/>
                    <a:pt x="57908" y="459708"/>
                  </a:cubicBezTo>
                  <a:cubicBezTo>
                    <a:pt x="20830" y="422630"/>
                    <a:pt x="0" y="372342"/>
                    <a:pt x="0" y="319906"/>
                  </a:cubicBezTo>
                  <a:lnTo>
                    <a:pt x="0" y="197711"/>
                  </a:lnTo>
                  <a:cubicBezTo>
                    <a:pt x="0" y="145275"/>
                    <a:pt x="20830" y="94986"/>
                    <a:pt x="57908" y="57908"/>
                  </a:cubicBezTo>
                  <a:cubicBezTo>
                    <a:pt x="94986" y="20830"/>
                    <a:pt x="145275" y="0"/>
                    <a:pt x="197711" y="0"/>
                  </a:cubicBezTo>
                  <a:close/>
                </a:path>
              </a:pathLst>
            </a:custGeom>
            <a:solidFill>
              <a:srgbClr val="ECA406"/>
            </a:solidFill>
          </p:spPr>
        </p:sp>
        <p:sp>
          <p:nvSpPr>
            <p:cNvPr name="TextBox 25" id="25"/>
            <p:cNvSpPr txBox="true"/>
            <p:nvPr/>
          </p:nvSpPr>
          <p:spPr>
            <a:xfrm>
              <a:off x="0" y="-47625"/>
              <a:ext cx="561695" cy="565242"/>
            </a:xfrm>
            <a:prstGeom prst="rect">
              <a:avLst/>
            </a:prstGeom>
          </p:spPr>
          <p:txBody>
            <a:bodyPr anchor="ctr" rtlCol="false" tIns="50800" lIns="50800" bIns="50800" rIns="50800"/>
            <a:lstStyle/>
            <a:p>
              <a:pPr algn="ctr">
                <a:lnSpc>
                  <a:spcPts val="3360"/>
                </a:lnSpc>
              </a:pPr>
            </a:p>
          </p:txBody>
        </p:sp>
      </p:grpSp>
      <p:sp>
        <p:nvSpPr>
          <p:cNvPr name="TextBox 26" id="26"/>
          <p:cNvSpPr txBox="true"/>
          <p:nvPr/>
        </p:nvSpPr>
        <p:spPr>
          <a:xfrm rot="0">
            <a:off x="13701382" y="3029729"/>
            <a:ext cx="2020409" cy="1368424"/>
          </a:xfrm>
          <a:prstGeom prst="rect">
            <a:avLst/>
          </a:prstGeom>
        </p:spPr>
        <p:txBody>
          <a:bodyPr anchor="t" rtlCol="false" tIns="0" lIns="0" bIns="0" rIns="0">
            <a:spAutoFit/>
          </a:bodyPr>
          <a:lstStyle/>
          <a:p>
            <a:pPr algn="ctr">
              <a:lnSpc>
                <a:spcPts val="11200"/>
              </a:lnSpc>
            </a:pPr>
            <a:r>
              <a:rPr lang="en-US" sz="8000" b="true">
                <a:solidFill>
                  <a:srgbClr val="F5F5F5"/>
                </a:solidFill>
                <a:latin typeface="Garet Ultra-Bold"/>
                <a:ea typeface="Garet Ultra-Bold"/>
                <a:cs typeface="Garet Ultra-Bold"/>
                <a:sym typeface="Garet Ultra-Bold"/>
              </a:rPr>
              <a:t>04</a:t>
            </a:r>
          </a:p>
        </p:txBody>
      </p:sp>
      <p:grpSp>
        <p:nvGrpSpPr>
          <p:cNvPr name="Group 27" id="27"/>
          <p:cNvGrpSpPr/>
          <p:nvPr/>
        </p:nvGrpSpPr>
        <p:grpSpPr>
          <a:xfrm rot="0">
            <a:off x="1028700" y="7797217"/>
            <a:ext cx="5093636" cy="1840334"/>
            <a:chOff x="0" y="0"/>
            <a:chExt cx="1432647" cy="517617"/>
          </a:xfrm>
        </p:grpSpPr>
        <p:sp>
          <p:nvSpPr>
            <p:cNvPr name="Freeform 28" id="28"/>
            <p:cNvSpPr/>
            <p:nvPr/>
          </p:nvSpPr>
          <p:spPr>
            <a:xfrm flipH="false" flipV="false" rot="0">
              <a:off x="0" y="0"/>
              <a:ext cx="1432647" cy="517617"/>
            </a:xfrm>
            <a:custGeom>
              <a:avLst/>
              <a:gdLst/>
              <a:ahLst/>
              <a:cxnLst/>
              <a:rect r="r" b="b" t="t" l="l"/>
              <a:pathLst>
                <a:path h="517617" w="1432647">
                  <a:moveTo>
                    <a:pt x="77516" y="0"/>
                  </a:moveTo>
                  <a:lnTo>
                    <a:pt x="1355132" y="0"/>
                  </a:lnTo>
                  <a:cubicBezTo>
                    <a:pt x="1375690" y="0"/>
                    <a:pt x="1395406" y="8167"/>
                    <a:pt x="1409944" y="22704"/>
                  </a:cubicBezTo>
                  <a:cubicBezTo>
                    <a:pt x="1424481" y="37241"/>
                    <a:pt x="1432647" y="56957"/>
                    <a:pt x="1432647" y="77516"/>
                  </a:cubicBezTo>
                  <a:lnTo>
                    <a:pt x="1432647" y="440101"/>
                  </a:lnTo>
                  <a:cubicBezTo>
                    <a:pt x="1432647" y="482911"/>
                    <a:pt x="1397942" y="517617"/>
                    <a:pt x="1355132" y="517617"/>
                  </a:cubicBezTo>
                  <a:lnTo>
                    <a:pt x="77516" y="517617"/>
                  </a:lnTo>
                  <a:cubicBezTo>
                    <a:pt x="34705" y="517617"/>
                    <a:pt x="0" y="482911"/>
                    <a:pt x="0" y="440101"/>
                  </a:cubicBezTo>
                  <a:lnTo>
                    <a:pt x="0" y="77516"/>
                  </a:lnTo>
                  <a:cubicBezTo>
                    <a:pt x="0" y="34705"/>
                    <a:pt x="34705" y="0"/>
                    <a:pt x="77516" y="0"/>
                  </a:cubicBezTo>
                  <a:close/>
                </a:path>
              </a:pathLst>
            </a:custGeom>
            <a:solidFill>
              <a:srgbClr val="DDDDDD"/>
            </a:solidFill>
          </p:spPr>
        </p:sp>
        <p:sp>
          <p:nvSpPr>
            <p:cNvPr name="TextBox 29" id="29"/>
            <p:cNvSpPr txBox="true"/>
            <p:nvPr/>
          </p:nvSpPr>
          <p:spPr>
            <a:xfrm>
              <a:off x="0" y="-38100"/>
              <a:ext cx="1432647" cy="555717"/>
            </a:xfrm>
            <a:prstGeom prst="rect">
              <a:avLst/>
            </a:prstGeom>
          </p:spPr>
          <p:txBody>
            <a:bodyPr anchor="ctr" rtlCol="false" tIns="50800" lIns="50800" bIns="50800" rIns="50800"/>
            <a:lstStyle/>
            <a:p>
              <a:pPr algn="ctr">
                <a:lnSpc>
                  <a:spcPts val="3360"/>
                </a:lnSpc>
              </a:pPr>
            </a:p>
          </p:txBody>
        </p:sp>
      </p:grpSp>
      <p:grpSp>
        <p:nvGrpSpPr>
          <p:cNvPr name="Group 30" id="30"/>
          <p:cNvGrpSpPr/>
          <p:nvPr/>
        </p:nvGrpSpPr>
        <p:grpSpPr>
          <a:xfrm rot="0">
            <a:off x="6597182" y="7797217"/>
            <a:ext cx="5093636" cy="1840334"/>
            <a:chOff x="0" y="0"/>
            <a:chExt cx="1432647" cy="517617"/>
          </a:xfrm>
        </p:grpSpPr>
        <p:sp>
          <p:nvSpPr>
            <p:cNvPr name="Freeform 31" id="31"/>
            <p:cNvSpPr/>
            <p:nvPr/>
          </p:nvSpPr>
          <p:spPr>
            <a:xfrm flipH="false" flipV="false" rot="0">
              <a:off x="0" y="0"/>
              <a:ext cx="1432647" cy="517617"/>
            </a:xfrm>
            <a:custGeom>
              <a:avLst/>
              <a:gdLst/>
              <a:ahLst/>
              <a:cxnLst/>
              <a:rect r="r" b="b" t="t" l="l"/>
              <a:pathLst>
                <a:path h="517617" w="1432647">
                  <a:moveTo>
                    <a:pt x="77516" y="0"/>
                  </a:moveTo>
                  <a:lnTo>
                    <a:pt x="1355132" y="0"/>
                  </a:lnTo>
                  <a:cubicBezTo>
                    <a:pt x="1375690" y="0"/>
                    <a:pt x="1395406" y="8167"/>
                    <a:pt x="1409944" y="22704"/>
                  </a:cubicBezTo>
                  <a:cubicBezTo>
                    <a:pt x="1424481" y="37241"/>
                    <a:pt x="1432647" y="56957"/>
                    <a:pt x="1432647" y="77516"/>
                  </a:cubicBezTo>
                  <a:lnTo>
                    <a:pt x="1432647" y="440101"/>
                  </a:lnTo>
                  <a:cubicBezTo>
                    <a:pt x="1432647" y="482911"/>
                    <a:pt x="1397942" y="517617"/>
                    <a:pt x="1355132" y="517617"/>
                  </a:cubicBezTo>
                  <a:lnTo>
                    <a:pt x="77516" y="517617"/>
                  </a:lnTo>
                  <a:cubicBezTo>
                    <a:pt x="34705" y="517617"/>
                    <a:pt x="0" y="482911"/>
                    <a:pt x="0" y="440101"/>
                  </a:cubicBezTo>
                  <a:lnTo>
                    <a:pt x="0" y="77516"/>
                  </a:lnTo>
                  <a:cubicBezTo>
                    <a:pt x="0" y="34705"/>
                    <a:pt x="34705" y="0"/>
                    <a:pt x="77516" y="0"/>
                  </a:cubicBezTo>
                  <a:close/>
                </a:path>
              </a:pathLst>
            </a:custGeom>
            <a:solidFill>
              <a:srgbClr val="DDDDDD"/>
            </a:solidFill>
          </p:spPr>
        </p:sp>
        <p:sp>
          <p:nvSpPr>
            <p:cNvPr name="TextBox 32" id="32"/>
            <p:cNvSpPr txBox="true"/>
            <p:nvPr/>
          </p:nvSpPr>
          <p:spPr>
            <a:xfrm>
              <a:off x="0" y="-38100"/>
              <a:ext cx="1432647" cy="555717"/>
            </a:xfrm>
            <a:prstGeom prst="rect">
              <a:avLst/>
            </a:prstGeom>
          </p:spPr>
          <p:txBody>
            <a:bodyPr anchor="ctr" rtlCol="false" tIns="50800" lIns="50800" bIns="50800" rIns="50800"/>
            <a:lstStyle/>
            <a:p>
              <a:pPr algn="ctr">
                <a:lnSpc>
                  <a:spcPts val="3360"/>
                </a:lnSpc>
              </a:pPr>
            </a:p>
          </p:txBody>
        </p:sp>
      </p:grpSp>
      <p:grpSp>
        <p:nvGrpSpPr>
          <p:cNvPr name="Group 33" id="33"/>
          <p:cNvGrpSpPr/>
          <p:nvPr/>
        </p:nvGrpSpPr>
        <p:grpSpPr>
          <a:xfrm rot="0">
            <a:off x="12179641" y="7797217"/>
            <a:ext cx="5093636" cy="1840334"/>
            <a:chOff x="0" y="0"/>
            <a:chExt cx="1432647" cy="517617"/>
          </a:xfrm>
        </p:grpSpPr>
        <p:sp>
          <p:nvSpPr>
            <p:cNvPr name="Freeform 34" id="34"/>
            <p:cNvSpPr/>
            <p:nvPr/>
          </p:nvSpPr>
          <p:spPr>
            <a:xfrm flipH="false" flipV="false" rot="0">
              <a:off x="0" y="0"/>
              <a:ext cx="1432647" cy="517617"/>
            </a:xfrm>
            <a:custGeom>
              <a:avLst/>
              <a:gdLst/>
              <a:ahLst/>
              <a:cxnLst/>
              <a:rect r="r" b="b" t="t" l="l"/>
              <a:pathLst>
                <a:path h="517617" w="1432647">
                  <a:moveTo>
                    <a:pt x="77516" y="0"/>
                  </a:moveTo>
                  <a:lnTo>
                    <a:pt x="1355132" y="0"/>
                  </a:lnTo>
                  <a:cubicBezTo>
                    <a:pt x="1375690" y="0"/>
                    <a:pt x="1395406" y="8167"/>
                    <a:pt x="1409944" y="22704"/>
                  </a:cubicBezTo>
                  <a:cubicBezTo>
                    <a:pt x="1424481" y="37241"/>
                    <a:pt x="1432647" y="56957"/>
                    <a:pt x="1432647" y="77516"/>
                  </a:cubicBezTo>
                  <a:lnTo>
                    <a:pt x="1432647" y="440101"/>
                  </a:lnTo>
                  <a:cubicBezTo>
                    <a:pt x="1432647" y="482911"/>
                    <a:pt x="1397942" y="517617"/>
                    <a:pt x="1355132" y="517617"/>
                  </a:cubicBezTo>
                  <a:lnTo>
                    <a:pt x="77516" y="517617"/>
                  </a:lnTo>
                  <a:cubicBezTo>
                    <a:pt x="34705" y="517617"/>
                    <a:pt x="0" y="482911"/>
                    <a:pt x="0" y="440101"/>
                  </a:cubicBezTo>
                  <a:lnTo>
                    <a:pt x="0" y="77516"/>
                  </a:lnTo>
                  <a:cubicBezTo>
                    <a:pt x="0" y="34705"/>
                    <a:pt x="34705" y="0"/>
                    <a:pt x="77516" y="0"/>
                  </a:cubicBezTo>
                  <a:close/>
                </a:path>
              </a:pathLst>
            </a:custGeom>
            <a:solidFill>
              <a:srgbClr val="DDDDDD"/>
            </a:solidFill>
          </p:spPr>
        </p:sp>
        <p:sp>
          <p:nvSpPr>
            <p:cNvPr name="TextBox 35" id="35"/>
            <p:cNvSpPr txBox="true"/>
            <p:nvPr/>
          </p:nvSpPr>
          <p:spPr>
            <a:xfrm>
              <a:off x="0" y="-38100"/>
              <a:ext cx="1432647" cy="555717"/>
            </a:xfrm>
            <a:prstGeom prst="rect">
              <a:avLst/>
            </a:prstGeom>
          </p:spPr>
          <p:txBody>
            <a:bodyPr anchor="ctr" rtlCol="false" tIns="50800" lIns="50800" bIns="50800" rIns="50800"/>
            <a:lstStyle/>
            <a:p>
              <a:pPr algn="ctr">
                <a:lnSpc>
                  <a:spcPts val="3360"/>
                </a:lnSpc>
              </a:pPr>
            </a:p>
          </p:txBody>
        </p:sp>
      </p:grpSp>
      <p:grpSp>
        <p:nvGrpSpPr>
          <p:cNvPr name="Group 36" id="36"/>
          <p:cNvGrpSpPr/>
          <p:nvPr/>
        </p:nvGrpSpPr>
        <p:grpSpPr>
          <a:xfrm rot="0">
            <a:off x="2576993" y="6444667"/>
            <a:ext cx="1997049" cy="1840334"/>
            <a:chOff x="0" y="0"/>
            <a:chExt cx="561695" cy="517617"/>
          </a:xfrm>
        </p:grpSpPr>
        <p:sp>
          <p:nvSpPr>
            <p:cNvPr name="Freeform 37" id="37"/>
            <p:cNvSpPr/>
            <p:nvPr/>
          </p:nvSpPr>
          <p:spPr>
            <a:xfrm flipH="false" flipV="false" rot="0">
              <a:off x="0" y="0"/>
              <a:ext cx="561695" cy="517617"/>
            </a:xfrm>
            <a:custGeom>
              <a:avLst/>
              <a:gdLst/>
              <a:ahLst/>
              <a:cxnLst/>
              <a:rect r="r" b="b" t="t" l="l"/>
              <a:pathLst>
                <a:path h="517617" w="561695">
                  <a:moveTo>
                    <a:pt x="197711" y="0"/>
                  </a:moveTo>
                  <a:lnTo>
                    <a:pt x="363984" y="0"/>
                  </a:lnTo>
                  <a:cubicBezTo>
                    <a:pt x="416420" y="0"/>
                    <a:pt x="466708" y="20830"/>
                    <a:pt x="503786" y="57908"/>
                  </a:cubicBezTo>
                  <a:cubicBezTo>
                    <a:pt x="540864" y="94986"/>
                    <a:pt x="561695" y="145275"/>
                    <a:pt x="561695" y="197711"/>
                  </a:cubicBezTo>
                  <a:lnTo>
                    <a:pt x="561695" y="319906"/>
                  </a:lnTo>
                  <a:cubicBezTo>
                    <a:pt x="561695" y="372342"/>
                    <a:pt x="540864" y="422630"/>
                    <a:pt x="503786" y="459708"/>
                  </a:cubicBezTo>
                  <a:cubicBezTo>
                    <a:pt x="466708" y="496786"/>
                    <a:pt x="416420" y="517617"/>
                    <a:pt x="363984" y="517617"/>
                  </a:cubicBezTo>
                  <a:lnTo>
                    <a:pt x="197711" y="517617"/>
                  </a:lnTo>
                  <a:cubicBezTo>
                    <a:pt x="145275" y="517617"/>
                    <a:pt x="94986" y="496786"/>
                    <a:pt x="57908" y="459708"/>
                  </a:cubicBezTo>
                  <a:cubicBezTo>
                    <a:pt x="20830" y="422630"/>
                    <a:pt x="0" y="372342"/>
                    <a:pt x="0" y="319906"/>
                  </a:cubicBezTo>
                  <a:lnTo>
                    <a:pt x="0" y="197711"/>
                  </a:lnTo>
                  <a:cubicBezTo>
                    <a:pt x="0" y="145275"/>
                    <a:pt x="20830" y="94986"/>
                    <a:pt x="57908" y="57908"/>
                  </a:cubicBezTo>
                  <a:cubicBezTo>
                    <a:pt x="94986" y="20830"/>
                    <a:pt x="145275" y="0"/>
                    <a:pt x="197711" y="0"/>
                  </a:cubicBezTo>
                  <a:close/>
                </a:path>
              </a:pathLst>
            </a:custGeom>
            <a:solidFill>
              <a:srgbClr val="ECA406"/>
            </a:solidFill>
          </p:spPr>
        </p:sp>
        <p:sp>
          <p:nvSpPr>
            <p:cNvPr name="TextBox 38" id="38"/>
            <p:cNvSpPr txBox="true"/>
            <p:nvPr/>
          </p:nvSpPr>
          <p:spPr>
            <a:xfrm>
              <a:off x="0" y="-38100"/>
              <a:ext cx="561695" cy="555717"/>
            </a:xfrm>
            <a:prstGeom prst="rect">
              <a:avLst/>
            </a:prstGeom>
          </p:spPr>
          <p:txBody>
            <a:bodyPr anchor="ctr" rtlCol="false" tIns="50800" lIns="50800" bIns="50800" rIns="50800"/>
            <a:lstStyle/>
            <a:p>
              <a:pPr algn="ctr">
                <a:lnSpc>
                  <a:spcPts val="3360"/>
                </a:lnSpc>
              </a:pPr>
            </a:p>
          </p:txBody>
        </p:sp>
      </p:grpSp>
      <p:sp>
        <p:nvSpPr>
          <p:cNvPr name="TextBox 39" id="39"/>
          <p:cNvSpPr txBox="true"/>
          <p:nvPr/>
        </p:nvSpPr>
        <p:spPr>
          <a:xfrm rot="0">
            <a:off x="2553634" y="6604422"/>
            <a:ext cx="2020409" cy="1368424"/>
          </a:xfrm>
          <a:prstGeom prst="rect">
            <a:avLst/>
          </a:prstGeom>
        </p:spPr>
        <p:txBody>
          <a:bodyPr anchor="t" rtlCol="false" tIns="0" lIns="0" bIns="0" rIns="0">
            <a:spAutoFit/>
          </a:bodyPr>
          <a:lstStyle/>
          <a:p>
            <a:pPr algn="ctr">
              <a:lnSpc>
                <a:spcPts val="11200"/>
              </a:lnSpc>
            </a:pPr>
            <a:r>
              <a:rPr lang="en-US" sz="8000" b="true">
                <a:solidFill>
                  <a:srgbClr val="F5F5F5"/>
                </a:solidFill>
                <a:latin typeface="Garet Ultra-Bold"/>
                <a:ea typeface="Garet Ultra-Bold"/>
                <a:cs typeface="Garet Ultra-Bold"/>
                <a:sym typeface="Garet Ultra-Bold"/>
              </a:rPr>
              <a:t>05</a:t>
            </a:r>
          </a:p>
        </p:txBody>
      </p:sp>
      <p:grpSp>
        <p:nvGrpSpPr>
          <p:cNvPr name="Group 40" id="40"/>
          <p:cNvGrpSpPr/>
          <p:nvPr/>
        </p:nvGrpSpPr>
        <p:grpSpPr>
          <a:xfrm rot="0">
            <a:off x="8164143" y="6444667"/>
            <a:ext cx="1997049" cy="1840334"/>
            <a:chOff x="0" y="0"/>
            <a:chExt cx="561695" cy="517617"/>
          </a:xfrm>
        </p:grpSpPr>
        <p:sp>
          <p:nvSpPr>
            <p:cNvPr name="Freeform 41" id="41"/>
            <p:cNvSpPr/>
            <p:nvPr/>
          </p:nvSpPr>
          <p:spPr>
            <a:xfrm flipH="false" flipV="false" rot="0">
              <a:off x="0" y="0"/>
              <a:ext cx="561695" cy="517617"/>
            </a:xfrm>
            <a:custGeom>
              <a:avLst/>
              <a:gdLst/>
              <a:ahLst/>
              <a:cxnLst/>
              <a:rect r="r" b="b" t="t" l="l"/>
              <a:pathLst>
                <a:path h="517617" w="561695">
                  <a:moveTo>
                    <a:pt x="197711" y="0"/>
                  </a:moveTo>
                  <a:lnTo>
                    <a:pt x="363984" y="0"/>
                  </a:lnTo>
                  <a:cubicBezTo>
                    <a:pt x="416420" y="0"/>
                    <a:pt x="466708" y="20830"/>
                    <a:pt x="503786" y="57908"/>
                  </a:cubicBezTo>
                  <a:cubicBezTo>
                    <a:pt x="540864" y="94986"/>
                    <a:pt x="561695" y="145275"/>
                    <a:pt x="561695" y="197711"/>
                  </a:cubicBezTo>
                  <a:lnTo>
                    <a:pt x="561695" y="319906"/>
                  </a:lnTo>
                  <a:cubicBezTo>
                    <a:pt x="561695" y="372342"/>
                    <a:pt x="540864" y="422630"/>
                    <a:pt x="503786" y="459708"/>
                  </a:cubicBezTo>
                  <a:cubicBezTo>
                    <a:pt x="466708" y="496786"/>
                    <a:pt x="416420" y="517617"/>
                    <a:pt x="363984" y="517617"/>
                  </a:cubicBezTo>
                  <a:lnTo>
                    <a:pt x="197711" y="517617"/>
                  </a:lnTo>
                  <a:cubicBezTo>
                    <a:pt x="145275" y="517617"/>
                    <a:pt x="94986" y="496786"/>
                    <a:pt x="57908" y="459708"/>
                  </a:cubicBezTo>
                  <a:cubicBezTo>
                    <a:pt x="20830" y="422630"/>
                    <a:pt x="0" y="372342"/>
                    <a:pt x="0" y="319906"/>
                  </a:cubicBezTo>
                  <a:lnTo>
                    <a:pt x="0" y="197711"/>
                  </a:lnTo>
                  <a:cubicBezTo>
                    <a:pt x="0" y="145275"/>
                    <a:pt x="20830" y="94986"/>
                    <a:pt x="57908" y="57908"/>
                  </a:cubicBezTo>
                  <a:cubicBezTo>
                    <a:pt x="94986" y="20830"/>
                    <a:pt x="145275" y="0"/>
                    <a:pt x="197711" y="0"/>
                  </a:cubicBezTo>
                  <a:close/>
                </a:path>
              </a:pathLst>
            </a:custGeom>
            <a:solidFill>
              <a:srgbClr val="ECA406"/>
            </a:solidFill>
          </p:spPr>
        </p:sp>
        <p:sp>
          <p:nvSpPr>
            <p:cNvPr name="TextBox 42" id="42"/>
            <p:cNvSpPr txBox="true"/>
            <p:nvPr/>
          </p:nvSpPr>
          <p:spPr>
            <a:xfrm>
              <a:off x="0" y="-38100"/>
              <a:ext cx="561695" cy="555717"/>
            </a:xfrm>
            <a:prstGeom prst="rect">
              <a:avLst/>
            </a:prstGeom>
          </p:spPr>
          <p:txBody>
            <a:bodyPr anchor="ctr" rtlCol="false" tIns="50800" lIns="50800" bIns="50800" rIns="50800"/>
            <a:lstStyle/>
            <a:p>
              <a:pPr algn="ctr">
                <a:lnSpc>
                  <a:spcPts val="3360"/>
                </a:lnSpc>
              </a:pPr>
            </a:p>
          </p:txBody>
        </p:sp>
      </p:grpSp>
      <p:sp>
        <p:nvSpPr>
          <p:cNvPr name="TextBox 43" id="43"/>
          <p:cNvSpPr txBox="true"/>
          <p:nvPr/>
        </p:nvSpPr>
        <p:spPr>
          <a:xfrm rot="0">
            <a:off x="8140784" y="6604422"/>
            <a:ext cx="2020409" cy="1368424"/>
          </a:xfrm>
          <a:prstGeom prst="rect">
            <a:avLst/>
          </a:prstGeom>
        </p:spPr>
        <p:txBody>
          <a:bodyPr anchor="t" rtlCol="false" tIns="0" lIns="0" bIns="0" rIns="0">
            <a:spAutoFit/>
          </a:bodyPr>
          <a:lstStyle/>
          <a:p>
            <a:pPr algn="ctr">
              <a:lnSpc>
                <a:spcPts val="11200"/>
              </a:lnSpc>
            </a:pPr>
            <a:r>
              <a:rPr lang="en-US" sz="8000" b="true">
                <a:solidFill>
                  <a:srgbClr val="F5F5F5"/>
                </a:solidFill>
                <a:latin typeface="Garet Ultra-Bold"/>
                <a:ea typeface="Garet Ultra-Bold"/>
                <a:cs typeface="Garet Ultra-Bold"/>
                <a:sym typeface="Garet Ultra-Bold"/>
              </a:rPr>
              <a:t>06</a:t>
            </a:r>
          </a:p>
        </p:txBody>
      </p:sp>
      <p:grpSp>
        <p:nvGrpSpPr>
          <p:cNvPr name="Group 44" id="44"/>
          <p:cNvGrpSpPr/>
          <p:nvPr/>
        </p:nvGrpSpPr>
        <p:grpSpPr>
          <a:xfrm rot="0">
            <a:off x="13724742" y="6444667"/>
            <a:ext cx="1997049" cy="1840334"/>
            <a:chOff x="0" y="0"/>
            <a:chExt cx="561695" cy="517617"/>
          </a:xfrm>
        </p:grpSpPr>
        <p:sp>
          <p:nvSpPr>
            <p:cNvPr name="Freeform 45" id="45"/>
            <p:cNvSpPr/>
            <p:nvPr/>
          </p:nvSpPr>
          <p:spPr>
            <a:xfrm flipH="false" flipV="false" rot="0">
              <a:off x="0" y="0"/>
              <a:ext cx="561695" cy="517617"/>
            </a:xfrm>
            <a:custGeom>
              <a:avLst/>
              <a:gdLst/>
              <a:ahLst/>
              <a:cxnLst/>
              <a:rect r="r" b="b" t="t" l="l"/>
              <a:pathLst>
                <a:path h="517617" w="561695">
                  <a:moveTo>
                    <a:pt x="197711" y="0"/>
                  </a:moveTo>
                  <a:lnTo>
                    <a:pt x="363984" y="0"/>
                  </a:lnTo>
                  <a:cubicBezTo>
                    <a:pt x="416420" y="0"/>
                    <a:pt x="466708" y="20830"/>
                    <a:pt x="503786" y="57908"/>
                  </a:cubicBezTo>
                  <a:cubicBezTo>
                    <a:pt x="540864" y="94986"/>
                    <a:pt x="561695" y="145275"/>
                    <a:pt x="561695" y="197711"/>
                  </a:cubicBezTo>
                  <a:lnTo>
                    <a:pt x="561695" y="319906"/>
                  </a:lnTo>
                  <a:cubicBezTo>
                    <a:pt x="561695" y="372342"/>
                    <a:pt x="540864" y="422630"/>
                    <a:pt x="503786" y="459708"/>
                  </a:cubicBezTo>
                  <a:cubicBezTo>
                    <a:pt x="466708" y="496786"/>
                    <a:pt x="416420" y="517617"/>
                    <a:pt x="363984" y="517617"/>
                  </a:cubicBezTo>
                  <a:lnTo>
                    <a:pt x="197711" y="517617"/>
                  </a:lnTo>
                  <a:cubicBezTo>
                    <a:pt x="145275" y="517617"/>
                    <a:pt x="94986" y="496786"/>
                    <a:pt x="57908" y="459708"/>
                  </a:cubicBezTo>
                  <a:cubicBezTo>
                    <a:pt x="20830" y="422630"/>
                    <a:pt x="0" y="372342"/>
                    <a:pt x="0" y="319906"/>
                  </a:cubicBezTo>
                  <a:lnTo>
                    <a:pt x="0" y="197711"/>
                  </a:lnTo>
                  <a:cubicBezTo>
                    <a:pt x="0" y="145275"/>
                    <a:pt x="20830" y="94986"/>
                    <a:pt x="57908" y="57908"/>
                  </a:cubicBezTo>
                  <a:cubicBezTo>
                    <a:pt x="94986" y="20830"/>
                    <a:pt x="145275" y="0"/>
                    <a:pt x="197711" y="0"/>
                  </a:cubicBezTo>
                  <a:close/>
                </a:path>
              </a:pathLst>
            </a:custGeom>
            <a:solidFill>
              <a:srgbClr val="ECA406"/>
            </a:solidFill>
          </p:spPr>
        </p:sp>
        <p:sp>
          <p:nvSpPr>
            <p:cNvPr name="TextBox 46" id="46"/>
            <p:cNvSpPr txBox="true"/>
            <p:nvPr/>
          </p:nvSpPr>
          <p:spPr>
            <a:xfrm>
              <a:off x="0" y="-38100"/>
              <a:ext cx="561695" cy="555717"/>
            </a:xfrm>
            <a:prstGeom prst="rect">
              <a:avLst/>
            </a:prstGeom>
          </p:spPr>
          <p:txBody>
            <a:bodyPr anchor="ctr" rtlCol="false" tIns="50800" lIns="50800" bIns="50800" rIns="50800"/>
            <a:lstStyle/>
            <a:p>
              <a:pPr algn="ctr">
                <a:lnSpc>
                  <a:spcPts val="3360"/>
                </a:lnSpc>
              </a:pPr>
            </a:p>
          </p:txBody>
        </p:sp>
      </p:grpSp>
      <p:sp>
        <p:nvSpPr>
          <p:cNvPr name="TextBox 47" id="47"/>
          <p:cNvSpPr txBox="true"/>
          <p:nvPr/>
        </p:nvSpPr>
        <p:spPr>
          <a:xfrm rot="0">
            <a:off x="13701382" y="6604422"/>
            <a:ext cx="2020409" cy="1368424"/>
          </a:xfrm>
          <a:prstGeom prst="rect">
            <a:avLst/>
          </a:prstGeom>
        </p:spPr>
        <p:txBody>
          <a:bodyPr anchor="t" rtlCol="false" tIns="0" lIns="0" bIns="0" rIns="0">
            <a:spAutoFit/>
          </a:bodyPr>
          <a:lstStyle/>
          <a:p>
            <a:pPr algn="ctr">
              <a:lnSpc>
                <a:spcPts val="11200"/>
              </a:lnSpc>
            </a:pPr>
            <a:r>
              <a:rPr lang="en-US" sz="8000" b="true">
                <a:solidFill>
                  <a:srgbClr val="F5F5F5"/>
                </a:solidFill>
                <a:latin typeface="Garet Ultra-Bold"/>
                <a:ea typeface="Garet Ultra-Bold"/>
                <a:cs typeface="Garet Ultra-Bold"/>
                <a:sym typeface="Garet Ultra-Bold"/>
              </a:rPr>
              <a:t>07</a:t>
            </a:r>
          </a:p>
        </p:txBody>
      </p:sp>
      <p:sp>
        <p:nvSpPr>
          <p:cNvPr name="TextBox 48" id="48"/>
          <p:cNvSpPr txBox="true"/>
          <p:nvPr/>
        </p:nvSpPr>
        <p:spPr>
          <a:xfrm rot="0">
            <a:off x="1449850" y="4793932"/>
            <a:ext cx="4251335" cy="622935"/>
          </a:xfrm>
          <a:prstGeom prst="rect">
            <a:avLst/>
          </a:prstGeom>
        </p:spPr>
        <p:txBody>
          <a:bodyPr anchor="t" rtlCol="false" tIns="0" lIns="0" bIns="0" rIns="0">
            <a:spAutoFit/>
          </a:bodyPr>
          <a:lstStyle/>
          <a:p>
            <a:pPr algn="ctr" marL="0" indent="0" lvl="0">
              <a:lnSpc>
                <a:spcPts val="5040"/>
              </a:lnSpc>
            </a:pPr>
            <a:r>
              <a:rPr lang="en-US" b="true" sz="3600">
                <a:solidFill>
                  <a:srgbClr val="1A1A1A"/>
                </a:solidFill>
                <a:latin typeface="HK Grotesk Medium"/>
                <a:ea typeface="HK Grotesk Medium"/>
                <a:cs typeface="HK Grotesk Medium"/>
                <a:sym typeface="HK Grotesk Medium"/>
              </a:rPr>
              <a:t>Why IoT matters?</a:t>
            </a:r>
          </a:p>
        </p:txBody>
      </p:sp>
      <p:sp>
        <p:nvSpPr>
          <p:cNvPr name="TextBox 49" id="49"/>
          <p:cNvSpPr txBox="true"/>
          <p:nvPr/>
        </p:nvSpPr>
        <p:spPr>
          <a:xfrm rot="0">
            <a:off x="12585919" y="4793932"/>
            <a:ext cx="4251335" cy="622935"/>
          </a:xfrm>
          <a:prstGeom prst="rect">
            <a:avLst/>
          </a:prstGeom>
        </p:spPr>
        <p:txBody>
          <a:bodyPr anchor="t" rtlCol="false" tIns="0" lIns="0" bIns="0" rIns="0">
            <a:spAutoFit/>
          </a:bodyPr>
          <a:lstStyle/>
          <a:p>
            <a:pPr algn="ctr" marL="0" indent="0" lvl="0">
              <a:lnSpc>
                <a:spcPts val="5040"/>
              </a:lnSpc>
            </a:pPr>
            <a:r>
              <a:rPr lang="en-US" b="true" sz="3600">
                <a:solidFill>
                  <a:srgbClr val="1A1A1A"/>
                </a:solidFill>
                <a:latin typeface="HK Grotesk Medium"/>
                <a:ea typeface="HK Grotesk Medium"/>
                <a:cs typeface="HK Grotesk Medium"/>
                <a:sym typeface="HK Grotesk Medium"/>
              </a:rPr>
              <a:t>Real-world use cases</a:t>
            </a:r>
          </a:p>
        </p:txBody>
      </p:sp>
      <p:sp>
        <p:nvSpPr>
          <p:cNvPr name="TextBox 50" id="50"/>
          <p:cNvSpPr txBox="true"/>
          <p:nvPr/>
        </p:nvSpPr>
        <p:spPr>
          <a:xfrm rot="0">
            <a:off x="1438171" y="8527889"/>
            <a:ext cx="4251335" cy="622935"/>
          </a:xfrm>
          <a:prstGeom prst="rect">
            <a:avLst/>
          </a:prstGeom>
        </p:spPr>
        <p:txBody>
          <a:bodyPr anchor="t" rtlCol="false" tIns="0" lIns="0" bIns="0" rIns="0">
            <a:spAutoFit/>
          </a:bodyPr>
          <a:lstStyle/>
          <a:p>
            <a:pPr algn="ctr" marL="0" indent="0" lvl="0">
              <a:lnSpc>
                <a:spcPts val="5040"/>
              </a:lnSpc>
            </a:pPr>
            <a:r>
              <a:rPr lang="en-US" b="true" sz="3600">
                <a:solidFill>
                  <a:srgbClr val="1A1A1A"/>
                </a:solidFill>
                <a:latin typeface="HK Grotesk Medium"/>
                <a:ea typeface="HK Grotesk Medium"/>
                <a:cs typeface="HK Grotesk Medium"/>
                <a:sym typeface="HK Grotesk Medium"/>
              </a:rPr>
              <a:t>Security risks</a:t>
            </a:r>
          </a:p>
        </p:txBody>
      </p:sp>
      <p:sp>
        <p:nvSpPr>
          <p:cNvPr name="TextBox 51" id="51"/>
          <p:cNvSpPr txBox="true"/>
          <p:nvPr/>
        </p:nvSpPr>
        <p:spPr>
          <a:xfrm rot="0">
            <a:off x="7018332" y="8208802"/>
            <a:ext cx="4251335" cy="1261110"/>
          </a:xfrm>
          <a:prstGeom prst="rect">
            <a:avLst/>
          </a:prstGeom>
        </p:spPr>
        <p:txBody>
          <a:bodyPr anchor="t" rtlCol="false" tIns="0" lIns="0" bIns="0" rIns="0">
            <a:spAutoFit/>
          </a:bodyPr>
          <a:lstStyle/>
          <a:p>
            <a:pPr algn="ctr" marL="0" indent="0" lvl="0">
              <a:lnSpc>
                <a:spcPts val="5040"/>
              </a:lnSpc>
            </a:pPr>
            <a:r>
              <a:rPr lang="en-US" b="true" sz="3600">
                <a:solidFill>
                  <a:srgbClr val="1A1A1A"/>
                </a:solidFill>
                <a:latin typeface="HK Grotesk Medium"/>
                <a:ea typeface="HK Grotesk Medium"/>
                <a:cs typeface="HK Grotesk Medium"/>
                <a:sym typeface="HK Grotesk Medium"/>
              </a:rPr>
              <a:t>Cloud, Edge, and AI integration in IoT</a:t>
            </a:r>
          </a:p>
        </p:txBody>
      </p:sp>
      <p:sp>
        <p:nvSpPr>
          <p:cNvPr name="TextBox 52" id="52"/>
          <p:cNvSpPr txBox="true"/>
          <p:nvPr/>
        </p:nvSpPr>
        <p:spPr>
          <a:xfrm rot="0">
            <a:off x="7018332" y="4767458"/>
            <a:ext cx="4251335" cy="948690"/>
          </a:xfrm>
          <a:prstGeom prst="rect">
            <a:avLst/>
          </a:prstGeom>
        </p:spPr>
        <p:txBody>
          <a:bodyPr anchor="t" rtlCol="false" tIns="0" lIns="0" bIns="0" rIns="0">
            <a:spAutoFit/>
          </a:bodyPr>
          <a:lstStyle/>
          <a:p>
            <a:pPr algn="ctr" marL="0" indent="0" lvl="0">
              <a:lnSpc>
                <a:spcPts val="3600"/>
              </a:lnSpc>
            </a:pPr>
            <a:r>
              <a:rPr lang="en-US" b="true" sz="3600">
                <a:solidFill>
                  <a:srgbClr val="1A1A1A"/>
                </a:solidFill>
                <a:latin typeface="HK Grotesk Medium"/>
                <a:ea typeface="HK Grotesk Medium"/>
                <a:cs typeface="HK Grotesk Medium"/>
                <a:sym typeface="HK Grotesk Medium"/>
              </a:rPr>
              <a:t>Technical architecture</a:t>
            </a:r>
          </a:p>
        </p:txBody>
      </p:sp>
      <p:grpSp>
        <p:nvGrpSpPr>
          <p:cNvPr name="Group 53" id="53"/>
          <p:cNvGrpSpPr/>
          <p:nvPr/>
        </p:nvGrpSpPr>
        <p:grpSpPr>
          <a:xfrm rot="0">
            <a:off x="8150167" y="741860"/>
            <a:ext cx="9109133" cy="1653894"/>
            <a:chOff x="0" y="0"/>
            <a:chExt cx="3221924" cy="584987"/>
          </a:xfrm>
        </p:grpSpPr>
        <p:sp>
          <p:nvSpPr>
            <p:cNvPr name="Freeform 54" id="54"/>
            <p:cNvSpPr/>
            <p:nvPr/>
          </p:nvSpPr>
          <p:spPr>
            <a:xfrm flipH="false" flipV="false" rot="0">
              <a:off x="0" y="0"/>
              <a:ext cx="3221924" cy="584987"/>
            </a:xfrm>
            <a:custGeom>
              <a:avLst/>
              <a:gdLst/>
              <a:ahLst/>
              <a:cxnLst/>
              <a:rect r="r" b="b" t="t" l="l"/>
              <a:pathLst>
                <a:path h="584987" w="3221924">
                  <a:moveTo>
                    <a:pt x="43345" y="0"/>
                  </a:moveTo>
                  <a:lnTo>
                    <a:pt x="3178579" y="0"/>
                  </a:lnTo>
                  <a:cubicBezTo>
                    <a:pt x="3190075" y="0"/>
                    <a:pt x="3201100" y="4567"/>
                    <a:pt x="3209229" y="12696"/>
                  </a:cubicBezTo>
                  <a:cubicBezTo>
                    <a:pt x="3217357" y="20824"/>
                    <a:pt x="3221924" y="31849"/>
                    <a:pt x="3221924" y="43345"/>
                  </a:cubicBezTo>
                  <a:lnTo>
                    <a:pt x="3221924" y="541641"/>
                  </a:lnTo>
                  <a:cubicBezTo>
                    <a:pt x="3221924" y="553137"/>
                    <a:pt x="3217357" y="564162"/>
                    <a:pt x="3209229" y="572291"/>
                  </a:cubicBezTo>
                  <a:cubicBezTo>
                    <a:pt x="3201100" y="580420"/>
                    <a:pt x="3190075" y="584987"/>
                    <a:pt x="3178579" y="584987"/>
                  </a:cubicBezTo>
                  <a:lnTo>
                    <a:pt x="43345" y="584987"/>
                  </a:lnTo>
                  <a:cubicBezTo>
                    <a:pt x="31849" y="584987"/>
                    <a:pt x="20824" y="580420"/>
                    <a:pt x="12696" y="572291"/>
                  </a:cubicBezTo>
                  <a:cubicBezTo>
                    <a:pt x="4567" y="564162"/>
                    <a:pt x="0" y="553137"/>
                    <a:pt x="0" y="541641"/>
                  </a:cubicBezTo>
                  <a:lnTo>
                    <a:pt x="0" y="43345"/>
                  </a:lnTo>
                  <a:cubicBezTo>
                    <a:pt x="0" y="31849"/>
                    <a:pt x="4567" y="20824"/>
                    <a:pt x="12696" y="12696"/>
                  </a:cubicBezTo>
                  <a:cubicBezTo>
                    <a:pt x="20824" y="4567"/>
                    <a:pt x="31849" y="0"/>
                    <a:pt x="43345" y="0"/>
                  </a:cubicBezTo>
                  <a:close/>
                </a:path>
              </a:pathLst>
            </a:custGeom>
            <a:solidFill>
              <a:srgbClr val="DDDDDD"/>
            </a:solidFill>
          </p:spPr>
        </p:sp>
        <p:sp>
          <p:nvSpPr>
            <p:cNvPr name="TextBox 55" id="55"/>
            <p:cNvSpPr txBox="true"/>
            <p:nvPr/>
          </p:nvSpPr>
          <p:spPr>
            <a:xfrm>
              <a:off x="0" y="-47625"/>
              <a:ext cx="3221924" cy="632612"/>
            </a:xfrm>
            <a:prstGeom prst="rect">
              <a:avLst/>
            </a:prstGeom>
          </p:spPr>
          <p:txBody>
            <a:bodyPr anchor="ctr" rtlCol="false" tIns="50800" lIns="50800" bIns="50800" rIns="50800"/>
            <a:lstStyle/>
            <a:p>
              <a:pPr algn="ctr">
                <a:lnSpc>
                  <a:spcPts val="3360"/>
                </a:lnSpc>
              </a:pPr>
            </a:p>
          </p:txBody>
        </p:sp>
      </p:grpSp>
      <p:sp>
        <p:nvSpPr>
          <p:cNvPr name="TextBox 56" id="56"/>
          <p:cNvSpPr txBox="true"/>
          <p:nvPr/>
        </p:nvSpPr>
        <p:spPr>
          <a:xfrm rot="0">
            <a:off x="10385477" y="1219239"/>
            <a:ext cx="6650575" cy="622935"/>
          </a:xfrm>
          <a:prstGeom prst="rect">
            <a:avLst/>
          </a:prstGeom>
        </p:spPr>
        <p:txBody>
          <a:bodyPr anchor="t" rtlCol="false" tIns="0" lIns="0" bIns="0" rIns="0">
            <a:spAutoFit/>
          </a:bodyPr>
          <a:lstStyle/>
          <a:p>
            <a:pPr algn="ctr" marL="0" indent="0" lvl="0">
              <a:lnSpc>
                <a:spcPts val="5040"/>
              </a:lnSpc>
            </a:pPr>
            <a:r>
              <a:rPr lang="en-US" b="true" sz="3600">
                <a:solidFill>
                  <a:srgbClr val="1A1A1A"/>
                </a:solidFill>
                <a:latin typeface="HK Grotesk Medium"/>
                <a:ea typeface="HK Grotesk Medium"/>
                <a:cs typeface="HK Grotesk Medium"/>
                <a:sym typeface="HK Grotesk Medium"/>
              </a:rPr>
              <a:t>What is the Internet of Things?</a:t>
            </a:r>
          </a:p>
        </p:txBody>
      </p:sp>
      <p:grpSp>
        <p:nvGrpSpPr>
          <p:cNvPr name="Group 57" id="57"/>
          <p:cNvGrpSpPr/>
          <p:nvPr/>
        </p:nvGrpSpPr>
        <p:grpSpPr>
          <a:xfrm rot="0">
            <a:off x="8150167" y="648639"/>
            <a:ext cx="1997049" cy="1840334"/>
            <a:chOff x="0" y="0"/>
            <a:chExt cx="561695" cy="517617"/>
          </a:xfrm>
        </p:grpSpPr>
        <p:sp>
          <p:nvSpPr>
            <p:cNvPr name="Freeform 58" id="58"/>
            <p:cNvSpPr/>
            <p:nvPr/>
          </p:nvSpPr>
          <p:spPr>
            <a:xfrm flipH="false" flipV="false" rot="0">
              <a:off x="0" y="0"/>
              <a:ext cx="561695" cy="517617"/>
            </a:xfrm>
            <a:custGeom>
              <a:avLst/>
              <a:gdLst/>
              <a:ahLst/>
              <a:cxnLst/>
              <a:rect r="r" b="b" t="t" l="l"/>
              <a:pathLst>
                <a:path h="517617" w="561695">
                  <a:moveTo>
                    <a:pt x="197711" y="0"/>
                  </a:moveTo>
                  <a:lnTo>
                    <a:pt x="363984" y="0"/>
                  </a:lnTo>
                  <a:cubicBezTo>
                    <a:pt x="416420" y="0"/>
                    <a:pt x="466708" y="20830"/>
                    <a:pt x="503786" y="57908"/>
                  </a:cubicBezTo>
                  <a:cubicBezTo>
                    <a:pt x="540864" y="94986"/>
                    <a:pt x="561695" y="145275"/>
                    <a:pt x="561695" y="197711"/>
                  </a:cubicBezTo>
                  <a:lnTo>
                    <a:pt x="561695" y="319906"/>
                  </a:lnTo>
                  <a:cubicBezTo>
                    <a:pt x="561695" y="372342"/>
                    <a:pt x="540864" y="422630"/>
                    <a:pt x="503786" y="459708"/>
                  </a:cubicBezTo>
                  <a:cubicBezTo>
                    <a:pt x="466708" y="496786"/>
                    <a:pt x="416420" y="517617"/>
                    <a:pt x="363984" y="517617"/>
                  </a:cubicBezTo>
                  <a:lnTo>
                    <a:pt x="197711" y="517617"/>
                  </a:lnTo>
                  <a:cubicBezTo>
                    <a:pt x="145275" y="517617"/>
                    <a:pt x="94986" y="496786"/>
                    <a:pt x="57908" y="459708"/>
                  </a:cubicBezTo>
                  <a:cubicBezTo>
                    <a:pt x="20830" y="422630"/>
                    <a:pt x="0" y="372342"/>
                    <a:pt x="0" y="319906"/>
                  </a:cubicBezTo>
                  <a:lnTo>
                    <a:pt x="0" y="197711"/>
                  </a:lnTo>
                  <a:cubicBezTo>
                    <a:pt x="0" y="145275"/>
                    <a:pt x="20830" y="94986"/>
                    <a:pt x="57908" y="57908"/>
                  </a:cubicBezTo>
                  <a:cubicBezTo>
                    <a:pt x="94986" y="20830"/>
                    <a:pt x="145275" y="0"/>
                    <a:pt x="197711" y="0"/>
                  </a:cubicBezTo>
                  <a:close/>
                </a:path>
              </a:pathLst>
            </a:custGeom>
            <a:solidFill>
              <a:srgbClr val="ECA406"/>
            </a:solidFill>
          </p:spPr>
        </p:sp>
        <p:sp>
          <p:nvSpPr>
            <p:cNvPr name="TextBox 59" id="59"/>
            <p:cNvSpPr txBox="true"/>
            <p:nvPr/>
          </p:nvSpPr>
          <p:spPr>
            <a:xfrm>
              <a:off x="0" y="-38100"/>
              <a:ext cx="561695" cy="555717"/>
            </a:xfrm>
            <a:prstGeom prst="rect">
              <a:avLst/>
            </a:prstGeom>
          </p:spPr>
          <p:txBody>
            <a:bodyPr anchor="ctr" rtlCol="false" tIns="50800" lIns="50800" bIns="50800" rIns="50800"/>
            <a:lstStyle/>
            <a:p>
              <a:pPr algn="ctr">
                <a:lnSpc>
                  <a:spcPts val="3360"/>
                </a:lnSpc>
              </a:pPr>
            </a:p>
          </p:txBody>
        </p:sp>
      </p:grpSp>
      <p:sp>
        <p:nvSpPr>
          <p:cNvPr name="TextBox 60" id="60"/>
          <p:cNvSpPr txBox="true"/>
          <p:nvPr/>
        </p:nvSpPr>
        <p:spPr>
          <a:xfrm rot="0">
            <a:off x="8150167" y="830427"/>
            <a:ext cx="2020409" cy="1368424"/>
          </a:xfrm>
          <a:prstGeom prst="rect">
            <a:avLst/>
          </a:prstGeom>
        </p:spPr>
        <p:txBody>
          <a:bodyPr anchor="t" rtlCol="false" tIns="0" lIns="0" bIns="0" rIns="0">
            <a:spAutoFit/>
          </a:bodyPr>
          <a:lstStyle/>
          <a:p>
            <a:pPr algn="ctr">
              <a:lnSpc>
                <a:spcPts val="11200"/>
              </a:lnSpc>
            </a:pPr>
            <a:r>
              <a:rPr lang="en-US" sz="8000" b="true">
                <a:solidFill>
                  <a:srgbClr val="F5F5F5"/>
                </a:solidFill>
                <a:latin typeface="Garet Ultra-Bold"/>
                <a:ea typeface="Garet Ultra-Bold"/>
                <a:cs typeface="Garet Ultra-Bold"/>
                <a:sym typeface="Garet Ultra-Bold"/>
              </a:rPr>
              <a:t>01</a:t>
            </a:r>
          </a:p>
        </p:txBody>
      </p:sp>
      <p:sp>
        <p:nvSpPr>
          <p:cNvPr name="TextBox 61" id="61"/>
          <p:cNvSpPr txBox="true"/>
          <p:nvPr/>
        </p:nvSpPr>
        <p:spPr>
          <a:xfrm rot="0">
            <a:off x="12718710" y="8134772"/>
            <a:ext cx="4251335" cy="1261110"/>
          </a:xfrm>
          <a:prstGeom prst="rect">
            <a:avLst/>
          </a:prstGeom>
        </p:spPr>
        <p:txBody>
          <a:bodyPr anchor="t" rtlCol="false" tIns="0" lIns="0" bIns="0" rIns="0">
            <a:spAutoFit/>
          </a:bodyPr>
          <a:lstStyle/>
          <a:p>
            <a:pPr algn="ctr" marL="0" indent="0" lvl="0">
              <a:lnSpc>
                <a:spcPts val="5040"/>
              </a:lnSpc>
            </a:pPr>
            <a:r>
              <a:rPr lang="en-US" b="true" sz="3600">
                <a:solidFill>
                  <a:srgbClr val="1A1A1A"/>
                </a:solidFill>
                <a:latin typeface="HK Grotesk Medium"/>
                <a:ea typeface="HK Grotesk Medium"/>
                <a:cs typeface="HK Grotesk Medium"/>
                <a:sym typeface="HK Grotesk Medium"/>
              </a:rPr>
              <a:t>Ethical and social implications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41490" y="2562932"/>
            <a:ext cx="2968130" cy="1624376"/>
          </a:xfrm>
          <a:custGeom>
            <a:avLst/>
            <a:gdLst/>
            <a:ahLst/>
            <a:cxnLst/>
            <a:rect r="r" b="b" t="t" l="l"/>
            <a:pathLst>
              <a:path h="1624376" w="2968130">
                <a:moveTo>
                  <a:pt x="0" y="0"/>
                </a:moveTo>
                <a:lnTo>
                  <a:pt x="2968130" y="0"/>
                </a:lnTo>
                <a:lnTo>
                  <a:pt x="2968130" y="1624377"/>
                </a:lnTo>
                <a:lnTo>
                  <a:pt x="0" y="16243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741490" y="738337"/>
            <a:ext cx="2968130" cy="1624376"/>
          </a:xfrm>
          <a:custGeom>
            <a:avLst/>
            <a:gdLst/>
            <a:ahLst/>
            <a:cxnLst/>
            <a:rect r="r" b="b" t="t" l="l"/>
            <a:pathLst>
              <a:path h="1624376" w="2968130">
                <a:moveTo>
                  <a:pt x="0" y="0"/>
                </a:moveTo>
                <a:lnTo>
                  <a:pt x="2968130" y="0"/>
                </a:lnTo>
                <a:lnTo>
                  <a:pt x="2968130" y="1624377"/>
                </a:lnTo>
                <a:lnTo>
                  <a:pt x="0" y="16243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896953"/>
            <a:ext cx="2968130" cy="1624376"/>
          </a:xfrm>
          <a:custGeom>
            <a:avLst/>
            <a:gdLst/>
            <a:ahLst/>
            <a:cxnLst/>
            <a:rect r="r" b="b" t="t" l="l"/>
            <a:pathLst>
              <a:path h="1624376" w="2968130">
                <a:moveTo>
                  <a:pt x="0" y="0"/>
                </a:moveTo>
                <a:lnTo>
                  <a:pt x="2968130" y="0"/>
                </a:lnTo>
                <a:lnTo>
                  <a:pt x="2968130" y="1624376"/>
                </a:lnTo>
                <a:lnTo>
                  <a:pt x="0" y="16243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2624890" y="1222867"/>
            <a:ext cx="4113637" cy="4113637"/>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AA33"/>
            </a:solidFill>
          </p:spPr>
        </p:sp>
      </p:grpSp>
      <p:grpSp>
        <p:nvGrpSpPr>
          <p:cNvPr name="Group 7" id="7"/>
          <p:cNvGrpSpPr/>
          <p:nvPr/>
        </p:nvGrpSpPr>
        <p:grpSpPr>
          <a:xfrm rot="0">
            <a:off x="-482135" y="5853450"/>
            <a:ext cx="4113637" cy="4113637"/>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AA33"/>
            </a:solidFill>
          </p:spPr>
        </p:sp>
      </p:grpSp>
      <p:grpSp>
        <p:nvGrpSpPr>
          <p:cNvPr name="Group 9" id="9"/>
          <p:cNvGrpSpPr/>
          <p:nvPr/>
        </p:nvGrpSpPr>
        <p:grpSpPr>
          <a:xfrm rot="0">
            <a:off x="7027459" y="4858029"/>
            <a:ext cx="7090753" cy="7090753"/>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AA33"/>
            </a:solidFill>
          </p:spPr>
        </p:sp>
      </p:grpSp>
      <p:grpSp>
        <p:nvGrpSpPr>
          <p:cNvPr name="Group 11" id="11"/>
          <p:cNvGrpSpPr/>
          <p:nvPr/>
        </p:nvGrpSpPr>
        <p:grpSpPr>
          <a:xfrm rot="0">
            <a:off x="12780707" y="1378684"/>
            <a:ext cx="3802002" cy="380200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8383" t="0" r="0" b="0"/>
              </a:stretch>
            </a:blipFill>
          </p:spPr>
        </p:sp>
      </p:grpSp>
      <p:grpSp>
        <p:nvGrpSpPr>
          <p:cNvPr name="Group 13" id="13"/>
          <p:cNvGrpSpPr/>
          <p:nvPr/>
        </p:nvGrpSpPr>
        <p:grpSpPr>
          <a:xfrm rot="0">
            <a:off x="7163326" y="4993896"/>
            <a:ext cx="6819019" cy="681901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60627" t="0" r="-34494" b="0"/>
              </a:stretch>
            </a:blipFill>
          </p:spPr>
        </p:sp>
      </p:grpSp>
      <p:grpSp>
        <p:nvGrpSpPr>
          <p:cNvPr name="Group 15" id="15"/>
          <p:cNvGrpSpPr/>
          <p:nvPr/>
        </p:nvGrpSpPr>
        <p:grpSpPr>
          <a:xfrm rot="0">
            <a:off x="-293847" y="6041738"/>
            <a:ext cx="3737060" cy="373706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stretch>
                <a:fillRect l="0" t="0" r="0" b="0"/>
              </a:stretch>
            </a:blipFill>
          </p:spPr>
        </p:sp>
      </p:grpSp>
      <p:sp>
        <p:nvSpPr>
          <p:cNvPr name="TextBox 17" id="17"/>
          <p:cNvSpPr txBox="true"/>
          <p:nvPr/>
        </p:nvSpPr>
        <p:spPr>
          <a:xfrm rot="0">
            <a:off x="1253860" y="1823366"/>
            <a:ext cx="9318975" cy="1747829"/>
          </a:xfrm>
          <a:prstGeom prst="rect">
            <a:avLst/>
          </a:prstGeom>
        </p:spPr>
        <p:txBody>
          <a:bodyPr anchor="t" rtlCol="false" tIns="0" lIns="0" bIns="0" rIns="0">
            <a:spAutoFit/>
          </a:bodyPr>
          <a:lstStyle/>
          <a:p>
            <a:pPr algn="l">
              <a:lnSpc>
                <a:spcPts val="12615"/>
              </a:lnSpc>
            </a:pPr>
            <a:r>
              <a:rPr lang="en-US" sz="11468" b="true">
                <a:solidFill>
                  <a:srgbClr val="2C2C2C"/>
                </a:solidFill>
                <a:latin typeface="Poppins Ultra-Bold"/>
                <a:ea typeface="Poppins Ultra-Bold"/>
                <a:cs typeface="Poppins Ultra-Bold"/>
                <a:sym typeface="Poppins Ultra-Bold"/>
              </a:rPr>
              <a:t> What Is IoT?</a:t>
            </a:r>
          </a:p>
        </p:txBody>
      </p:sp>
      <p:sp>
        <p:nvSpPr>
          <p:cNvPr name="TextBox 18" id="18"/>
          <p:cNvSpPr txBox="true"/>
          <p:nvPr/>
        </p:nvSpPr>
        <p:spPr>
          <a:xfrm rot="0">
            <a:off x="1253860" y="3875483"/>
            <a:ext cx="8197691" cy="1180465"/>
          </a:xfrm>
          <a:prstGeom prst="rect">
            <a:avLst/>
          </a:prstGeom>
        </p:spPr>
        <p:txBody>
          <a:bodyPr anchor="t" rtlCol="false" tIns="0" lIns="0" bIns="0" rIns="0">
            <a:spAutoFit/>
          </a:bodyPr>
          <a:lstStyle/>
          <a:p>
            <a:pPr algn="l">
              <a:lnSpc>
                <a:spcPts val="4759"/>
              </a:lnSpc>
            </a:pPr>
            <a:r>
              <a:rPr lang="en-US" sz="3399">
                <a:solidFill>
                  <a:srgbClr val="2C2C2C"/>
                </a:solidFill>
                <a:latin typeface="Assistant"/>
                <a:ea typeface="Assistant"/>
                <a:cs typeface="Assistant"/>
                <a:sym typeface="Assistant"/>
              </a:rPr>
              <a:t>Connecting physical objects to the internet to collect and share data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61344" y="484235"/>
            <a:ext cx="13342442" cy="1724486"/>
          </a:xfrm>
          <a:prstGeom prst="rect">
            <a:avLst/>
          </a:prstGeom>
        </p:spPr>
        <p:txBody>
          <a:bodyPr anchor="t" rtlCol="false" tIns="0" lIns="0" bIns="0" rIns="0">
            <a:spAutoFit/>
          </a:bodyPr>
          <a:lstStyle/>
          <a:p>
            <a:pPr algn="l">
              <a:lnSpc>
                <a:spcPts val="12447"/>
              </a:lnSpc>
            </a:pPr>
            <a:r>
              <a:rPr lang="en-US" sz="11315" b="true">
                <a:solidFill>
                  <a:srgbClr val="2C2C2C"/>
                </a:solidFill>
                <a:latin typeface="Poppins Ultra-Bold"/>
                <a:ea typeface="Poppins Ultra-Bold"/>
                <a:cs typeface="Poppins Ultra-Bold"/>
                <a:sym typeface="Poppins Ultra-Bold"/>
              </a:rPr>
              <a:t>Why IoT Matters</a:t>
            </a:r>
          </a:p>
        </p:txBody>
      </p:sp>
      <p:grpSp>
        <p:nvGrpSpPr>
          <p:cNvPr name="Group 3" id="3"/>
          <p:cNvGrpSpPr/>
          <p:nvPr/>
        </p:nvGrpSpPr>
        <p:grpSpPr>
          <a:xfrm rot="0">
            <a:off x="7015595" y="3044566"/>
            <a:ext cx="11027525" cy="7058218"/>
            <a:chOff x="0" y="0"/>
            <a:chExt cx="2904369" cy="1858955"/>
          </a:xfrm>
        </p:grpSpPr>
        <p:sp>
          <p:nvSpPr>
            <p:cNvPr name="Freeform 4" id="4"/>
            <p:cNvSpPr/>
            <p:nvPr/>
          </p:nvSpPr>
          <p:spPr>
            <a:xfrm flipH="false" flipV="false" rot="0">
              <a:off x="0" y="0"/>
              <a:ext cx="2904369" cy="1858955"/>
            </a:xfrm>
            <a:custGeom>
              <a:avLst/>
              <a:gdLst/>
              <a:ahLst/>
              <a:cxnLst/>
              <a:rect r="r" b="b" t="t" l="l"/>
              <a:pathLst>
                <a:path h="1858955" w="2904369">
                  <a:moveTo>
                    <a:pt x="35805" y="0"/>
                  </a:moveTo>
                  <a:lnTo>
                    <a:pt x="2868564" y="0"/>
                  </a:lnTo>
                  <a:cubicBezTo>
                    <a:pt x="2878060" y="0"/>
                    <a:pt x="2887167" y="3772"/>
                    <a:pt x="2893882" y="10487"/>
                  </a:cubicBezTo>
                  <a:cubicBezTo>
                    <a:pt x="2900597" y="17202"/>
                    <a:pt x="2904369" y="26309"/>
                    <a:pt x="2904369" y="35805"/>
                  </a:cubicBezTo>
                  <a:lnTo>
                    <a:pt x="2904369" y="1823150"/>
                  </a:lnTo>
                  <a:cubicBezTo>
                    <a:pt x="2904369" y="1832646"/>
                    <a:pt x="2900597" y="1841753"/>
                    <a:pt x="2893882" y="1848468"/>
                  </a:cubicBezTo>
                  <a:cubicBezTo>
                    <a:pt x="2887167" y="1855182"/>
                    <a:pt x="2878060" y="1858955"/>
                    <a:pt x="2868564" y="1858955"/>
                  </a:cubicBezTo>
                  <a:lnTo>
                    <a:pt x="35805" y="1858955"/>
                  </a:lnTo>
                  <a:cubicBezTo>
                    <a:pt x="26309" y="1858955"/>
                    <a:pt x="17202" y="1855182"/>
                    <a:pt x="10487" y="1848468"/>
                  </a:cubicBezTo>
                  <a:cubicBezTo>
                    <a:pt x="3772" y="1841753"/>
                    <a:pt x="0" y="1832646"/>
                    <a:pt x="0" y="1823150"/>
                  </a:cubicBezTo>
                  <a:lnTo>
                    <a:pt x="0" y="35805"/>
                  </a:lnTo>
                  <a:cubicBezTo>
                    <a:pt x="0" y="26309"/>
                    <a:pt x="3772" y="17202"/>
                    <a:pt x="10487" y="10487"/>
                  </a:cubicBezTo>
                  <a:cubicBezTo>
                    <a:pt x="17202" y="3772"/>
                    <a:pt x="26309" y="0"/>
                    <a:pt x="35805" y="0"/>
                  </a:cubicBezTo>
                  <a:close/>
                </a:path>
              </a:pathLst>
            </a:custGeom>
            <a:solidFill>
              <a:srgbClr val="DDDDDD"/>
            </a:solidFill>
          </p:spPr>
        </p:sp>
        <p:sp>
          <p:nvSpPr>
            <p:cNvPr name="TextBox 5" id="5"/>
            <p:cNvSpPr txBox="true"/>
            <p:nvPr/>
          </p:nvSpPr>
          <p:spPr>
            <a:xfrm>
              <a:off x="0" y="-38100"/>
              <a:ext cx="2904369" cy="1897055"/>
            </a:xfrm>
            <a:prstGeom prst="rect">
              <a:avLst/>
            </a:prstGeom>
          </p:spPr>
          <p:txBody>
            <a:bodyPr anchor="ctr" rtlCol="false" tIns="50800" lIns="50800" bIns="50800" rIns="50800"/>
            <a:lstStyle/>
            <a:p>
              <a:pPr algn="ctr">
                <a:lnSpc>
                  <a:spcPts val="3360"/>
                </a:lnSpc>
              </a:pPr>
            </a:p>
          </p:txBody>
        </p:sp>
      </p:grpSp>
      <p:pic>
        <p:nvPicPr>
          <p:cNvPr name="Picture 6" id="6"/>
          <p:cNvPicPr>
            <a:picLocks noChangeAspect="true"/>
          </p:cNvPicPr>
          <p:nvPr/>
        </p:nvPicPr>
        <p:blipFill>
          <a:blip r:embed="rId3"/>
          <a:stretch>
            <a:fillRect/>
          </a:stretch>
        </p:blipFill>
        <p:spPr>
          <a:xfrm rot="0">
            <a:off x="5971399" y="2155169"/>
            <a:ext cx="13169150" cy="9021229"/>
          </a:xfrm>
          <a:prstGeom prst="rect">
            <a:avLst/>
          </a:prstGeom>
        </p:spPr>
      </p:pic>
      <p:sp>
        <p:nvSpPr>
          <p:cNvPr name="Freeform 7" id="7"/>
          <p:cNvSpPr/>
          <p:nvPr/>
        </p:nvSpPr>
        <p:spPr>
          <a:xfrm flipH="false" flipV="false" rot="0">
            <a:off x="3812908" y="5243609"/>
            <a:ext cx="2968130" cy="1624376"/>
          </a:xfrm>
          <a:custGeom>
            <a:avLst/>
            <a:gdLst/>
            <a:ahLst/>
            <a:cxnLst/>
            <a:rect r="r" b="b" t="t" l="l"/>
            <a:pathLst>
              <a:path h="1624376" w="2968130">
                <a:moveTo>
                  <a:pt x="0" y="0"/>
                </a:moveTo>
                <a:lnTo>
                  <a:pt x="2968130" y="0"/>
                </a:lnTo>
                <a:lnTo>
                  <a:pt x="2968130" y="1624377"/>
                </a:lnTo>
                <a:lnTo>
                  <a:pt x="0" y="16243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812908" y="3419014"/>
            <a:ext cx="2968130" cy="1624376"/>
          </a:xfrm>
          <a:custGeom>
            <a:avLst/>
            <a:gdLst/>
            <a:ahLst/>
            <a:cxnLst/>
            <a:rect r="r" b="b" t="t" l="l"/>
            <a:pathLst>
              <a:path h="1624376" w="2968130">
                <a:moveTo>
                  <a:pt x="0" y="0"/>
                </a:moveTo>
                <a:lnTo>
                  <a:pt x="2968130" y="0"/>
                </a:lnTo>
                <a:lnTo>
                  <a:pt x="2968130" y="1624377"/>
                </a:lnTo>
                <a:lnTo>
                  <a:pt x="0" y="16243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561344" y="3044566"/>
            <a:ext cx="5828693" cy="1619480"/>
            <a:chOff x="0" y="0"/>
            <a:chExt cx="1535129" cy="426530"/>
          </a:xfrm>
        </p:grpSpPr>
        <p:sp>
          <p:nvSpPr>
            <p:cNvPr name="Freeform 10" id="10"/>
            <p:cNvSpPr/>
            <p:nvPr/>
          </p:nvSpPr>
          <p:spPr>
            <a:xfrm flipH="false" flipV="false" rot="0">
              <a:off x="0" y="0"/>
              <a:ext cx="1535129" cy="426530"/>
            </a:xfrm>
            <a:custGeom>
              <a:avLst/>
              <a:gdLst/>
              <a:ahLst/>
              <a:cxnLst/>
              <a:rect r="r" b="b" t="t" l="l"/>
              <a:pathLst>
                <a:path h="426530" w="1535129">
                  <a:moveTo>
                    <a:pt x="67740" y="0"/>
                  </a:moveTo>
                  <a:lnTo>
                    <a:pt x="1467389" y="0"/>
                  </a:lnTo>
                  <a:cubicBezTo>
                    <a:pt x="1485354" y="0"/>
                    <a:pt x="1502584" y="7137"/>
                    <a:pt x="1515288" y="19841"/>
                  </a:cubicBezTo>
                  <a:cubicBezTo>
                    <a:pt x="1527992" y="32544"/>
                    <a:pt x="1535129" y="49775"/>
                    <a:pt x="1535129" y="67740"/>
                  </a:cubicBezTo>
                  <a:lnTo>
                    <a:pt x="1535129" y="358789"/>
                  </a:lnTo>
                  <a:cubicBezTo>
                    <a:pt x="1535129" y="396201"/>
                    <a:pt x="1504800" y="426530"/>
                    <a:pt x="1467389" y="426530"/>
                  </a:cubicBezTo>
                  <a:lnTo>
                    <a:pt x="67740" y="426530"/>
                  </a:lnTo>
                  <a:cubicBezTo>
                    <a:pt x="49775" y="426530"/>
                    <a:pt x="32544" y="419393"/>
                    <a:pt x="19841" y="406689"/>
                  </a:cubicBezTo>
                  <a:cubicBezTo>
                    <a:pt x="7137" y="393985"/>
                    <a:pt x="0" y="376755"/>
                    <a:pt x="0" y="358789"/>
                  </a:cubicBezTo>
                  <a:lnTo>
                    <a:pt x="0" y="67740"/>
                  </a:lnTo>
                  <a:cubicBezTo>
                    <a:pt x="0" y="49775"/>
                    <a:pt x="7137" y="32544"/>
                    <a:pt x="19841" y="19841"/>
                  </a:cubicBezTo>
                  <a:cubicBezTo>
                    <a:pt x="32544" y="7137"/>
                    <a:pt x="49775" y="0"/>
                    <a:pt x="67740" y="0"/>
                  </a:cubicBezTo>
                  <a:close/>
                </a:path>
              </a:pathLst>
            </a:custGeom>
            <a:solidFill>
              <a:srgbClr val="ECA406"/>
            </a:solidFill>
          </p:spPr>
        </p:sp>
        <p:sp>
          <p:nvSpPr>
            <p:cNvPr name="TextBox 11" id="11"/>
            <p:cNvSpPr txBox="true"/>
            <p:nvPr/>
          </p:nvSpPr>
          <p:spPr>
            <a:xfrm>
              <a:off x="0" y="-57150"/>
              <a:ext cx="1535129" cy="483680"/>
            </a:xfrm>
            <a:prstGeom prst="rect">
              <a:avLst/>
            </a:prstGeom>
          </p:spPr>
          <p:txBody>
            <a:bodyPr anchor="ctr" rtlCol="false" tIns="50800" lIns="50800" bIns="50800" rIns="50800"/>
            <a:lstStyle/>
            <a:p>
              <a:pPr algn="ctr">
                <a:lnSpc>
                  <a:spcPts val="3640"/>
                </a:lnSpc>
              </a:pPr>
              <a:r>
                <a:rPr lang="en-US" b="true" sz="2600">
                  <a:solidFill>
                    <a:srgbClr val="FFFFFF"/>
                  </a:solidFill>
                  <a:latin typeface="Garet Bold"/>
                  <a:ea typeface="Garet Bold"/>
                  <a:cs typeface="Garet Bold"/>
                  <a:sym typeface="Garet Bold"/>
                </a:rPr>
                <a:t>25+ billion devices by 2030</a:t>
              </a:r>
            </a:p>
          </p:txBody>
        </p:sp>
      </p:grpSp>
      <p:sp>
        <p:nvSpPr>
          <p:cNvPr name="Freeform 12" id="12"/>
          <p:cNvSpPr/>
          <p:nvPr/>
        </p:nvSpPr>
        <p:spPr>
          <a:xfrm flipH="false" flipV="false" rot="0">
            <a:off x="-1555765" y="6095600"/>
            <a:ext cx="8688825" cy="10287000"/>
          </a:xfrm>
          <a:custGeom>
            <a:avLst/>
            <a:gdLst/>
            <a:ahLst/>
            <a:cxnLst/>
            <a:rect r="r" b="b" t="t" l="l"/>
            <a:pathLst>
              <a:path h="10287000" w="8688825">
                <a:moveTo>
                  <a:pt x="0" y="0"/>
                </a:moveTo>
                <a:lnTo>
                  <a:pt x="8688825" y="0"/>
                </a:lnTo>
                <a:lnTo>
                  <a:pt x="8688825" y="10287000"/>
                </a:lnTo>
                <a:lnTo>
                  <a:pt x="0" y="10287000"/>
                </a:lnTo>
                <a:lnTo>
                  <a:pt x="0" y="0"/>
                </a:lnTo>
                <a:close/>
              </a:path>
            </a:pathLst>
          </a:custGeom>
          <a:blipFill>
            <a:blip r:embed="rId6"/>
            <a:stretch>
              <a:fillRect l="-14236" t="0" r="-68401" b="-2777"/>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DDDDD"/>
        </a:solidFill>
      </p:bgPr>
    </p:bg>
    <p:spTree>
      <p:nvGrpSpPr>
        <p:cNvPr id="1" name=""/>
        <p:cNvGrpSpPr/>
        <p:nvPr/>
      </p:nvGrpSpPr>
      <p:grpSpPr>
        <a:xfrm>
          <a:off x="0" y="0"/>
          <a:ext cx="0" cy="0"/>
          <a:chOff x="0" y="0"/>
          <a:chExt cx="0" cy="0"/>
        </a:xfrm>
      </p:grpSpPr>
      <p:sp>
        <p:nvSpPr>
          <p:cNvPr name="Freeform 2" id="2"/>
          <p:cNvSpPr/>
          <p:nvPr/>
        </p:nvSpPr>
        <p:spPr>
          <a:xfrm flipH="false" flipV="false" rot="0">
            <a:off x="0" y="3282198"/>
            <a:ext cx="18288000" cy="7004802"/>
          </a:xfrm>
          <a:custGeom>
            <a:avLst/>
            <a:gdLst/>
            <a:ahLst/>
            <a:cxnLst/>
            <a:rect r="r" b="b" t="t" l="l"/>
            <a:pathLst>
              <a:path h="7004802" w="18288000">
                <a:moveTo>
                  <a:pt x="0" y="0"/>
                </a:moveTo>
                <a:lnTo>
                  <a:pt x="18288000" y="0"/>
                </a:lnTo>
                <a:lnTo>
                  <a:pt x="18288000" y="7004802"/>
                </a:lnTo>
                <a:lnTo>
                  <a:pt x="0" y="7004802"/>
                </a:lnTo>
                <a:lnTo>
                  <a:pt x="0" y="0"/>
                </a:lnTo>
                <a:close/>
              </a:path>
            </a:pathLst>
          </a:custGeom>
          <a:blipFill>
            <a:blip r:embed="rId3"/>
            <a:stretch>
              <a:fillRect l="0" t="-24629" r="0" b="-22226"/>
            </a:stretch>
          </a:blipFill>
        </p:spPr>
      </p:sp>
      <p:grpSp>
        <p:nvGrpSpPr>
          <p:cNvPr name="Group 3" id="3"/>
          <p:cNvGrpSpPr/>
          <p:nvPr/>
        </p:nvGrpSpPr>
        <p:grpSpPr>
          <a:xfrm rot="0">
            <a:off x="268863" y="277535"/>
            <a:ext cx="17680078" cy="2791889"/>
            <a:chOff x="0" y="0"/>
            <a:chExt cx="4656481" cy="735312"/>
          </a:xfrm>
        </p:grpSpPr>
        <p:sp>
          <p:nvSpPr>
            <p:cNvPr name="Freeform 4" id="4"/>
            <p:cNvSpPr/>
            <p:nvPr/>
          </p:nvSpPr>
          <p:spPr>
            <a:xfrm flipH="false" flipV="false" rot="0">
              <a:off x="0" y="0"/>
              <a:ext cx="4656481" cy="735312"/>
            </a:xfrm>
            <a:custGeom>
              <a:avLst/>
              <a:gdLst/>
              <a:ahLst/>
              <a:cxnLst/>
              <a:rect r="r" b="b" t="t" l="l"/>
              <a:pathLst>
                <a:path h="735312" w="4656481">
                  <a:moveTo>
                    <a:pt x="22332" y="0"/>
                  </a:moveTo>
                  <a:lnTo>
                    <a:pt x="4634149" y="0"/>
                  </a:lnTo>
                  <a:cubicBezTo>
                    <a:pt x="4646483" y="0"/>
                    <a:pt x="4656481" y="9999"/>
                    <a:pt x="4656481" y="22332"/>
                  </a:cubicBezTo>
                  <a:lnTo>
                    <a:pt x="4656481" y="712980"/>
                  </a:lnTo>
                  <a:cubicBezTo>
                    <a:pt x="4656481" y="725314"/>
                    <a:pt x="4646483" y="735312"/>
                    <a:pt x="4634149" y="735312"/>
                  </a:cubicBezTo>
                  <a:lnTo>
                    <a:pt x="22332" y="735312"/>
                  </a:lnTo>
                  <a:cubicBezTo>
                    <a:pt x="9999" y="735312"/>
                    <a:pt x="0" y="725314"/>
                    <a:pt x="0" y="712980"/>
                  </a:cubicBezTo>
                  <a:lnTo>
                    <a:pt x="0" y="22332"/>
                  </a:lnTo>
                  <a:cubicBezTo>
                    <a:pt x="0" y="9999"/>
                    <a:pt x="9999" y="0"/>
                    <a:pt x="22332" y="0"/>
                  </a:cubicBezTo>
                  <a:close/>
                </a:path>
              </a:pathLst>
            </a:custGeom>
            <a:solidFill>
              <a:srgbClr val="F5F5F5"/>
            </a:solidFill>
          </p:spPr>
        </p:sp>
        <p:sp>
          <p:nvSpPr>
            <p:cNvPr name="TextBox 5" id="5"/>
            <p:cNvSpPr txBox="true"/>
            <p:nvPr/>
          </p:nvSpPr>
          <p:spPr>
            <a:xfrm>
              <a:off x="0" y="-38100"/>
              <a:ext cx="4656481" cy="773412"/>
            </a:xfrm>
            <a:prstGeom prst="rect">
              <a:avLst/>
            </a:prstGeom>
          </p:spPr>
          <p:txBody>
            <a:bodyPr anchor="ctr" rtlCol="false" tIns="50800" lIns="50800" bIns="50800" rIns="50800"/>
            <a:lstStyle/>
            <a:p>
              <a:pPr algn="ctr">
                <a:lnSpc>
                  <a:spcPts val="3360"/>
                </a:lnSpc>
              </a:pPr>
            </a:p>
          </p:txBody>
        </p:sp>
      </p:grpSp>
      <p:sp>
        <p:nvSpPr>
          <p:cNvPr name="TextBox 6" id="6"/>
          <p:cNvSpPr txBox="true"/>
          <p:nvPr/>
        </p:nvSpPr>
        <p:spPr>
          <a:xfrm rot="0">
            <a:off x="596903" y="1078858"/>
            <a:ext cx="17094193" cy="1189245"/>
          </a:xfrm>
          <a:prstGeom prst="rect">
            <a:avLst/>
          </a:prstGeom>
        </p:spPr>
        <p:txBody>
          <a:bodyPr anchor="t" rtlCol="false" tIns="0" lIns="0" bIns="0" rIns="0">
            <a:spAutoFit/>
          </a:bodyPr>
          <a:lstStyle/>
          <a:p>
            <a:pPr algn="l">
              <a:lnSpc>
                <a:spcPts val="8583"/>
              </a:lnSpc>
            </a:pPr>
            <a:r>
              <a:rPr lang="en-US" sz="7803" b="true">
                <a:solidFill>
                  <a:srgbClr val="2C2C2C"/>
                </a:solidFill>
                <a:latin typeface="Poppins Ultra-Bold"/>
                <a:ea typeface="Poppins Ultra-Bold"/>
                <a:cs typeface="Poppins Ultra-Bold"/>
                <a:sym typeface="Poppins Ultra-Bold"/>
              </a:rPr>
              <a:t>Core Architecture of IoT Systems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DDDDD"/>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3618178"/>
            <a:chOff x="0" y="0"/>
            <a:chExt cx="4274726" cy="952936"/>
          </a:xfrm>
        </p:grpSpPr>
        <p:sp>
          <p:nvSpPr>
            <p:cNvPr name="Freeform 3" id="3"/>
            <p:cNvSpPr/>
            <p:nvPr/>
          </p:nvSpPr>
          <p:spPr>
            <a:xfrm flipH="false" flipV="false" rot="0">
              <a:off x="0" y="0"/>
              <a:ext cx="4274726" cy="952936"/>
            </a:xfrm>
            <a:custGeom>
              <a:avLst/>
              <a:gdLst/>
              <a:ahLst/>
              <a:cxnLst/>
              <a:rect r="r" b="b" t="t" l="l"/>
              <a:pathLst>
                <a:path h="952936" w="4274726">
                  <a:moveTo>
                    <a:pt x="24327" y="0"/>
                  </a:moveTo>
                  <a:lnTo>
                    <a:pt x="4250399" y="0"/>
                  </a:lnTo>
                  <a:cubicBezTo>
                    <a:pt x="4263834" y="0"/>
                    <a:pt x="4274726" y="10891"/>
                    <a:pt x="4274726" y="24327"/>
                  </a:cubicBezTo>
                  <a:lnTo>
                    <a:pt x="4274726" y="928609"/>
                  </a:lnTo>
                  <a:cubicBezTo>
                    <a:pt x="4274726" y="935061"/>
                    <a:pt x="4272163" y="941248"/>
                    <a:pt x="4267601" y="945810"/>
                  </a:cubicBezTo>
                  <a:cubicBezTo>
                    <a:pt x="4263039" y="950373"/>
                    <a:pt x="4256851" y="952936"/>
                    <a:pt x="4250399" y="952936"/>
                  </a:cubicBezTo>
                  <a:lnTo>
                    <a:pt x="24327" y="952936"/>
                  </a:lnTo>
                  <a:cubicBezTo>
                    <a:pt x="10891" y="952936"/>
                    <a:pt x="0" y="942044"/>
                    <a:pt x="0" y="928609"/>
                  </a:cubicBezTo>
                  <a:lnTo>
                    <a:pt x="0" y="24327"/>
                  </a:lnTo>
                  <a:cubicBezTo>
                    <a:pt x="0" y="10891"/>
                    <a:pt x="10891" y="0"/>
                    <a:pt x="24327" y="0"/>
                  </a:cubicBezTo>
                  <a:close/>
                </a:path>
              </a:pathLst>
            </a:custGeom>
            <a:solidFill>
              <a:srgbClr val="F5F5F5"/>
            </a:solidFill>
          </p:spPr>
        </p:sp>
        <p:sp>
          <p:nvSpPr>
            <p:cNvPr name="TextBox 4" id="4"/>
            <p:cNvSpPr txBox="true"/>
            <p:nvPr/>
          </p:nvSpPr>
          <p:spPr>
            <a:xfrm>
              <a:off x="0" y="-38100"/>
              <a:ext cx="4274726" cy="991036"/>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417220" y="5443121"/>
            <a:ext cx="3372968" cy="3060445"/>
            <a:chOff x="0" y="0"/>
            <a:chExt cx="1816235" cy="1647951"/>
          </a:xfrm>
        </p:grpSpPr>
        <p:sp>
          <p:nvSpPr>
            <p:cNvPr name="Freeform 6" id="6"/>
            <p:cNvSpPr/>
            <p:nvPr/>
          </p:nvSpPr>
          <p:spPr>
            <a:xfrm flipH="false" flipV="false" rot="0">
              <a:off x="0" y="0"/>
              <a:ext cx="1816235" cy="1647951"/>
            </a:xfrm>
            <a:custGeom>
              <a:avLst/>
              <a:gdLst/>
              <a:ahLst/>
              <a:cxnLst/>
              <a:rect r="r" b="b" t="t" l="l"/>
              <a:pathLst>
                <a:path h="1647951" w="1816235">
                  <a:moveTo>
                    <a:pt x="117059" y="0"/>
                  </a:moveTo>
                  <a:lnTo>
                    <a:pt x="1699175" y="0"/>
                  </a:lnTo>
                  <a:cubicBezTo>
                    <a:pt x="1763825" y="0"/>
                    <a:pt x="1816235" y="52409"/>
                    <a:pt x="1816235" y="117059"/>
                  </a:cubicBezTo>
                  <a:lnTo>
                    <a:pt x="1816235" y="1530892"/>
                  </a:lnTo>
                  <a:cubicBezTo>
                    <a:pt x="1816235" y="1595542"/>
                    <a:pt x="1763825" y="1647951"/>
                    <a:pt x="1699175" y="1647951"/>
                  </a:cubicBezTo>
                  <a:lnTo>
                    <a:pt x="117059" y="1647951"/>
                  </a:lnTo>
                  <a:cubicBezTo>
                    <a:pt x="52409" y="1647951"/>
                    <a:pt x="0" y="1595542"/>
                    <a:pt x="0" y="1530892"/>
                  </a:cubicBezTo>
                  <a:lnTo>
                    <a:pt x="0" y="117059"/>
                  </a:lnTo>
                  <a:cubicBezTo>
                    <a:pt x="0" y="52409"/>
                    <a:pt x="52409" y="0"/>
                    <a:pt x="117059" y="0"/>
                  </a:cubicBezTo>
                  <a:close/>
                </a:path>
              </a:pathLst>
            </a:custGeom>
            <a:solidFill>
              <a:srgbClr val="F5F5F5"/>
            </a:solidFill>
          </p:spPr>
        </p:sp>
        <p:sp>
          <p:nvSpPr>
            <p:cNvPr name="TextBox 7" id="7"/>
            <p:cNvSpPr txBox="true"/>
            <p:nvPr/>
          </p:nvSpPr>
          <p:spPr>
            <a:xfrm>
              <a:off x="0" y="-38100"/>
              <a:ext cx="1816235" cy="1686051"/>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5446880" y="5443121"/>
            <a:ext cx="3372968" cy="3060445"/>
            <a:chOff x="0" y="0"/>
            <a:chExt cx="1816235" cy="1647951"/>
          </a:xfrm>
        </p:grpSpPr>
        <p:sp>
          <p:nvSpPr>
            <p:cNvPr name="Freeform 9" id="9"/>
            <p:cNvSpPr/>
            <p:nvPr/>
          </p:nvSpPr>
          <p:spPr>
            <a:xfrm flipH="false" flipV="false" rot="0">
              <a:off x="0" y="0"/>
              <a:ext cx="1816235" cy="1647951"/>
            </a:xfrm>
            <a:custGeom>
              <a:avLst/>
              <a:gdLst/>
              <a:ahLst/>
              <a:cxnLst/>
              <a:rect r="r" b="b" t="t" l="l"/>
              <a:pathLst>
                <a:path h="1647951" w="1816235">
                  <a:moveTo>
                    <a:pt x="117059" y="0"/>
                  </a:moveTo>
                  <a:lnTo>
                    <a:pt x="1699175" y="0"/>
                  </a:lnTo>
                  <a:cubicBezTo>
                    <a:pt x="1763825" y="0"/>
                    <a:pt x="1816235" y="52409"/>
                    <a:pt x="1816235" y="117059"/>
                  </a:cubicBezTo>
                  <a:lnTo>
                    <a:pt x="1816235" y="1530892"/>
                  </a:lnTo>
                  <a:cubicBezTo>
                    <a:pt x="1816235" y="1595542"/>
                    <a:pt x="1763825" y="1647951"/>
                    <a:pt x="1699175" y="1647951"/>
                  </a:cubicBezTo>
                  <a:lnTo>
                    <a:pt x="117059" y="1647951"/>
                  </a:lnTo>
                  <a:cubicBezTo>
                    <a:pt x="52409" y="1647951"/>
                    <a:pt x="0" y="1595542"/>
                    <a:pt x="0" y="1530892"/>
                  </a:cubicBezTo>
                  <a:lnTo>
                    <a:pt x="0" y="117059"/>
                  </a:lnTo>
                  <a:cubicBezTo>
                    <a:pt x="0" y="52409"/>
                    <a:pt x="52409" y="0"/>
                    <a:pt x="117059" y="0"/>
                  </a:cubicBezTo>
                  <a:close/>
                </a:path>
              </a:pathLst>
            </a:custGeom>
            <a:solidFill>
              <a:srgbClr val="F5F5F5"/>
            </a:solidFill>
          </p:spPr>
        </p:sp>
        <p:sp>
          <p:nvSpPr>
            <p:cNvPr name="TextBox 10" id="10"/>
            <p:cNvSpPr txBox="true"/>
            <p:nvPr/>
          </p:nvSpPr>
          <p:spPr>
            <a:xfrm>
              <a:off x="0" y="-38100"/>
              <a:ext cx="1816235" cy="1686051"/>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9470948" y="5443121"/>
            <a:ext cx="3372968" cy="3060445"/>
            <a:chOff x="0" y="0"/>
            <a:chExt cx="1816235" cy="1647951"/>
          </a:xfrm>
        </p:grpSpPr>
        <p:sp>
          <p:nvSpPr>
            <p:cNvPr name="Freeform 12" id="12"/>
            <p:cNvSpPr/>
            <p:nvPr/>
          </p:nvSpPr>
          <p:spPr>
            <a:xfrm flipH="false" flipV="false" rot="0">
              <a:off x="0" y="0"/>
              <a:ext cx="1816235" cy="1647951"/>
            </a:xfrm>
            <a:custGeom>
              <a:avLst/>
              <a:gdLst/>
              <a:ahLst/>
              <a:cxnLst/>
              <a:rect r="r" b="b" t="t" l="l"/>
              <a:pathLst>
                <a:path h="1647951" w="1816235">
                  <a:moveTo>
                    <a:pt x="117059" y="0"/>
                  </a:moveTo>
                  <a:lnTo>
                    <a:pt x="1699175" y="0"/>
                  </a:lnTo>
                  <a:cubicBezTo>
                    <a:pt x="1763825" y="0"/>
                    <a:pt x="1816235" y="52409"/>
                    <a:pt x="1816235" y="117059"/>
                  </a:cubicBezTo>
                  <a:lnTo>
                    <a:pt x="1816235" y="1530892"/>
                  </a:lnTo>
                  <a:cubicBezTo>
                    <a:pt x="1816235" y="1595542"/>
                    <a:pt x="1763825" y="1647951"/>
                    <a:pt x="1699175" y="1647951"/>
                  </a:cubicBezTo>
                  <a:lnTo>
                    <a:pt x="117059" y="1647951"/>
                  </a:lnTo>
                  <a:cubicBezTo>
                    <a:pt x="52409" y="1647951"/>
                    <a:pt x="0" y="1595542"/>
                    <a:pt x="0" y="1530892"/>
                  </a:cubicBezTo>
                  <a:lnTo>
                    <a:pt x="0" y="117059"/>
                  </a:lnTo>
                  <a:cubicBezTo>
                    <a:pt x="0" y="52409"/>
                    <a:pt x="52409" y="0"/>
                    <a:pt x="117059" y="0"/>
                  </a:cubicBezTo>
                  <a:close/>
                </a:path>
              </a:pathLst>
            </a:custGeom>
            <a:solidFill>
              <a:srgbClr val="F5F5F5"/>
            </a:solidFill>
          </p:spPr>
        </p:sp>
        <p:sp>
          <p:nvSpPr>
            <p:cNvPr name="TextBox 13" id="13"/>
            <p:cNvSpPr txBox="true"/>
            <p:nvPr/>
          </p:nvSpPr>
          <p:spPr>
            <a:xfrm>
              <a:off x="0" y="-38100"/>
              <a:ext cx="1816235" cy="1686051"/>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13501141" y="5426037"/>
            <a:ext cx="3372968" cy="3060445"/>
            <a:chOff x="0" y="0"/>
            <a:chExt cx="1816235" cy="1647951"/>
          </a:xfrm>
        </p:grpSpPr>
        <p:sp>
          <p:nvSpPr>
            <p:cNvPr name="Freeform 15" id="15"/>
            <p:cNvSpPr/>
            <p:nvPr/>
          </p:nvSpPr>
          <p:spPr>
            <a:xfrm flipH="false" flipV="false" rot="0">
              <a:off x="0" y="0"/>
              <a:ext cx="1816235" cy="1647951"/>
            </a:xfrm>
            <a:custGeom>
              <a:avLst/>
              <a:gdLst/>
              <a:ahLst/>
              <a:cxnLst/>
              <a:rect r="r" b="b" t="t" l="l"/>
              <a:pathLst>
                <a:path h="1647951" w="1816235">
                  <a:moveTo>
                    <a:pt x="117059" y="0"/>
                  </a:moveTo>
                  <a:lnTo>
                    <a:pt x="1699175" y="0"/>
                  </a:lnTo>
                  <a:cubicBezTo>
                    <a:pt x="1763825" y="0"/>
                    <a:pt x="1816235" y="52409"/>
                    <a:pt x="1816235" y="117059"/>
                  </a:cubicBezTo>
                  <a:lnTo>
                    <a:pt x="1816235" y="1530892"/>
                  </a:lnTo>
                  <a:cubicBezTo>
                    <a:pt x="1816235" y="1595542"/>
                    <a:pt x="1763825" y="1647951"/>
                    <a:pt x="1699175" y="1647951"/>
                  </a:cubicBezTo>
                  <a:lnTo>
                    <a:pt x="117059" y="1647951"/>
                  </a:lnTo>
                  <a:cubicBezTo>
                    <a:pt x="52409" y="1647951"/>
                    <a:pt x="0" y="1595542"/>
                    <a:pt x="0" y="1530892"/>
                  </a:cubicBezTo>
                  <a:lnTo>
                    <a:pt x="0" y="117059"/>
                  </a:lnTo>
                  <a:cubicBezTo>
                    <a:pt x="0" y="52409"/>
                    <a:pt x="52409" y="0"/>
                    <a:pt x="117059" y="0"/>
                  </a:cubicBezTo>
                  <a:close/>
                </a:path>
              </a:pathLst>
            </a:custGeom>
            <a:solidFill>
              <a:srgbClr val="F5F5F5"/>
            </a:solidFill>
          </p:spPr>
        </p:sp>
        <p:sp>
          <p:nvSpPr>
            <p:cNvPr name="TextBox 16" id="16"/>
            <p:cNvSpPr txBox="true"/>
            <p:nvPr/>
          </p:nvSpPr>
          <p:spPr>
            <a:xfrm>
              <a:off x="0" y="-38100"/>
              <a:ext cx="1816235" cy="1686051"/>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2348970" y="7748832"/>
            <a:ext cx="1509468" cy="150946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261574" y="0"/>
                  </a:moveTo>
                  <a:lnTo>
                    <a:pt x="551226" y="0"/>
                  </a:lnTo>
                  <a:cubicBezTo>
                    <a:pt x="620600" y="0"/>
                    <a:pt x="687132" y="27559"/>
                    <a:pt x="736187" y="76613"/>
                  </a:cubicBezTo>
                  <a:cubicBezTo>
                    <a:pt x="785241" y="125668"/>
                    <a:pt x="812800" y="192200"/>
                    <a:pt x="812800" y="261574"/>
                  </a:cubicBezTo>
                  <a:lnTo>
                    <a:pt x="812800" y="551226"/>
                  </a:lnTo>
                  <a:cubicBezTo>
                    <a:pt x="812800" y="620600"/>
                    <a:pt x="785241" y="687132"/>
                    <a:pt x="736187" y="736187"/>
                  </a:cubicBezTo>
                  <a:cubicBezTo>
                    <a:pt x="687132" y="785241"/>
                    <a:pt x="620600" y="812800"/>
                    <a:pt x="551226" y="812800"/>
                  </a:cubicBezTo>
                  <a:lnTo>
                    <a:pt x="261574" y="812800"/>
                  </a:lnTo>
                  <a:cubicBezTo>
                    <a:pt x="192200" y="812800"/>
                    <a:pt x="125668" y="785241"/>
                    <a:pt x="76613" y="736187"/>
                  </a:cubicBezTo>
                  <a:cubicBezTo>
                    <a:pt x="27559" y="687132"/>
                    <a:pt x="0" y="620600"/>
                    <a:pt x="0" y="551226"/>
                  </a:cubicBezTo>
                  <a:lnTo>
                    <a:pt x="0" y="261574"/>
                  </a:lnTo>
                  <a:cubicBezTo>
                    <a:pt x="0" y="192200"/>
                    <a:pt x="27559" y="125668"/>
                    <a:pt x="76613" y="76613"/>
                  </a:cubicBezTo>
                  <a:cubicBezTo>
                    <a:pt x="125668" y="27559"/>
                    <a:pt x="192200" y="0"/>
                    <a:pt x="261574" y="0"/>
                  </a:cubicBezTo>
                  <a:close/>
                </a:path>
              </a:pathLst>
            </a:custGeom>
            <a:solidFill>
              <a:srgbClr val="ECA406"/>
            </a:solidFill>
          </p:spPr>
        </p:sp>
        <p:sp>
          <p:nvSpPr>
            <p:cNvPr name="TextBox 19" id="19"/>
            <p:cNvSpPr txBox="true"/>
            <p:nvPr/>
          </p:nvSpPr>
          <p:spPr>
            <a:xfrm>
              <a:off x="0" y="-38100"/>
              <a:ext cx="812800" cy="850900"/>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6378630" y="7748832"/>
            <a:ext cx="1509468" cy="1509468"/>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261574" y="0"/>
                  </a:moveTo>
                  <a:lnTo>
                    <a:pt x="551226" y="0"/>
                  </a:lnTo>
                  <a:cubicBezTo>
                    <a:pt x="620600" y="0"/>
                    <a:pt x="687132" y="27559"/>
                    <a:pt x="736187" y="76613"/>
                  </a:cubicBezTo>
                  <a:cubicBezTo>
                    <a:pt x="785241" y="125668"/>
                    <a:pt x="812800" y="192200"/>
                    <a:pt x="812800" y="261574"/>
                  </a:cubicBezTo>
                  <a:lnTo>
                    <a:pt x="812800" y="551226"/>
                  </a:lnTo>
                  <a:cubicBezTo>
                    <a:pt x="812800" y="620600"/>
                    <a:pt x="785241" y="687132"/>
                    <a:pt x="736187" y="736187"/>
                  </a:cubicBezTo>
                  <a:cubicBezTo>
                    <a:pt x="687132" y="785241"/>
                    <a:pt x="620600" y="812800"/>
                    <a:pt x="551226" y="812800"/>
                  </a:cubicBezTo>
                  <a:lnTo>
                    <a:pt x="261574" y="812800"/>
                  </a:lnTo>
                  <a:cubicBezTo>
                    <a:pt x="192200" y="812800"/>
                    <a:pt x="125668" y="785241"/>
                    <a:pt x="76613" y="736187"/>
                  </a:cubicBezTo>
                  <a:cubicBezTo>
                    <a:pt x="27559" y="687132"/>
                    <a:pt x="0" y="620600"/>
                    <a:pt x="0" y="551226"/>
                  </a:cubicBezTo>
                  <a:lnTo>
                    <a:pt x="0" y="261574"/>
                  </a:lnTo>
                  <a:cubicBezTo>
                    <a:pt x="0" y="192200"/>
                    <a:pt x="27559" y="125668"/>
                    <a:pt x="76613" y="76613"/>
                  </a:cubicBezTo>
                  <a:cubicBezTo>
                    <a:pt x="125668" y="27559"/>
                    <a:pt x="192200" y="0"/>
                    <a:pt x="261574" y="0"/>
                  </a:cubicBezTo>
                  <a:close/>
                </a:path>
              </a:pathLst>
            </a:custGeom>
            <a:solidFill>
              <a:srgbClr val="ECA406"/>
            </a:solidFill>
          </p:spPr>
        </p:sp>
        <p:sp>
          <p:nvSpPr>
            <p:cNvPr name="TextBox 22" id="22"/>
            <p:cNvSpPr txBox="true"/>
            <p:nvPr/>
          </p:nvSpPr>
          <p:spPr>
            <a:xfrm>
              <a:off x="0" y="-38100"/>
              <a:ext cx="812800" cy="850900"/>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10402698" y="7748832"/>
            <a:ext cx="1509468" cy="1509468"/>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261574" y="0"/>
                  </a:moveTo>
                  <a:lnTo>
                    <a:pt x="551226" y="0"/>
                  </a:lnTo>
                  <a:cubicBezTo>
                    <a:pt x="620600" y="0"/>
                    <a:pt x="687132" y="27559"/>
                    <a:pt x="736187" y="76613"/>
                  </a:cubicBezTo>
                  <a:cubicBezTo>
                    <a:pt x="785241" y="125668"/>
                    <a:pt x="812800" y="192200"/>
                    <a:pt x="812800" y="261574"/>
                  </a:cubicBezTo>
                  <a:lnTo>
                    <a:pt x="812800" y="551226"/>
                  </a:lnTo>
                  <a:cubicBezTo>
                    <a:pt x="812800" y="620600"/>
                    <a:pt x="785241" y="687132"/>
                    <a:pt x="736187" y="736187"/>
                  </a:cubicBezTo>
                  <a:cubicBezTo>
                    <a:pt x="687132" y="785241"/>
                    <a:pt x="620600" y="812800"/>
                    <a:pt x="551226" y="812800"/>
                  </a:cubicBezTo>
                  <a:lnTo>
                    <a:pt x="261574" y="812800"/>
                  </a:lnTo>
                  <a:cubicBezTo>
                    <a:pt x="192200" y="812800"/>
                    <a:pt x="125668" y="785241"/>
                    <a:pt x="76613" y="736187"/>
                  </a:cubicBezTo>
                  <a:cubicBezTo>
                    <a:pt x="27559" y="687132"/>
                    <a:pt x="0" y="620600"/>
                    <a:pt x="0" y="551226"/>
                  </a:cubicBezTo>
                  <a:lnTo>
                    <a:pt x="0" y="261574"/>
                  </a:lnTo>
                  <a:cubicBezTo>
                    <a:pt x="0" y="192200"/>
                    <a:pt x="27559" y="125668"/>
                    <a:pt x="76613" y="76613"/>
                  </a:cubicBezTo>
                  <a:cubicBezTo>
                    <a:pt x="125668" y="27559"/>
                    <a:pt x="192200" y="0"/>
                    <a:pt x="261574" y="0"/>
                  </a:cubicBezTo>
                  <a:close/>
                </a:path>
              </a:pathLst>
            </a:custGeom>
            <a:solidFill>
              <a:srgbClr val="ECA406"/>
            </a:solidFill>
          </p:spPr>
        </p:sp>
        <p:sp>
          <p:nvSpPr>
            <p:cNvPr name="TextBox 25" id="25"/>
            <p:cNvSpPr txBox="true"/>
            <p:nvPr/>
          </p:nvSpPr>
          <p:spPr>
            <a:xfrm>
              <a:off x="0" y="-38100"/>
              <a:ext cx="812800" cy="850900"/>
            </a:xfrm>
            <a:prstGeom prst="rect">
              <a:avLst/>
            </a:prstGeom>
          </p:spPr>
          <p:txBody>
            <a:bodyPr anchor="ctr" rtlCol="false" tIns="50800" lIns="50800" bIns="50800" rIns="50800"/>
            <a:lstStyle/>
            <a:p>
              <a:pPr algn="ctr">
                <a:lnSpc>
                  <a:spcPts val="3360"/>
                </a:lnSpc>
              </a:pPr>
            </a:p>
          </p:txBody>
        </p:sp>
      </p:grpSp>
      <p:grpSp>
        <p:nvGrpSpPr>
          <p:cNvPr name="Group 26" id="26"/>
          <p:cNvGrpSpPr/>
          <p:nvPr/>
        </p:nvGrpSpPr>
        <p:grpSpPr>
          <a:xfrm rot="0">
            <a:off x="14426766" y="7748832"/>
            <a:ext cx="1509468" cy="1509468"/>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261574" y="0"/>
                  </a:moveTo>
                  <a:lnTo>
                    <a:pt x="551226" y="0"/>
                  </a:lnTo>
                  <a:cubicBezTo>
                    <a:pt x="620600" y="0"/>
                    <a:pt x="687132" y="27559"/>
                    <a:pt x="736187" y="76613"/>
                  </a:cubicBezTo>
                  <a:cubicBezTo>
                    <a:pt x="785241" y="125668"/>
                    <a:pt x="812800" y="192200"/>
                    <a:pt x="812800" y="261574"/>
                  </a:cubicBezTo>
                  <a:lnTo>
                    <a:pt x="812800" y="551226"/>
                  </a:lnTo>
                  <a:cubicBezTo>
                    <a:pt x="812800" y="620600"/>
                    <a:pt x="785241" y="687132"/>
                    <a:pt x="736187" y="736187"/>
                  </a:cubicBezTo>
                  <a:cubicBezTo>
                    <a:pt x="687132" y="785241"/>
                    <a:pt x="620600" y="812800"/>
                    <a:pt x="551226" y="812800"/>
                  </a:cubicBezTo>
                  <a:lnTo>
                    <a:pt x="261574" y="812800"/>
                  </a:lnTo>
                  <a:cubicBezTo>
                    <a:pt x="192200" y="812800"/>
                    <a:pt x="125668" y="785241"/>
                    <a:pt x="76613" y="736187"/>
                  </a:cubicBezTo>
                  <a:cubicBezTo>
                    <a:pt x="27559" y="687132"/>
                    <a:pt x="0" y="620600"/>
                    <a:pt x="0" y="551226"/>
                  </a:cubicBezTo>
                  <a:lnTo>
                    <a:pt x="0" y="261574"/>
                  </a:lnTo>
                  <a:cubicBezTo>
                    <a:pt x="0" y="192200"/>
                    <a:pt x="27559" y="125668"/>
                    <a:pt x="76613" y="76613"/>
                  </a:cubicBezTo>
                  <a:cubicBezTo>
                    <a:pt x="125668" y="27559"/>
                    <a:pt x="192200" y="0"/>
                    <a:pt x="261574" y="0"/>
                  </a:cubicBezTo>
                  <a:close/>
                </a:path>
              </a:pathLst>
            </a:custGeom>
            <a:solidFill>
              <a:srgbClr val="ECA406"/>
            </a:solidFill>
          </p:spPr>
        </p:sp>
        <p:sp>
          <p:nvSpPr>
            <p:cNvPr name="TextBox 28" id="28"/>
            <p:cNvSpPr txBox="true"/>
            <p:nvPr/>
          </p:nvSpPr>
          <p:spPr>
            <a:xfrm>
              <a:off x="0" y="-38100"/>
              <a:ext cx="812800" cy="850900"/>
            </a:xfrm>
            <a:prstGeom prst="rect">
              <a:avLst/>
            </a:prstGeom>
          </p:spPr>
          <p:txBody>
            <a:bodyPr anchor="ctr" rtlCol="false" tIns="50800" lIns="50800" bIns="50800" rIns="50800"/>
            <a:lstStyle/>
            <a:p>
              <a:pPr algn="ctr">
                <a:lnSpc>
                  <a:spcPts val="3360"/>
                </a:lnSpc>
              </a:pPr>
            </a:p>
          </p:txBody>
        </p:sp>
      </p:grpSp>
      <p:sp>
        <p:nvSpPr>
          <p:cNvPr name="AutoShape 29" id="29"/>
          <p:cNvSpPr/>
          <p:nvPr/>
        </p:nvSpPr>
        <p:spPr>
          <a:xfrm>
            <a:off x="3858438" y="8503566"/>
            <a:ext cx="2520192" cy="0"/>
          </a:xfrm>
          <a:prstGeom prst="line">
            <a:avLst/>
          </a:prstGeom>
          <a:ln cap="flat" w="76200">
            <a:solidFill>
              <a:srgbClr val="1A1A1A"/>
            </a:solidFill>
            <a:prstDash val="solid"/>
            <a:headEnd type="none" len="sm" w="sm"/>
            <a:tailEnd type="triangle" len="med" w="lg"/>
          </a:ln>
        </p:spPr>
      </p:sp>
      <p:sp>
        <p:nvSpPr>
          <p:cNvPr name="AutoShape 30" id="30"/>
          <p:cNvSpPr/>
          <p:nvPr/>
        </p:nvSpPr>
        <p:spPr>
          <a:xfrm rot="0">
            <a:off x="7888098" y="8465466"/>
            <a:ext cx="2520192" cy="0"/>
          </a:xfrm>
          <a:prstGeom prst="line">
            <a:avLst/>
          </a:prstGeom>
          <a:ln cap="flat" w="76200">
            <a:solidFill>
              <a:srgbClr val="1A1A1A"/>
            </a:solidFill>
            <a:prstDash val="solid"/>
            <a:headEnd type="none" len="sm" w="sm"/>
            <a:tailEnd type="triangle" len="med" w="lg"/>
          </a:ln>
        </p:spPr>
      </p:sp>
      <p:sp>
        <p:nvSpPr>
          <p:cNvPr name="AutoShape 31" id="31"/>
          <p:cNvSpPr/>
          <p:nvPr/>
        </p:nvSpPr>
        <p:spPr>
          <a:xfrm rot="0">
            <a:off x="11912166" y="8465466"/>
            <a:ext cx="2520192" cy="0"/>
          </a:xfrm>
          <a:prstGeom prst="line">
            <a:avLst/>
          </a:prstGeom>
          <a:ln cap="flat" w="76200">
            <a:solidFill>
              <a:srgbClr val="1A1A1A"/>
            </a:solidFill>
            <a:prstDash val="solid"/>
            <a:headEnd type="none" len="sm" w="sm"/>
            <a:tailEnd type="triangle" len="med" w="lg"/>
          </a:ln>
        </p:spPr>
      </p:sp>
      <p:sp>
        <p:nvSpPr>
          <p:cNvPr name="Freeform 32" id="32"/>
          <p:cNvSpPr/>
          <p:nvPr/>
        </p:nvSpPr>
        <p:spPr>
          <a:xfrm flipH="false" flipV="false" rot="0">
            <a:off x="14840287" y="7976629"/>
            <a:ext cx="694675" cy="1019707"/>
          </a:xfrm>
          <a:custGeom>
            <a:avLst/>
            <a:gdLst/>
            <a:ahLst/>
            <a:cxnLst/>
            <a:rect r="r" b="b" t="t" l="l"/>
            <a:pathLst>
              <a:path h="1019707" w="694675">
                <a:moveTo>
                  <a:pt x="0" y="0"/>
                </a:moveTo>
                <a:lnTo>
                  <a:pt x="694675" y="0"/>
                </a:lnTo>
                <a:lnTo>
                  <a:pt x="694675" y="1019707"/>
                </a:lnTo>
                <a:lnTo>
                  <a:pt x="0" y="10197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3" id="33"/>
          <p:cNvSpPr/>
          <p:nvPr/>
        </p:nvSpPr>
        <p:spPr>
          <a:xfrm flipH="false" flipV="false" rot="0">
            <a:off x="10705931" y="8013257"/>
            <a:ext cx="908593" cy="946451"/>
          </a:xfrm>
          <a:custGeom>
            <a:avLst/>
            <a:gdLst/>
            <a:ahLst/>
            <a:cxnLst/>
            <a:rect r="r" b="b" t="t" l="l"/>
            <a:pathLst>
              <a:path h="946451" w="908593">
                <a:moveTo>
                  <a:pt x="0" y="0"/>
                </a:moveTo>
                <a:lnTo>
                  <a:pt x="908594" y="0"/>
                </a:lnTo>
                <a:lnTo>
                  <a:pt x="908594" y="946451"/>
                </a:lnTo>
                <a:lnTo>
                  <a:pt x="0" y="946451"/>
                </a:lnTo>
                <a:lnTo>
                  <a:pt x="0" y="0"/>
                </a:lnTo>
                <a:close/>
              </a:path>
            </a:pathLst>
          </a:custGeom>
          <a:blipFill>
            <a:blip r:embed="rId5"/>
            <a:stretch>
              <a:fillRect l="0" t="0" r="0" b="0"/>
            </a:stretch>
          </a:blipFill>
        </p:spPr>
      </p:sp>
      <p:sp>
        <p:nvSpPr>
          <p:cNvPr name="Freeform 34" id="34"/>
          <p:cNvSpPr/>
          <p:nvPr/>
        </p:nvSpPr>
        <p:spPr>
          <a:xfrm flipH="false" flipV="false" rot="0">
            <a:off x="2610319" y="8057685"/>
            <a:ext cx="986771" cy="857594"/>
          </a:xfrm>
          <a:custGeom>
            <a:avLst/>
            <a:gdLst/>
            <a:ahLst/>
            <a:cxnLst/>
            <a:rect r="r" b="b" t="t" l="l"/>
            <a:pathLst>
              <a:path h="857594" w="986771">
                <a:moveTo>
                  <a:pt x="0" y="0"/>
                </a:moveTo>
                <a:lnTo>
                  <a:pt x="986771" y="0"/>
                </a:lnTo>
                <a:lnTo>
                  <a:pt x="986771" y="857594"/>
                </a:lnTo>
                <a:lnTo>
                  <a:pt x="0" y="8575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5" id="35"/>
          <p:cNvSpPr txBox="true"/>
          <p:nvPr/>
        </p:nvSpPr>
        <p:spPr>
          <a:xfrm rot="0">
            <a:off x="1619089" y="6115222"/>
            <a:ext cx="2969229" cy="1531493"/>
          </a:xfrm>
          <a:prstGeom prst="rect">
            <a:avLst/>
          </a:prstGeom>
        </p:spPr>
        <p:txBody>
          <a:bodyPr anchor="t" rtlCol="false" tIns="0" lIns="0" bIns="0" rIns="0">
            <a:spAutoFit/>
          </a:bodyPr>
          <a:lstStyle/>
          <a:p>
            <a:pPr algn="ctr">
              <a:lnSpc>
                <a:spcPts val="3975"/>
              </a:lnSpc>
            </a:pPr>
            <a:r>
              <a:rPr lang="en-US" b="true" sz="2799">
                <a:solidFill>
                  <a:srgbClr val="1A1A1A"/>
                </a:solidFill>
                <a:latin typeface="Telegraf Heavy"/>
                <a:ea typeface="Telegraf Heavy"/>
                <a:cs typeface="Telegraf Heavy"/>
                <a:sym typeface="Telegraf Heavy"/>
              </a:rPr>
              <a:t>Smart Infrastructure: </a:t>
            </a:r>
          </a:p>
          <a:p>
            <a:pPr algn="ctr" marL="0" indent="0" lvl="0">
              <a:lnSpc>
                <a:spcPts val="3975"/>
              </a:lnSpc>
            </a:pPr>
          </a:p>
        </p:txBody>
      </p:sp>
      <p:sp>
        <p:nvSpPr>
          <p:cNvPr name="TextBox 36" id="36"/>
          <p:cNvSpPr txBox="true"/>
          <p:nvPr/>
        </p:nvSpPr>
        <p:spPr>
          <a:xfrm rot="0">
            <a:off x="3319799" y="1841462"/>
            <a:ext cx="11648401" cy="3175000"/>
          </a:xfrm>
          <a:prstGeom prst="rect">
            <a:avLst/>
          </a:prstGeom>
        </p:spPr>
        <p:txBody>
          <a:bodyPr anchor="t" rtlCol="false" tIns="0" lIns="0" bIns="0" rIns="0">
            <a:spAutoFit/>
          </a:bodyPr>
          <a:lstStyle/>
          <a:p>
            <a:pPr algn="ctr">
              <a:lnSpc>
                <a:spcPts val="8000"/>
              </a:lnSpc>
            </a:pPr>
            <a:r>
              <a:rPr lang="en-US" b="true" sz="8000">
                <a:solidFill>
                  <a:srgbClr val="ECA406"/>
                </a:solidFill>
                <a:latin typeface="Telegraf Heavy"/>
                <a:ea typeface="Telegraf Heavy"/>
                <a:cs typeface="Telegraf Heavy"/>
                <a:sym typeface="Telegraf Heavy"/>
              </a:rPr>
              <a:t>Real-Wo</a:t>
            </a:r>
            <a:r>
              <a:rPr lang="en-US" b="true" sz="8000">
                <a:solidFill>
                  <a:srgbClr val="ECA406"/>
                </a:solidFill>
                <a:latin typeface="Telegraf Heavy"/>
                <a:ea typeface="Telegraf Heavy"/>
                <a:cs typeface="Telegraf Heavy"/>
                <a:sym typeface="Telegraf Heavy"/>
              </a:rPr>
              <a:t>rld Use Cases in IT and Industry</a:t>
            </a:r>
          </a:p>
          <a:p>
            <a:pPr algn="ctr" marL="0" indent="0" lvl="0">
              <a:lnSpc>
                <a:spcPts val="8000"/>
              </a:lnSpc>
            </a:pPr>
          </a:p>
        </p:txBody>
      </p:sp>
      <p:sp>
        <p:nvSpPr>
          <p:cNvPr name="TextBox 37" id="37"/>
          <p:cNvSpPr txBox="true"/>
          <p:nvPr/>
        </p:nvSpPr>
        <p:spPr>
          <a:xfrm rot="0">
            <a:off x="6124679" y="6098883"/>
            <a:ext cx="2011777" cy="1531493"/>
          </a:xfrm>
          <a:prstGeom prst="rect">
            <a:avLst/>
          </a:prstGeom>
        </p:spPr>
        <p:txBody>
          <a:bodyPr anchor="t" rtlCol="false" tIns="0" lIns="0" bIns="0" rIns="0">
            <a:spAutoFit/>
          </a:bodyPr>
          <a:lstStyle/>
          <a:p>
            <a:pPr algn="ctr">
              <a:lnSpc>
                <a:spcPts val="3975"/>
              </a:lnSpc>
            </a:pPr>
            <a:r>
              <a:rPr lang="en-US" b="true" sz="2799">
                <a:solidFill>
                  <a:srgbClr val="1A1A1A"/>
                </a:solidFill>
                <a:latin typeface="Telegraf Heavy"/>
                <a:ea typeface="Telegraf Heavy"/>
                <a:cs typeface="Telegraf Heavy"/>
                <a:sym typeface="Telegraf Heavy"/>
              </a:rPr>
              <a:t>Healthcare IT</a:t>
            </a:r>
          </a:p>
          <a:p>
            <a:pPr algn="ctr" marL="0" indent="0" lvl="0">
              <a:lnSpc>
                <a:spcPts val="3975"/>
              </a:lnSpc>
            </a:pPr>
          </a:p>
        </p:txBody>
      </p:sp>
      <p:sp>
        <p:nvSpPr>
          <p:cNvPr name="TextBox 38" id="38"/>
          <p:cNvSpPr txBox="true"/>
          <p:nvPr/>
        </p:nvSpPr>
        <p:spPr>
          <a:xfrm rot="0">
            <a:off x="9674129" y="6098883"/>
            <a:ext cx="2966607" cy="1026668"/>
          </a:xfrm>
          <a:prstGeom prst="rect">
            <a:avLst/>
          </a:prstGeom>
        </p:spPr>
        <p:txBody>
          <a:bodyPr anchor="t" rtlCol="false" tIns="0" lIns="0" bIns="0" rIns="0">
            <a:spAutoFit/>
          </a:bodyPr>
          <a:lstStyle/>
          <a:p>
            <a:pPr algn="ctr" marL="0" indent="0" lvl="0">
              <a:lnSpc>
                <a:spcPts val="3975"/>
              </a:lnSpc>
            </a:pPr>
            <a:r>
              <a:rPr lang="en-US" b="true" sz="2799">
                <a:solidFill>
                  <a:srgbClr val="1A1A1A"/>
                </a:solidFill>
                <a:latin typeface="Telegraf Heavy"/>
                <a:ea typeface="Telegraf Heavy"/>
                <a:cs typeface="Telegraf Heavy"/>
                <a:sym typeface="Telegraf Heavy"/>
              </a:rPr>
              <a:t>Smart Factories (IIoT)</a:t>
            </a:r>
          </a:p>
        </p:txBody>
      </p:sp>
      <p:sp>
        <p:nvSpPr>
          <p:cNvPr name="TextBox 39" id="39"/>
          <p:cNvSpPr txBox="true"/>
          <p:nvPr/>
        </p:nvSpPr>
        <p:spPr>
          <a:xfrm rot="0">
            <a:off x="13704321" y="6115222"/>
            <a:ext cx="2966607" cy="1026668"/>
          </a:xfrm>
          <a:prstGeom prst="rect">
            <a:avLst/>
          </a:prstGeom>
        </p:spPr>
        <p:txBody>
          <a:bodyPr anchor="t" rtlCol="false" tIns="0" lIns="0" bIns="0" rIns="0">
            <a:spAutoFit/>
          </a:bodyPr>
          <a:lstStyle/>
          <a:p>
            <a:pPr algn="ctr" marL="0" indent="0" lvl="0">
              <a:lnSpc>
                <a:spcPts val="3975"/>
              </a:lnSpc>
            </a:pPr>
            <a:r>
              <a:rPr lang="en-US" b="true" sz="2799">
                <a:solidFill>
                  <a:srgbClr val="1A1A1A"/>
                </a:solidFill>
                <a:latin typeface="Telegraf Heavy"/>
                <a:ea typeface="Telegraf Heavy"/>
                <a:cs typeface="Telegraf Heavy"/>
                <a:sym typeface="Telegraf Heavy"/>
              </a:rPr>
              <a:t>Cyber-Physical Systems:</a:t>
            </a:r>
          </a:p>
        </p:txBody>
      </p:sp>
      <p:sp>
        <p:nvSpPr>
          <p:cNvPr name="TextBox 40" id="40"/>
          <p:cNvSpPr txBox="true"/>
          <p:nvPr/>
        </p:nvSpPr>
        <p:spPr>
          <a:xfrm rot="0">
            <a:off x="6665200" y="7267899"/>
            <a:ext cx="936327" cy="2189516"/>
          </a:xfrm>
          <a:prstGeom prst="rect">
            <a:avLst/>
          </a:prstGeom>
        </p:spPr>
        <p:txBody>
          <a:bodyPr anchor="t" rtlCol="false" tIns="0" lIns="0" bIns="0" rIns="0">
            <a:spAutoFit/>
          </a:bodyPr>
          <a:lstStyle/>
          <a:p>
            <a:pPr algn="ctr">
              <a:lnSpc>
                <a:spcPts val="17918"/>
              </a:lnSpc>
              <a:spcBef>
                <a:spcPct val="0"/>
              </a:spcBef>
            </a:pPr>
            <a:r>
              <a:rPr lang="en-US" sz="12798">
                <a:solidFill>
                  <a:srgbClr val="000000"/>
                </a:solidFill>
                <a:latin typeface="Garet"/>
                <a:ea typeface="Garet"/>
                <a:cs typeface="Garet"/>
                <a:sym typeface="Garet"/>
              </a:rPr>
              <a:t>+</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DDDDDD"/>
        </a:solidFill>
      </p:bgPr>
    </p:bg>
    <p:spTree>
      <p:nvGrpSpPr>
        <p:cNvPr id="1" name=""/>
        <p:cNvGrpSpPr/>
        <p:nvPr/>
      </p:nvGrpSpPr>
      <p:grpSpPr>
        <a:xfrm>
          <a:off x="0" y="0"/>
          <a:ext cx="0" cy="0"/>
          <a:chOff x="0" y="0"/>
          <a:chExt cx="0" cy="0"/>
        </a:xfrm>
      </p:grpSpPr>
      <p:grpSp>
        <p:nvGrpSpPr>
          <p:cNvPr name="Group 2" id="2"/>
          <p:cNvGrpSpPr/>
          <p:nvPr/>
        </p:nvGrpSpPr>
        <p:grpSpPr>
          <a:xfrm rot="0">
            <a:off x="1028700" y="3487851"/>
            <a:ext cx="5066791" cy="6378318"/>
            <a:chOff x="0" y="0"/>
            <a:chExt cx="1334464" cy="1679886"/>
          </a:xfrm>
        </p:grpSpPr>
        <p:sp>
          <p:nvSpPr>
            <p:cNvPr name="Freeform 3" id="3"/>
            <p:cNvSpPr/>
            <p:nvPr/>
          </p:nvSpPr>
          <p:spPr>
            <a:xfrm flipH="false" flipV="false" rot="0">
              <a:off x="0" y="0"/>
              <a:ext cx="1334464" cy="1679886"/>
            </a:xfrm>
            <a:custGeom>
              <a:avLst/>
              <a:gdLst/>
              <a:ahLst/>
              <a:cxnLst/>
              <a:rect r="r" b="b" t="t" l="l"/>
              <a:pathLst>
                <a:path h="1679886" w="1334464">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sp>
        <p:sp>
          <p:nvSpPr>
            <p:cNvPr name="TextBox 4" id="4"/>
            <p:cNvSpPr txBox="true"/>
            <p:nvPr/>
          </p:nvSpPr>
          <p:spPr>
            <a:xfrm>
              <a:off x="0" y="-38100"/>
              <a:ext cx="1334464" cy="1717986"/>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6610604" y="3487851"/>
            <a:ext cx="5066791" cy="6378318"/>
            <a:chOff x="0" y="0"/>
            <a:chExt cx="1334464" cy="1679886"/>
          </a:xfrm>
        </p:grpSpPr>
        <p:sp>
          <p:nvSpPr>
            <p:cNvPr name="Freeform 6" id="6"/>
            <p:cNvSpPr/>
            <p:nvPr/>
          </p:nvSpPr>
          <p:spPr>
            <a:xfrm flipH="false" flipV="false" rot="0">
              <a:off x="0" y="0"/>
              <a:ext cx="1334464" cy="1679886"/>
            </a:xfrm>
            <a:custGeom>
              <a:avLst/>
              <a:gdLst/>
              <a:ahLst/>
              <a:cxnLst/>
              <a:rect r="r" b="b" t="t" l="l"/>
              <a:pathLst>
                <a:path h="1679886" w="1334464">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sp>
        <p:sp>
          <p:nvSpPr>
            <p:cNvPr name="TextBox 7" id="7"/>
            <p:cNvSpPr txBox="true"/>
            <p:nvPr/>
          </p:nvSpPr>
          <p:spPr>
            <a:xfrm>
              <a:off x="0" y="-38100"/>
              <a:ext cx="1334464" cy="1717986"/>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12191746" y="3487851"/>
            <a:ext cx="5066791" cy="6378318"/>
            <a:chOff x="0" y="0"/>
            <a:chExt cx="1334464" cy="1679886"/>
          </a:xfrm>
        </p:grpSpPr>
        <p:sp>
          <p:nvSpPr>
            <p:cNvPr name="Freeform 9" id="9"/>
            <p:cNvSpPr/>
            <p:nvPr/>
          </p:nvSpPr>
          <p:spPr>
            <a:xfrm flipH="false" flipV="false" rot="0">
              <a:off x="0" y="0"/>
              <a:ext cx="1334464" cy="1679886"/>
            </a:xfrm>
            <a:custGeom>
              <a:avLst/>
              <a:gdLst/>
              <a:ahLst/>
              <a:cxnLst/>
              <a:rect r="r" b="b" t="t" l="l"/>
              <a:pathLst>
                <a:path h="1679886" w="1334464">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sp>
        <p:sp>
          <p:nvSpPr>
            <p:cNvPr name="TextBox 10" id="10"/>
            <p:cNvSpPr txBox="true"/>
            <p:nvPr/>
          </p:nvSpPr>
          <p:spPr>
            <a:xfrm>
              <a:off x="0" y="-38100"/>
              <a:ext cx="1334464" cy="1717986"/>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2618334" y="2546479"/>
            <a:ext cx="1887522" cy="1882744"/>
            <a:chOff x="0" y="0"/>
            <a:chExt cx="406400" cy="405371"/>
          </a:xfrm>
        </p:grpSpPr>
        <p:sp>
          <p:nvSpPr>
            <p:cNvPr name="Freeform 12" id="12"/>
            <p:cNvSpPr/>
            <p:nvPr/>
          </p:nvSpPr>
          <p:spPr>
            <a:xfrm flipH="false" flipV="false" rot="0">
              <a:off x="0" y="0"/>
              <a:ext cx="406400" cy="405371"/>
            </a:xfrm>
            <a:custGeom>
              <a:avLst/>
              <a:gdLst/>
              <a:ahLst/>
              <a:cxnLst/>
              <a:rect r="r" b="b" t="t" l="l"/>
              <a:pathLst>
                <a:path h="405371" w="406400">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solidFill>
              <a:srgbClr val="ECA406"/>
            </a:solidFill>
          </p:spPr>
        </p:sp>
        <p:sp>
          <p:nvSpPr>
            <p:cNvPr name="TextBox 13" id="13"/>
            <p:cNvSpPr txBox="true"/>
            <p:nvPr/>
          </p:nvSpPr>
          <p:spPr>
            <a:xfrm>
              <a:off x="0" y="-38100"/>
              <a:ext cx="406400" cy="443471"/>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8200239" y="2546479"/>
            <a:ext cx="1887522" cy="1882744"/>
            <a:chOff x="0" y="0"/>
            <a:chExt cx="406400" cy="405371"/>
          </a:xfrm>
        </p:grpSpPr>
        <p:sp>
          <p:nvSpPr>
            <p:cNvPr name="Freeform 15" id="15"/>
            <p:cNvSpPr/>
            <p:nvPr/>
          </p:nvSpPr>
          <p:spPr>
            <a:xfrm flipH="false" flipV="false" rot="0">
              <a:off x="0" y="0"/>
              <a:ext cx="406400" cy="405371"/>
            </a:xfrm>
            <a:custGeom>
              <a:avLst/>
              <a:gdLst/>
              <a:ahLst/>
              <a:cxnLst/>
              <a:rect r="r" b="b" t="t" l="l"/>
              <a:pathLst>
                <a:path h="405371" w="406400">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solidFill>
              <a:srgbClr val="ECA406"/>
            </a:solidFill>
          </p:spPr>
        </p:sp>
        <p:sp>
          <p:nvSpPr>
            <p:cNvPr name="TextBox 16" id="16"/>
            <p:cNvSpPr txBox="true"/>
            <p:nvPr/>
          </p:nvSpPr>
          <p:spPr>
            <a:xfrm>
              <a:off x="0" y="-38100"/>
              <a:ext cx="406400" cy="443471"/>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13781065" y="2546479"/>
            <a:ext cx="1887522" cy="1882744"/>
            <a:chOff x="0" y="0"/>
            <a:chExt cx="406400" cy="405371"/>
          </a:xfrm>
        </p:grpSpPr>
        <p:sp>
          <p:nvSpPr>
            <p:cNvPr name="Freeform 18" id="18"/>
            <p:cNvSpPr/>
            <p:nvPr/>
          </p:nvSpPr>
          <p:spPr>
            <a:xfrm flipH="false" flipV="false" rot="0">
              <a:off x="0" y="0"/>
              <a:ext cx="406400" cy="405371"/>
            </a:xfrm>
            <a:custGeom>
              <a:avLst/>
              <a:gdLst/>
              <a:ahLst/>
              <a:cxnLst/>
              <a:rect r="r" b="b" t="t" l="l"/>
              <a:pathLst>
                <a:path h="405371" w="406400">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solidFill>
              <a:srgbClr val="ECA406"/>
            </a:solidFill>
          </p:spPr>
        </p:sp>
        <p:sp>
          <p:nvSpPr>
            <p:cNvPr name="TextBox 19" id="19"/>
            <p:cNvSpPr txBox="true"/>
            <p:nvPr/>
          </p:nvSpPr>
          <p:spPr>
            <a:xfrm>
              <a:off x="0" y="-38100"/>
              <a:ext cx="406400" cy="443471"/>
            </a:xfrm>
            <a:prstGeom prst="rect">
              <a:avLst/>
            </a:prstGeom>
          </p:spPr>
          <p:txBody>
            <a:bodyPr anchor="ctr" rtlCol="false" tIns="50800" lIns="50800" bIns="50800" rIns="50800"/>
            <a:lstStyle/>
            <a:p>
              <a:pPr algn="ctr">
                <a:lnSpc>
                  <a:spcPts val="3360"/>
                </a:lnSpc>
              </a:pPr>
            </a:p>
          </p:txBody>
        </p:sp>
      </p:grpSp>
      <p:sp>
        <p:nvSpPr>
          <p:cNvPr name="TextBox 20" id="20"/>
          <p:cNvSpPr txBox="true"/>
          <p:nvPr/>
        </p:nvSpPr>
        <p:spPr>
          <a:xfrm rot="0">
            <a:off x="1333815" y="5713269"/>
            <a:ext cx="4456560" cy="695325"/>
          </a:xfrm>
          <a:prstGeom prst="rect">
            <a:avLst/>
          </a:prstGeom>
        </p:spPr>
        <p:txBody>
          <a:bodyPr anchor="t" rtlCol="false" tIns="0" lIns="0" bIns="0" rIns="0">
            <a:spAutoFit/>
          </a:bodyPr>
          <a:lstStyle/>
          <a:p>
            <a:pPr algn="ctr" marL="0" indent="0" lvl="0">
              <a:lnSpc>
                <a:spcPts val="5040"/>
              </a:lnSpc>
            </a:pPr>
            <a:r>
              <a:rPr lang="en-US" b="true" sz="4200" u="none">
                <a:solidFill>
                  <a:srgbClr val="1A1A1A"/>
                </a:solidFill>
                <a:latin typeface="Telegraf Heavy"/>
                <a:ea typeface="Telegraf Heavy"/>
                <a:cs typeface="Telegraf Heavy"/>
                <a:sym typeface="Telegraf Heavy"/>
              </a:rPr>
              <a:t>Problem 1</a:t>
            </a:r>
          </a:p>
        </p:txBody>
      </p:sp>
      <p:sp>
        <p:nvSpPr>
          <p:cNvPr name="TextBox 21" id="21"/>
          <p:cNvSpPr txBox="true"/>
          <p:nvPr/>
        </p:nvSpPr>
        <p:spPr>
          <a:xfrm rot="0">
            <a:off x="1732586" y="6624896"/>
            <a:ext cx="3659018" cy="1263015"/>
          </a:xfrm>
          <a:prstGeom prst="rect">
            <a:avLst/>
          </a:prstGeom>
        </p:spPr>
        <p:txBody>
          <a:bodyPr anchor="t" rtlCol="false" tIns="0" lIns="0" bIns="0" rIns="0">
            <a:spAutoFit/>
          </a:bodyPr>
          <a:lstStyle/>
          <a:p>
            <a:pPr algn="ctr" marL="0" indent="0" lvl="0">
              <a:lnSpc>
                <a:spcPts val="3359"/>
              </a:lnSpc>
            </a:pPr>
            <a:r>
              <a:rPr lang="en-US" sz="2400">
                <a:solidFill>
                  <a:srgbClr val="1A1A1A"/>
                </a:solidFill>
                <a:latin typeface="Poppins"/>
                <a:ea typeface="Poppins"/>
                <a:cs typeface="Poppins"/>
                <a:sym typeface="Poppins"/>
              </a:rPr>
              <a:t>D</a:t>
            </a:r>
            <a:r>
              <a:rPr lang="en-US" sz="2400" u="none">
                <a:solidFill>
                  <a:srgbClr val="1A1A1A"/>
                </a:solidFill>
                <a:latin typeface="Poppins"/>
                <a:ea typeface="Poppins"/>
                <a:cs typeface="Poppins"/>
                <a:sym typeface="Poppins"/>
              </a:rPr>
              <a:t>efault passwords and outdated firmware</a:t>
            </a:r>
          </a:p>
          <a:p>
            <a:pPr algn="ctr" marL="0" indent="0" lvl="0">
              <a:lnSpc>
                <a:spcPts val="3359"/>
              </a:lnSpc>
            </a:pPr>
          </a:p>
        </p:txBody>
      </p:sp>
      <p:sp>
        <p:nvSpPr>
          <p:cNvPr name="TextBox 22" id="22"/>
          <p:cNvSpPr txBox="true"/>
          <p:nvPr/>
        </p:nvSpPr>
        <p:spPr>
          <a:xfrm rot="0">
            <a:off x="6915720" y="5713269"/>
            <a:ext cx="4456560" cy="695325"/>
          </a:xfrm>
          <a:prstGeom prst="rect">
            <a:avLst/>
          </a:prstGeom>
        </p:spPr>
        <p:txBody>
          <a:bodyPr anchor="t" rtlCol="false" tIns="0" lIns="0" bIns="0" rIns="0">
            <a:spAutoFit/>
          </a:bodyPr>
          <a:lstStyle/>
          <a:p>
            <a:pPr algn="ctr" marL="0" indent="0" lvl="0">
              <a:lnSpc>
                <a:spcPts val="5040"/>
              </a:lnSpc>
            </a:pPr>
            <a:r>
              <a:rPr lang="en-US" b="true" sz="4200" u="none">
                <a:solidFill>
                  <a:srgbClr val="1A1A1A"/>
                </a:solidFill>
                <a:latin typeface="Telegraf Heavy"/>
                <a:ea typeface="Telegraf Heavy"/>
                <a:cs typeface="Telegraf Heavy"/>
                <a:sym typeface="Telegraf Heavy"/>
              </a:rPr>
              <a:t>Problem 2</a:t>
            </a:r>
          </a:p>
        </p:txBody>
      </p:sp>
      <p:sp>
        <p:nvSpPr>
          <p:cNvPr name="TextBox 23" id="23"/>
          <p:cNvSpPr txBox="true"/>
          <p:nvPr/>
        </p:nvSpPr>
        <p:spPr>
          <a:xfrm rot="0">
            <a:off x="7314491" y="6624896"/>
            <a:ext cx="3659018" cy="1263015"/>
          </a:xfrm>
          <a:prstGeom prst="rect">
            <a:avLst/>
          </a:prstGeom>
        </p:spPr>
        <p:txBody>
          <a:bodyPr anchor="t" rtlCol="false" tIns="0" lIns="0" bIns="0" rIns="0">
            <a:spAutoFit/>
          </a:bodyPr>
          <a:lstStyle/>
          <a:p>
            <a:pPr algn="ctr">
              <a:lnSpc>
                <a:spcPts val="3359"/>
              </a:lnSpc>
            </a:pPr>
            <a:r>
              <a:rPr lang="en-US" sz="2400">
                <a:solidFill>
                  <a:srgbClr val="1A1A1A"/>
                </a:solidFill>
                <a:latin typeface="Poppins"/>
                <a:ea typeface="Poppins"/>
                <a:cs typeface="Poppins"/>
                <a:sym typeface="Poppins"/>
              </a:rPr>
              <a:t>Lack of encryption or authentication</a:t>
            </a:r>
          </a:p>
          <a:p>
            <a:pPr algn="ctr" marL="0" indent="0" lvl="0">
              <a:lnSpc>
                <a:spcPts val="3359"/>
              </a:lnSpc>
            </a:pPr>
          </a:p>
        </p:txBody>
      </p:sp>
      <p:sp>
        <p:nvSpPr>
          <p:cNvPr name="TextBox 24" id="24"/>
          <p:cNvSpPr txBox="true"/>
          <p:nvPr/>
        </p:nvSpPr>
        <p:spPr>
          <a:xfrm rot="0">
            <a:off x="12496546" y="5713269"/>
            <a:ext cx="4456560" cy="695325"/>
          </a:xfrm>
          <a:prstGeom prst="rect">
            <a:avLst/>
          </a:prstGeom>
        </p:spPr>
        <p:txBody>
          <a:bodyPr anchor="t" rtlCol="false" tIns="0" lIns="0" bIns="0" rIns="0">
            <a:spAutoFit/>
          </a:bodyPr>
          <a:lstStyle/>
          <a:p>
            <a:pPr algn="ctr" marL="0" indent="0" lvl="0">
              <a:lnSpc>
                <a:spcPts val="5040"/>
              </a:lnSpc>
            </a:pPr>
            <a:r>
              <a:rPr lang="en-US" b="true" sz="4200" u="none">
                <a:solidFill>
                  <a:srgbClr val="1A1A1A"/>
                </a:solidFill>
                <a:latin typeface="Telegraf Heavy"/>
                <a:ea typeface="Telegraf Heavy"/>
                <a:cs typeface="Telegraf Heavy"/>
                <a:sym typeface="Telegraf Heavy"/>
              </a:rPr>
              <a:t>Problem 3</a:t>
            </a:r>
          </a:p>
        </p:txBody>
      </p:sp>
      <p:sp>
        <p:nvSpPr>
          <p:cNvPr name="TextBox 25" id="25"/>
          <p:cNvSpPr txBox="true"/>
          <p:nvPr/>
        </p:nvSpPr>
        <p:spPr>
          <a:xfrm rot="0">
            <a:off x="12895317" y="6624896"/>
            <a:ext cx="3659018" cy="2520315"/>
          </a:xfrm>
          <a:prstGeom prst="rect">
            <a:avLst/>
          </a:prstGeom>
        </p:spPr>
        <p:txBody>
          <a:bodyPr anchor="t" rtlCol="false" tIns="0" lIns="0" bIns="0" rIns="0">
            <a:spAutoFit/>
          </a:bodyPr>
          <a:lstStyle/>
          <a:p>
            <a:pPr algn="ctr" marL="0" indent="0" lvl="0">
              <a:lnSpc>
                <a:spcPts val="3359"/>
              </a:lnSpc>
            </a:pPr>
            <a:r>
              <a:rPr lang="en-US" sz="2400">
                <a:solidFill>
                  <a:srgbClr val="1A1A1A"/>
                </a:solidFill>
                <a:latin typeface="Poppins"/>
                <a:ea typeface="Poppins"/>
                <a:cs typeface="Poppins"/>
                <a:sym typeface="Poppins"/>
              </a:rPr>
              <a:t> The Mirai botnet (2016) hijacked hundreds of thousands of IoT devices to launch one of the largest DDoS attacks in history</a:t>
            </a:r>
          </a:p>
        </p:txBody>
      </p:sp>
      <p:sp>
        <p:nvSpPr>
          <p:cNvPr name="TextBox 26" id="26"/>
          <p:cNvSpPr txBox="true"/>
          <p:nvPr/>
        </p:nvSpPr>
        <p:spPr>
          <a:xfrm rot="0">
            <a:off x="2790571" y="2997314"/>
            <a:ext cx="1543050" cy="914400"/>
          </a:xfrm>
          <a:prstGeom prst="rect">
            <a:avLst/>
          </a:prstGeom>
        </p:spPr>
        <p:txBody>
          <a:bodyPr anchor="t" rtlCol="false" tIns="0" lIns="0" bIns="0" rIns="0">
            <a:spAutoFit/>
          </a:bodyPr>
          <a:lstStyle/>
          <a:p>
            <a:pPr algn="ctr" marL="0" indent="0" lvl="0">
              <a:lnSpc>
                <a:spcPts val="6720"/>
              </a:lnSpc>
            </a:pPr>
            <a:r>
              <a:rPr lang="en-US" b="true" sz="5600">
                <a:solidFill>
                  <a:srgbClr val="F5F5F5"/>
                </a:solidFill>
                <a:latin typeface="Telegraf Bold"/>
                <a:ea typeface="Telegraf Bold"/>
                <a:cs typeface="Telegraf Bold"/>
                <a:sym typeface="Telegraf Bold"/>
              </a:rPr>
              <a:t>01</a:t>
            </a:r>
          </a:p>
        </p:txBody>
      </p:sp>
      <p:sp>
        <p:nvSpPr>
          <p:cNvPr name="TextBox 27" id="27"/>
          <p:cNvSpPr txBox="true"/>
          <p:nvPr/>
        </p:nvSpPr>
        <p:spPr>
          <a:xfrm rot="0">
            <a:off x="8372475" y="2997314"/>
            <a:ext cx="1543050" cy="914400"/>
          </a:xfrm>
          <a:prstGeom prst="rect">
            <a:avLst/>
          </a:prstGeom>
        </p:spPr>
        <p:txBody>
          <a:bodyPr anchor="t" rtlCol="false" tIns="0" lIns="0" bIns="0" rIns="0">
            <a:spAutoFit/>
          </a:bodyPr>
          <a:lstStyle/>
          <a:p>
            <a:pPr algn="ctr" marL="0" indent="0" lvl="0">
              <a:lnSpc>
                <a:spcPts val="6720"/>
              </a:lnSpc>
            </a:pPr>
            <a:r>
              <a:rPr lang="en-US" b="true" sz="5600">
                <a:solidFill>
                  <a:srgbClr val="F5F5F5"/>
                </a:solidFill>
                <a:latin typeface="Telegraf Bold"/>
                <a:ea typeface="Telegraf Bold"/>
                <a:cs typeface="Telegraf Bold"/>
                <a:sym typeface="Telegraf Bold"/>
              </a:rPr>
              <a:t>02</a:t>
            </a:r>
          </a:p>
        </p:txBody>
      </p:sp>
      <p:sp>
        <p:nvSpPr>
          <p:cNvPr name="TextBox 28" id="28"/>
          <p:cNvSpPr txBox="true"/>
          <p:nvPr/>
        </p:nvSpPr>
        <p:spPr>
          <a:xfrm rot="0">
            <a:off x="13953301" y="2997314"/>
            <a:ext cx="1543050" cy="914400"/>
          </a:xfrm>
          <a:prstGeom prst="rect">
            <a:avLst/>
          </a:prstGeom>
        </p:spPr>
        <p:txBody>
          <a:bodyPr anchor="t" rtlCol="false" tIns="0" lIns="0" bIns="0" rIns="0">
            <a:spAutoFit/>
          </a:bodyPr>
          <a:lstStyle/>
          <a:p>
            <a:pPr algn="ctr" marL="0" indent="0" lvl="0">
              <a:lnSpc>
                <a:spcPts val="6720"/>
              </a:lnSpc>
            </a:pPr>
            <a:r>
              <a:rPr lang="en-US" b="true" sz="5600">
                <a:solidFill>
                  <a:srgbClr val="F5F5F5"/>
                </a:solidFill>
                <a:latin typeface="Telegraf Bold"/>
                <a:ea typeface="Telegraf Bold"/>
                <a:cs typeface="Telegraf Bold"/>
                <a:sym typeface="Telegraf Bold"/>
              </a:rPr>
              <a:t>03</a:t>
            </a:r>
          </a:p>
        </p:txBody>
      </p:sp>
      <p:sp>
        <p:nvSpPr>
          <p:cNvPr name="TextBox 29" id="29"/>
          <p:cNvSpPr txBox="true"/>
          <p:nvPr/>
        </p:nvSpPr>
        <p:spPr>
          <a:xfrm rot="0">
            <a:off x="645273" y="485373"/>
            <a:ext cx="16997455" cy="1077129"/>
          </a:xfrm>
          <a:prstGeom prst="rect">
            <a:avLst/>
          </a:prstGeom>
        </p:spPr>
        <p:txBody>
          <a:bodyPr anchor="t" rtlCol="false" tIns="0" lIns="0" bIns="0" rIns="0">
            <a:spAutoFit/>
          </a:bodyPr>
          <a:lstStyle/>
          <a:p>
            <a:pPr algn="l">
              <a:lnSpc>
                <a:spcPts val="7705"/>
              </a:lnSpc>
            </a:pPr>
            <a:r>
              <a:rPr lang="en-US" sz="7005" b="true">
                <a:solidFill>
                  <a:srgbClr val="2C2C2C"/>
                </a:solidFill>
                <a:latin typeface="Poppins Ultra-Bold"/>
                <a:ea typeface="Poppins Ultra-Bold"/>
                <a:cs typeface="Poppins Ultra-Bold"/>
                <a:sym typeface="Poppins Ultra-Bold"/>
              </a:rPr>
              <a:t>IoT Security Risks and Real Incidents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5F5F5"/>
        </a:solidFill>
      </p:bgPr>
    </p:bg>
    <p:spTree>
      <p:nvGrpSpPr>
        <p:cNvPr id="1" name=""/>
        <p:cNvGrpSpPr/>
        <p:nvPr/>
      </p:nvGrpSpPr>
      <p:grpSpPr>
        <a:xfrm>
          <a:off x="0" y="0"/>
          <a:ext cx="0" cy="0"/>
          <a:chOff x="0" y="0"/>
          <a:chExt cx="0" cy="0"/>
        </a:xfrm>
      </p:grpSpPr>
      <p:grpSp>
        <p:nvGrpSpPr>
          <p:cNvPr name="Group 2" id="2"/>
          <p:cNvGrpSpPr/>
          <p:nvPr/>
        </p:nvGrpSpPr>
        <p:grpSpPr>
          <a:xfrm rot="0">
            <a:off x="12309600" y="771325"/>
            <a:ext cx="5219121" cy="4129217"/>
            <a:chOff x="0" y="0"/>
            <a:chExt cx="1432647" cy="1133469"/>
          </a:xfrm>
        </p:grpSpPr>
        <p:sp>
          <p:nvSpPr>
            <p:cNvPr name="Freeform 3" id="3"/>
            <p:cNvSpPr/>
            <p:nvPr/>
          </p:nvSpPr>
          <p:spPr>
            <a:xfrm flipH="false" flipV="false" rot="0">
              <a:off x="0" y="0"/>
              <a:ext cx="1432647" cy="1133469"/>
            </a:xfrm>
            <a:custGeom>
              <a:avLst/>
              <a:gdLst/>
              <a:ahLst/>
              <a:cxnLst/>
              <a:rect r="r" b="b" t="t" l="l"/>
              <a:pathLst>
                <a:path h="1133469" w="1432647">
                  <a:moveTo>
                    <a:pt x="75652" y="0"/>
                  </a:moveTo>
                  <a:lnTo>
                    <a:pt x="1356995" y="0"/>
                  </a:lnTo>
                  <a:cubicBezTo>
                    <a:pt x="1377059" y="0"/>
                    <a:pt x="1396302" y="7970"/>
                    <a:pt x="1410489" y="22158"/>
                  </a:cubicBezTo>
                  <a:cubicBezTo>
                    <a:pt x="1424677" y="36346"/>
                    <a:pt x="1432647" y="55588"/>
                    <a:pt x="1432647" y="75652"/>
                  </a:cubicBezTo>
                  <a:lnTo>
                    <a:pt x="1432647" y="1057817"/>
                  </a:lnTo>
                  <a:cubicBezTo>
                    <a:pt x="1432647" y="1099598"/>
                    <a:pt x="1398777" y="1133469"/>
                    <a:pt x="1356995" y="1133469"/>
                  </a:cubicBezTo>
                  <a:lnTo>
                    <a:pt x="75652" y="1133469"/>
                  </a:lnTo>
                  <a:cubicBezTo>
                    <a:pt x="33871" y="1133469"/>
                    <a:pt x="0" y="1099598"/>
                    <a:pt x="0" y="1057817"/>
                  </a:cubicBezTo>
                  <a:lnTo>
                    <a:pt x="0" y="75652"/>
                  </a:lnTo>
                  <a:cubicBezTo>
                    <a:pt x="0" y="33871"/>
                    <a:pt x="33871" y="0"/>
                    <a:pt x="75652" y="0"/>
                  </a:cubicBezTo>
                  <a:close/>
                </a:path>
              </a:pathLst>
            </a:custGeom>
            <a:solidFill>
              <a:srgbClr val="DDDDDD"/>
            </a:solidFill>
          </p:spPr>
        </p:sp>
        <p:sp>
          <p:nvSpPr>
            <p:cNvPr name="TextBox 4" id="4"/>
            <p:cNvSpPr txBox="true"/>
            <p:nvPr/>
          </p:nvSpPr>
          <p:spPr>
            <a:xfrm>
              <a:off x="0" y="-38100"/>
              <a:ext cx="1432647" cy="1171569"/>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898271" y="771325"/>
            <a:ext cx="10924017" cy="4129217"/>
            <a:chOff x="0" y="0"/>
            <a:chExt cx="2998640" cy="1133469"/>
          </a:xfrm>
        </p:grpSpPr>
        <p:sp>
          <p:nvSpPr>
            <p:cNvPr name="Freeform 6" id="6"/>
            <p:cNvSpPr/>
            <p:nvPr/>
          </p:nvSpPr>
          <p:spPr>
            <a:xfrm flipH="false" flipV="false" rot="0">
              <a:off x="0" y="0"/>
              <a:ext cx="2998640" cy="1133469"/>
            </a:xfrm>
            <a:custGeom>
              <a:avLst/>
              <a:gdLst/>
              <a:ahLst/>
              <a:cxnLst/>
              <a:rect r="r" b="b" t="t" l="l"/>
              <a:pathLst>
                <a:path h="1133469" w="2998640">
                  <a:moveTo>
                    <a:pt x="36144" y="0"/>
                  </a:moveTo>
                  <a:lnTo>
                    <a:pt x="2962496" y="0"/>
                  </a:lnTo>
                  <a:cubicBezTo>
                    <a:pt x="2972082" y="0"/>
                    <a:pt x="2981275" y="3808"/>
                    <a:pt x="2988054" y="10586"/>
                  </a:cubicBezTo>
                  <a:cubicBezTo>
                    <a:pt x="2994832" y="17365"/>
                    <a:pt x="2998640" y="26558"/>
                    <a:pt x="2998640" y="36144"/>
                  </a:cubicBezTo>
                  <a:lnTo>
                    <a:pt x="2998640" y="1097325"/>
                  </a:lnTo>
                  <a:cubicBezTo>
                    <a:pt x="2998640" y="1106911"/>
                    <a:pt x="2994832" y="1116104"/>
                    <a:pt x="2988054" y="1122883"/>
                  </a:cubicBezTo>
                  <a:cubicBezTo>
                    <a:pt x="2981275" y="1129661"/>
                    <a:pt x="2972082" y="1133469"/>
                    <a:pt x="2962496" y="1133469"/>
                  </a:cubicBezTo>
                  <a:lnTo>
                    <a:pt x="36144" y="1133469"/>
                  </a:lnTo>
                  <a:cubicBezTo>
                    <a:pt x="26558" y="1133469"/>
                    <a:pt x="17365" y="1129661"/>
                    <a:pt x="10586" y="1122883"/>
                  </a:cubicBezTo>
                  <a:cubicBezTo>
                    <a:pt x="3808" y="1116104"/>
                    <a:pt x="0" y="1106911"/>
                    <a:pt x="0" y="1097325"/>
                  </a:cubicBezTo>
                  <a:lnTo>
                    <a:pt x="0" y="36144"/>
                  </a:lnTo>
                  <a:cubicBezTo>
                    <a:pt x="0" y="26558"/>
                    <a:pt x="3808" y="17365"/>
                    <a:pt x="10586" y="10586"/>
                  </a:cubicBezTo>
                  <a:cubicBezTo>
                    <a:pt x="17365" y="3808"/>
                    <a:pt x="26558" y="0"/>
                    <a:pt x="36144" y="0"/>
                  </a:cubicBezTo>
                  <a:close/>
                </a:path>
              </a:pathLst>
            </a:custGeom>
            <a:solidFill>
              <a:srgbClr val="ECA406"/>
            </a:solidFill>
          </p:spPr>
        </p:sp>
        <p:sp>
          <p:nvSpPr>
            <p:cNvPr name="TextBox 7" id="7"/>
            <p:cNvSpPr txBox="true"/>
            <p:nvPr/>
          </p:nvSpPr>
          <p:spPr>
            <a:xfrm>
              <a:off x="0" y="-38100"/>
              <a:ext cx="2998640" cy="1171569"/>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12309600" y="5383810"/>
            <a:ext cx="5219121" cy="4129217"/>
            <a:chOff x="0" y="0"/>
            <a:chExt cx="1432647" cy="1133469"/>
          </a:xfrm>
        </p:grpSpPr>
        <p:sp>
          <p:nvSpPr>
            <p:cNvPr name="Freeform 9" id="9"/>
            <p:cNvSpPr/>
            <p:nvPr/>
          </p:nvSpPr>
          <p:spPr>
            <a:xfrm flipH="false" flipV="false" rot="0">
              <a:off x="0" y="0"/>
              <a:ext cx="1432647" cy="1133469"/>
            </a:xfrm>
            <a:custGeom>
              <a:avLst/>
              <a:gdLst/>
              <a:ahLst/>
              <a:cxnLst/>
              <a:rect r="r" b="b" t="t" l="l"/>
              <a:pathLst>
                <a:path h="1133469" w="1432647">
                  <a:moveTo>
                    <a:pt x="75652" y="0"/>
                  </a:moveTo>
                  <a:lnTo>
                    <a:pt x="1356995" y="0"/>
                  </a:lnTo>
                  <a:cubicBezTo>
                    <a:pt x="1377059" y="0"/>
                    <a:pt x="1396302" y="7970"/>
                    <a:pt x="1410489" y="22158"/>
                  </a:cubicBezTo>
                  <a:cubicBezTo>
                    <a:pt x="1424677" y="36346"/>
                    <a:pt x="1432647" y="55588"/>
                    <a:pt x="1432647" y="75652"/>
                  </a:cubicBezTo>
                  <a:lnTo>
                    <a:pt x="1432647" y="1057817"/>
                  </a:lnTo>
                  <a:cubicBezTo>
                    <a:pt x="1432647" y="1099598"/>
                    <a:pt x="1398777" y="1133469"/>
                    <a:pt x="1356995" y="1133469"/>
                  </a:cubicBezTo>
                  <a:lnTo>
                    <a:pt x="75652" y="1133469"/>
                  </a:lnTo>
                  <a:cubicBezTo>
                    <a:pt x="33871" y="1133469"/>
                    <a:pt x="0" y="1099598"/>
                    <a:pt x="0" y="1057817"/>
                  </a:cubicBezTo>
                  <a:lnTo>
                    <a:pt x="0" y="75652"/>
                  </a:lnTo>
                  <a:cubicBezTo>
                    <a:pt x="0" y="33871"/>
                    <a:pt x="33871" y="0"/>
                    <a:pt x="75652" y="0"/>
                  </a:cubicBezTo>
                  <a:close/>
                </a:path>
              </a:pathLst>
            </a:custGeom>
            <a:solidFill>
              <a:srgbClr val="DDDDDD"/>
            </a:solidFill>
          </p:spPr>
        </p:sp>
        <p:sp>
          <p:nvSpPr>
            <p:cNvPr name="TextBox 10" id="10"/>
            <p:cNvSpPr txBox="true"/>
            <p:nvPr/>
          </p:nvSpPr>
          <p:spPr>
            <a:xfrm>
              <a:off x="0" y="-38100"/>
              <a:ext cx="1432647" cy="1171569"/>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6603167" y="5383810"/>
            <a:ext cx="5219121" cy="4129217"/>
            <a:chOff x="0" y="0"/>
            <a:chExt cx="1432647" cy="1133469"/>
          </a:xfrm>
        </p:grpSpPr>
        <p:sp>
          <p:nvSpPr>
            <p:cNvPr name="Freeform 12" id="12"/>
            <p:cNvSpPr/>
            <p:nvPr/>
          </p:nvSpPr>
          <p:spPr>
            <a:xfrm flipH="false" flipV="false" rot="0">
              <a:off x="0" y="0"/>
              <a:ext cx="1432647" cy="1133469"/>
            </a:xfrm>
            <a:custGeom>
              <a:avLst/>
              <a:gdLst/>
              <a:ahLst/>
              <a:cxnLst/>
              <a:rect r="r" b="b" t="t" l="l"/>
              <a:pathLst>
                <a:path h="1133469" w="1432647">
                  <a:moveTo>
                    <a:pt x="75652" y="0"/>
                  </a:moveTo>
                  <a:lnTo>
                    <a:pt x="1356995" y="0"/>
                  </a:lnTo>
                  <a:cubicBezTo>
                    <a:pt x="1377059" y="0"/>
                    <a:pt x="1396302" y="7970"/>
                    <a:pt x="1410489" y="22158"/>
                  </a:cubicBezTo>
                  <a:cubicBezTo>
                    <a:pt x="1424677" y="36346"/>
                    <a:pt x="1432647" y="55588"/>
                    <a:pt x="1432647" y="75652"/>
                  </a:cubicBezTo>
                  <a:lnTo>
                    <a:pt x="1432647" y="1057817"/>
                  </a:lnTo>
                  <a:cubicBezTo>
                    <a:pt x="1432647" y="1099598"/>
                    <a:pt x="1398777" y="1133469"/>
                    <a:pt x="1356995" y="1133469"/>
                  </a:cubicBezTo>
                  <a:lnTo>
                    <a:pt x="75652" y="1133469"/>
                  </a:lnTo>
                  <a:cubicBezTo>
                    <a:pt x="33871" y="1133469"/>
                    <a:pt x="0" y="1099598"/>
                    <a:pt x="0" y="1057817"/>
                  </a:cubicBezTo>
                  <a:lnTo>
                    <a:pt x="0" y="75652"/>
                  </a:lnTo>
                  <a:cubicBezTo>
                    <a:pt x="0" y="33871"/>
                    <a:pt x="33871" y="0"/>
                    <a:pt x="75652" y="0"/>
                  </a:cubicBezTo>
                  <a:close/>
                </a:path>
              </a:pathLst>
            </a:custGeom>
            <a:solidFill>
              <a:srgbClr val="DDDDDD"/>
            </a:solidFill>
          </p:spPr>
        </p:sp>
        <p:sp>
          <p:nvSpPr>
            <p:cNvPr name="TextBox 13" id="13"/>
            <p:cNvSpPr txBox="true"/>
            <p:nvPr/>
          </p:nvSpPr>
          <p:spPr>
            <a:xfrm>
              <a:off x="0" y="-38100"/>
              <a:ext cx="1432647" cy="1171569"/>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898271" y="5383810"/>
            <a:ext cx="5219121" cy="4129217"/>
            <a:chOff x="0" y="0"/>
            <a:chExt cx="1432647" cy="1133469"/>
          </a:xfrm>
        </p:grpSpPr>
        <p:sp>
          <p:nvSpPr>
            <p:cNvPr name="Freeform 15" id="15"/>
            <p:cNvSpPr/>
            <p:nvPr/>
          </p:nvSpPr>
          <p:spPr>
            <a:xfrm flipH="false" flipV="false" rot="0">
              <a:off x="0" y="0"/>
              <a:ext cx="1432647" cy="1133469"/>
            </a:xfrm>
            <a:custGeom>
              <a:avLst/>
              <a:gdLst/>
              <a:ahLst/>
              <a:cxnLst/>
              <a:rect r="r" b="b" t="t" l="l"/>
              <a:pathLst>
                <a:path h="1133469" w="1432647">
                  <a:moveTo>
                    <a:pt x="75652" y="0"/>
                  </a:moveTo>
                  <a:lnTo>
                    <a:pt x="1356995" y="0"/>
                  </a:lnTo>
                  <a:cubicBezTo>
                    <a:pt x="1377059" y="0"/>
                    <a:pt x="1396302" y="7970"/>
                    <a:pt x="1410489" y="22158"/>
                  </a:cubicBezTo>
                  <a:cubicBezTo>
                    <a:pt x="1424677" y="36346"/>
                    <a:pt x="1432647" y="55588"/>
                    <a:pt x="1432647" y="75652"/>
                  </a:cubicBezTo>
                  <a:lnTo>
                    <a:pt x="1432647" y="1057817"/>
                  </a:lnTo>
                  <a:cubicBezTo>
                    <a:pt x="1432647" y="1099598"/>
                    <a:pt x="1398777" y="1133469"/>
                    <a:pt x="1356995" y="1133469"/>
                  </a:cubicBezTo>
                  <a:lnTo>
                    <a:pt x="75652" y="1133469"/>
                  </a:lnTo>
                  <a:cubicBezTo>
                    <a:pt x="33871" y="1133469"/>
                    <a:pt x="0" y="1099598"/>
                    <a:pt x="0" y="1057817"/>
                  </a:cubicBezTo>
                  <a:lnTo>
                    <a:pt x="0" y="75652"/>
                  </a:lnTo>
                  <a:cubicBezTo>
                    <a:pt x="0" y="33871"/>
                    <a:pt x="33871" y="0"/>
                    <a:pt x="75652" y="0"/>
                  </a:cubicBezTo>
                  <a:close/>
                </a:path>
              </a:pathLst>
            </a:custGeom>
            <a:solidFill>
              <a:srgbClr val="DDDDDD"/>
            </a:solidFill>
          </p:spPr>
        </p:sp>
        <p:sp>
          <p:nvSpPr>
            <p:cNvPr name="TextBox 16" id="16"/>
            <p:cNvSpPr txBox="true"/>
            <p:nvPr/>
          </p:nvSpPr>
          <p:spPr>
            <a:xfrm>
              <a:off x="0" y="-38100"/>
              <a:ext cx="1432647" cy="1171569"/>
            </a:xfrm>
            <a:prstGeom prst="rect">
              <a:avLst/>
            </a:prstGeom>
          </p:spPr>
          <p:txBody>
            <a:bodyPr anchor="ctr" rtlCol="false" tIns="50800" lIns="50800" bIns="50800" rIns="50800"/>
            <a:lstStyle/>
            <a:p>
              <a:pPr algn="ctr">
                <a:lnSpc>
                  <a:spcPts val="3360"/>
                </a:lnSpc>
              </a:pPr>
            </a:p>
          </p:txBody>
        </p:sp>
      </p:grpSp>
      <p:sp>
        <p:nvSpPr>
          <p:cNvPr name="TextBox 17" id="17"/>
          <p:cNvSpPr txBox="true"/>
          <p:nvPr/>
        </p:nvSpPr>
        <p:spPr>
          <a:xfrm rot="0">
            <a:off x="1571643" y="1134819"/>
            <a:ext cx="9577272" cy="3478427"/>
          </a:xfrm>
          <a:prstGeom prst="rect">
            <a:avLst/>
          </a:prstGeom>
        </p:spPr>
        <p:txBody>
          <a:bodyPr anchor="t" rtlCol="false" tIns="0" lIns="0" bIns="0" rIns="0">
            <a:spAutoFit/>
          </a:bodyPr>
          <a:lstStyle/>
          <a:p>
            <a:pPr algn="ctr" marL="0" indent="0" lvl="0">
              <a:lnSpc>
                <a:spcPts val="8767"/>
              </a:lnSpc>
            </a:pPr>
            <a:r>
              <a:rPr lang="en-US" b="true" sz="8767">
                <a:solidFill>
                  <a:srgbClr val="F5F5F5"/>
                </a:solidFill>
                <a:latin typeface="Telegraf Heavy"/>
                <a:ea typeface="Telegraf Heavy"/>
                <a:cs typeface="Telegraf Heavy"/>
                <a:sym typeface="Telegraf Heavy"/>
              </a:rPr>
              <a:t> IoT + Cloud + Edge = The Future</a:t>
            </a:r>
          </a:p>
        </p:txBody>
      </p:sp>
      <p:sp>
        <p:nvSpPr>
          <p:cNvPr name="TextBox 18" id="18"/>
          <p:cNvSpPr txBox="true"/>
          <p:nvPr/>
        </p:nvSpPr>
        <p:spPr>
          <a:xfrm rot="0">
            <a:off x="12507184" y="1631846"/>
            <a:ext cx="4752116" cy="695325"/>
          </a:xfrm>
          <a:prstGeom prst="rect">
            <a:avLst/>
          </a:prstGeom>
        </p:spPr>
        <p:txBody>
          <a:bodyPr anchor="t" rtlCol="false" tIns="0" lIns="0" bIns="0" rIns="0">
            <a:spAutoFit/>
          </a:bodyPr>
          <a:lstStyle/>
          <a:p>
            <a:pPr algn="ctr" marL="0" indent="0" lvl="0">
              <a:lnSpc>
                <a:spcPts val="5040"/>
              </a:lnSpc>
            </a:pPr>
            <a:r>
              <a:rPr lang="en-US" b="true" sz="4200">
                <a:solidFill>
                  <a:srgbClr val="1A1A1A"/>
                </a:solidFill>
                <a:latin typeface="Telegraf Heavy"/>
                <a:ea typeface="Telegraf Heavy"/>
                <a:cs typeface="Telegraf Heavy"/>
                <a:sym typeface="Telegraf Heavy"/>
              </a:rPr>
              <a:t>Edge Computing</a:t>
            </a:r>
          </a:p>
        </p:txBody>
      </p:sp>
      <p:sp>
        <p:nvSpPr>
          <p:cNvPr name="TextBox 19" id="19"/>
          <p:cNvSpPr txBox="true"/>
          <p:nvPr/>
        </p:nvSpPr>
        <p:spPr>
          <a:xfrm rot="0">
            <a:off x="13120268" y="2552998"/>
            <a:ext cx="3597786" cy="1861185"/>
          </a:xfrm>
          <a:prstGeom prst="rect">
            <a:avLst/>
          </a:prstGeom>
        </p:spPr>
        <p:txBody>
          <a:bodyPr anchor="t" rtlCol="false" tIns="0" lIns="0" bIns="0" rIns="0">
            <a:spAutoFit/>
          </a:bodyPr>
          <a:lstStyle/>
          <a:p>
            <a:pPr algn="ctr">
              <a:lnSpc>
                <a:spcPts val="2940"/>
              </a:lnSpc>
            </a:pPr>
            <a:r>
              <a:rPr lang="en-US" sz="2100">
                <a:solidFill>
                  <a:srgbClr val="1A1A1A"/>
                </a:solidFill>
                <a:latin typeface="Poppins"/>
                <a:ea typeface="Poppins"/>
                <a:cs typeface="Poppins"/>
                <a:sym typeface="Poppins"/>
              </a:rPr>
              <a:t>Local data processing reduces latency (e.g., AWS Greengrass, Azure IoT Edge)</a:t>
            </a:r>
          </a:p>
          <a:p>
            <a:pPr algn="ctr" marL="0" indent="0" lvl="0">
              <a:lnSpc>
                <a:spcPts val="2940"/>
              </a:lnSpc>
            </a:pPr>
          </a:p>
        </p:txBody>
      </p:sp>
      <p:sp>
        <p:nvSpPr>
          <p:cNvPr name="TextBox 20" id="20"/>
          <p:cNvSpPr txBox="true"/>
          <p:nvPr/>
        </p:nvSpPr>
        <p:spPr>
          <a:xfrm rot="0">
            <a:off x="12507184" y="6184494"/>
            <a:ext cx="4823953" cy="695325"/>
          </a:xfrm>
          <a:prstGeom prst="rect">
            <a:avLst/>
          </a:prstGeom>
        </p:spPr>
        <p:txBody>
          <a:bodyPr anchor="t" rtlCol="false" tIns="0" lIns="0" bIns="0" rIns="0">
            <a:spAutoFit/>
          </a:bodyPr>
          <a:lstStyle/>
          <a:p>
            <a:pPr algn="ctr" marL="0" indent="0" lvl="0">
              <a:lnSpc>
                <a:spcPts val="5040"/>
              </a:lnSpc>
            </a:pPr>
            <a:r>
              <a:rPr lang="en-US" b="true" sz="4200">
                <a:solidFill>
                  <a:srgbClr val="1A1A1A"/>
                </a:solidFill>
                <a:latin typeface="Telegraf Heavy"/>
                <a:ea typeface="Telegraf Heavy"/>
                <a:cs typeface="Telegraf Heavy"/>
                <a:sym typeface="Telegraf Heavy"/>
              </a:rPr>
              <a:t>Digital Twins</a:t>
            </a:r>
          </a:p>
        </p:txBody>
      </p:sp>
      <p:sp>
        <p:nvSpPr>
          <p:cNvPr name="TextBox 21" id="21"/>
          <p:cNvSpPr txBox="true"/>
          <p:nvPr/>
        </p:nvSpPr>
        <p:spPr>
          <a:xfrm rot="0">
            <a:off x="13120268" y="7105646"/>
            <a:ext cx="3597786" cy="1489710"/>
          </a:xfrm>
          <a:prstGeom prst="rect">
            <a:avLst/>
          </a:prstGeom>
        </p:spPr>
        <p:txBody>
          <a:bodyPr anchor="t" rtlCol="false" tIns="0" lIns="0" bIns="0" rIns="0">
            <a:spAutoFit/>
          </a:bodyPr>
          <a:lstStyle/>
          <a:p>
            <a:pPr algn="ctr" marL="0" indent="0" lvl="0">
              <a:lnSpc>
                <a:spcPts val="2940"/>
              </a:lnSpc>
            </a:pPr>
            <a:r>
              <a:rPr lang="en-US" sz="2100">
                <a:solidFill>
                  <a:srgbClr val="1A1A1A"/>
                </a:solidFill>
                <a:latin typeface="Poppins"/>
                <a:ea typeface="Poppins"/>
                <a:cs typeface="Poppins"/>
                <a:sym typeface="Poppins"/>
              </a:rPr>
              <a:t>Virtual models of real-world systems that mirror and predict behavior using live IoT data</a:t>
            </a:r>
          </a:p>
        </p:txBody>
      </p:sp>
      <p:sp>
        <p:nvSpPr>
          <p:cNvPr name="TextBox 22" id="22"/>
          <p:cNvSpPr txBox="true"/>
          <p:nvPr/>
        </p:nvSpPr>
        <p:spPr>
          <a:xfrm rot="0">
            <a:off x="6800751" y="6244331"/>
            <a:ext cx="4823953" cy="695325"/>
          </a:xfrm>
          <a:prstGeom prst="rect">
            <a:avLst/>
          </a:prstGeom>
        </p:spPr>
        <p:txBody>
          <a:bodyPr anchor="t" rtlCol="false" tIns="0" lIns="0" bIns="0" rIns="0">
            <a:spAutoFit/>
          </a:bodyPr>
          <a:lstStyle/>
          <a:p>
            <a:pPr algn="ctr" marL="0" indent="0" lvl="0">
              <a:lnSpc>
                <a:spcPts val="5040"/>
              </a:lnSpc>
            </a:pPr>
            <a:r>
              <a:rPr lang="en-US" b="true" sz="4200">
                <a:solidFill>
                  <a:srgbClr val="1A1A1A"/>
                </a:solidFill>
                <a:latin typeface="Telegraf Heavy"/>
                <a:ea typeface="Telegraf Heavy"/>
                <a:cs typeface="Telegraf Heavy"/>
                <a:sym typeface="Telegraf Heavy"/>
              </a:rPr>
              <a:t>AIoT</a:t>
            </a:r>
          </a:p>
        </p:txBody>
      </p:sp>
      <p:sp>
        <p:nvSpPr>
          <p:cNvPr name="TextBox 23" id="23"/>
          <p:cNvSpPr txBox="true"/>
          <p:nvPr/>
        </p:nvSpPr>
        <p:spPr>
          <a:xfrm rot="0">
            <a:off x="875619" y="6277669"/>
            <a:ext cx="5264425" cy="638175"/>
          </a:xfrm>
          <a:prstGeom prst="rect">
            <a:avLst/>
          </a:prstGeom>
        </p:spPr>
        <p:txBody>
          <a:bodyPr anchor="t" rtlCol="false" tIns="0" lIns="0" bIns="0" rIns="0">
            <a:spAutoFit/>
          </a:bodyPr>
          <a:lstStyle/>
          <a:p>
            <a:pPr algn="ctr" marL="0" indent="0" lvl="0">
              <a:lnSpc>
                <a:spcPts val="4680"/>
              </a:lnSpc>
            </a:pPr>
            <a:r>
              <a:rPr lang="en-US" b="true" sz="3900">
                <a:solidFill>
                  <a:srgbClr val="1A1A1A"/>
                </a:solidFill>
                <a:latin typeface="Telegraf Heavy"/>
                <a:ea typeface="Telegraf Heavy"/>
                <a:cs typeface="Telegraf Heavy"/>
                <a:sym typeface="Telegraf Heavy"/>
              </a:rPr>
              <a:t>Cloud Integration</a:t>
            </a:r>
          </a:p>
        </p:txBody>
      </p:sp>
      <p:sp>
        <p:nvSpPr>
          <p:cNvPr name="TextBox 24" id="24"/>
          <p:cNvSpPr txBox="true"/>
          <p:nvPr/>
        </p:nvSpPr>
        <p:spPr>
          <a:xfrm rot="0">
            <a:off x="7413834" y="7165483"/>
            <a:ext cx="3597786" cy="1861185"/>
          </a:xfrm>
          <a:prstGeom prst="rect">
            <a:avLst/>
          </a:prstGeom>
        </p:spPr>
        <p:txBody>
          <a:bodyPr anchor="t" rtlCol="false" tIns="0" lIns="0" bIns="0" rIns="0">
            <a:spAutoFit/>
          </a:bodyPr>
          <a:lstStyle/>
          <a:p>
            <a:pPr algn="ctr">
              <a:lnSpc>
                <a:spcPts val="2940"/>
              </a:lnSpc>
            </a:pPr>
            <a:r>
              <a:rPr lang="en-US" sz="2100">
                <a:solidFill>
                  <a:srgbClr val="1A1A1A"/>
                </a:solidFill>
                <a:latin typeface="Poppins"/>
                <a:ea typeface="Poppins"/>
                <a:cs typeface="Poppins"/>
                <a:sym typeface="Poppins"/>
              </a:rPr>
              <a:t>AI + IoT = autonomous decision-making systems (e.g., smart surveillance, maintenance prediction)</a:t>
            </a:r>
          </a:p>
          <a:p>
            <a:pPr algn="ctr" marL="0" indent="0" lvl="0">
              <a:lnSpc>
                <a:spcPts val="2940"/>
              </a:lnSpc>
            </a:pPr>
          </a:p>
        </p:txBody>
      </p:sp>
      <p:sp>
        <p:nvSpPr>
          <p:cNvPr name="TextBox 25" id="25"/>
          <p:cNvSpPr txBox="true"/>
          <p:nvPr/>
        </p:nvSpPr>
        <p:spPr>
          <a:xfrm rot="0">
            <a:off x="1708938" y="7165483"/>
            <a:ext cx="3597786" cy="1489710"/>
          </a:xfrm>
          <a:prstGeom prst="rect">
            <a:avLst/>
          </a:prstGeom>
        </p:spPr>
        <p:txBody>
          <a:bodyPr anchor="t" rtlCol="false" tIns="0" lIns="0" bIns="0" rIns="0">
            <a:spAutoFit/>
          </a:bodyPr>
          <a:lstStyle/>
          <a:p>
            <a:pPr algn="ctr">
              <a:lnSpc>
                <a:spcPts val="2940"/>
              </a:lnSpc>
            </a:pPr>
            <a:r>
              <a:rPr lang="en-US" sz="2100">
                <a:solidFill>
                  <a:srgbClr val="1A1A1A"/>
                </a:solidFill>
                <a:latin typeface="Poppins"/>
                <a:ea typeface="Poppins"/>
                <a:cs typeface="Poppins"/>
                <a:sym typeface="Poppins"/>
              </a:rPr>
              <a:t> Scalable data storage, ML/AI training models, centralized dashboards</a:t>
            </a:r>
          </a:p>
          <a:p>
            <a:pPr algn="ctr" marL="0" indent="0" lvl="0">
              <a:lnSpc>
                <a:spcPts val="29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28700"/>
            <a:ext cx="15374798" cy="2064089"/>
          </a:xfrm>
          <a:prstGeom prst="rect">
            <a:avLst/>
          </a:prstGeom>
        </p:spPr>
        <p:txBody>
          <a:bodyPr anchor="t" rtlCol="false" tIns="0" lIns="0" bIns="0" rIns="0">
            <a:spAutoFit/>
          </a:bodyPr>
          <a:lstStyle/>
          <a:p>
            <a:pPr algn="l">
              <a:lnSpc>
                <a:spcPts val="7773"/>
              </a:lnSpc>
            </a:pPr>
            <a:r>
              <a:rPr lang="en-US" sz="7066" b="true">
                <a:solidFill>
                  <a:srgbClr val="2C2C2C"/>
                </a:solidFill>
                <a:latin typeface="Poppins Ultra-Bold"/>
                <a:ea typeface="Poppins Ultra-Bold"/>
                <a:cs typeface="Poppins Ultra-Bold"/>
                <a:sym typeface="Poppins Ultra-Bold"/>
              </a:rPr>
              <a:t>Developer Roles and Tech Stack</a:t>
            </a:r>
          </a:p>
          <a:p>
            <a:pPr algn="l">
              <a:lnSpc>
                <a:spcPts val="7773"/>
              </a:lnSpc>
            </a:pPr>
          </a:p>
        </p:txBody>
      </p:sp>
      <p:grpSp>
        <p:nvGrpSpPr>
          <p:cNvPr name="Group 3" id="3"/>
          <p:cNvGrpSpPr/>
          <p:nvPr/>
        </p:nvGrpSpPr>
        <p:grpSpPr>
          <a:xfrm rot="0">
            <a:off x="262816" y="3460183"/>
            <a:ext cx="3871558" cy="6275020"/>
            <a:chOff x="0" y="0"/>
            <a:chExt cx="5162077" cy="8366693"/>
          </a:xfrm>
        </p:grpSpPr>
        <p:grpSp>
          <p:nvGrpSpPr>
            <p:cNvPr name="Group 4" id="4"/>
            <p:cNvGrpSpPr/>
            <p:nvPr/>
          </p:nvGrpSpPr>
          <p:grpSpPr>
            <a:xfrm rot="0">
              <a:off x="0" y="2535747"/>
              <a:ext cx="3920835" cy="5830946"/>
              <a:chOff x="0" y="0"/>
              <a:chExt cx="1135642" cy="1688893"/>
            </a:xfrm>
          </p:grpSpPr>
          <p:sp>
            <p:nvSpPr>
              <p:cNvPr name="Freeform 5" id="5"/>
              <p:cNvSpPr/>
              <p:nvPr/>
            </p:nvSpPr>
            <p:spPr>
              <a:xfrm flipH="false" flipV="false" rot="0">
                <a:off x="0" y="0"/>
                <a:ext cx="1135643" cy="1688893"/>
              </a:xfrm>
              <a:custGeom>
                <a:avLst/>
                <a:gdLst/>
                <a:ahLst/>
                <a:cxnLst/>
                <a:rect r="r" b="b" t="t" l="l"/>
                <a:pathLst>
                  <a:path h="1688893" w="1135643">
                    <a:moveTo>
                      <a:pt x="1011182" y="1688893"/>
                    </a:moveTo>
                    <a:lnTo>
                      <a:pt x="124460" y="1688893"/>
                    </a:lnTo>
                    <a:cubicBezTo>
                      <a:pt x="55880" y="1688893"/>
                      <a:pt x="0" y="1633013"/>
                      <a:pt x="0" y="1564433"/>
                    </a:cubicBezTo>
                    <a:lnTo>
                      <a:pt x="0" y="124460"/>
                    </a:lnTo>
                    <a:cubicBezTo>
                      <a:pt x="0" y="55880"/>
                      <a:pt x="55880" y="0"/>
                      <a:pt x="124460" y="0"/>
                    </a:cubicBezTo>
                    <a:lnTo>
                      <a:pt x="1011182" y="0"/>
                    </a:lnTo>
                    <a:cubicBezTo>
                      <a:pt x="1079762" y="0"/>
                      <a:pt x="1135643" y="55880"/>
                      <a:pt x="1135643" y="124460"/>
                    </a:cubicBezTo>
                    <a:lnTo>
                      <a:pt x="1135643" y="1564433"/>
                    </a:lnTo>
                    <a:cubicBezTo>
                      <a:pt x="1135643" y="1633013"/>
                      <a:pt x="1079762" y="1688893"/>
                      <a:pt x="1011182" y="1688893"/>
                    </a:cubicBezTo>
                    <a:close/>
                  </a:path>
                </a:pathLst>
              </a:custGeom>
              <a:solidFill>
                <a:srgbClr val="D9D9D9"/>
              </a:solidFill>
            </p:spPr>
          </p:sp>
        </p:grpSp>
        <p:sp>
          <p:nvSpPr>
            <p:cNvPr name="Freeform 6" id="6"/>
            <p:cNvSpPr/>
            <p:nvPr/>
          </p:nvSpPr>
          <p:spPr>
            <a:xfrm flipH="false" flipV="false" rot="0">
              <a:off x="1423745" y="0"/>
              <a:ext cx="3738332" cy="2045887"/>
            </a:xfrm>
            <a:custGeom>
              <a:avLst/>
              <a:gdLst/>
              <a:ahLst/>
              <a:cxnLst/>
              <a:rect r="r" b="b" t="t" l="l"/>
              <a:pathLst>
                <a:path h="2045887" w="3738332">
                  <a:moveTo>
                    <a:pt x="0" y="0"/>
                  </a:moveTo>
                  <a:lnTo>
                    <a:pt x="3738332" y="0"/>
                  </a:lnTo>
                  <a:lnTo>
                    <a:pt x="3738332" y="2045887"/>
                  </a:lnTo>
                  <a:lnTo>
                    <a:pt x="0" y="20458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475584" y="903825"/>
              <a:ext cx="2969668" cy="3263844"/>
              <a:chOff x="0" y="0"/>
              <a:chExt cx="5065619" cy="5567420"/>
            </a:xfrm>
          </p:grpSpPr>
          <p:sp>
            <p:nvSpPr>
              <p:cNvPr name="Freeform 8" id="8"/>
              <p:cNvSpPr/>
              <p:nvPr/>
            </p:nvSpPr>
            <p:spPr>
              <a:xfrm flipH="false" flipV="false" rot="0">
                <a:off x="0" y="0"/>
                <a:ext cx="5065619" cy="5567420"/>
              </a:xfrm>
              <a:custGeom>
                <a:avLst/>
                <a:gdLst/>
                <a:ahLst/>
                <a:cxnLst/>
                <a:rect r="r" b="b" t="t" l="l"/>
                <a:pathLst>
                  <a:path h="5567420" w="5065619">
                    <a:moveTo>
                      <a:pt x="2532809" y="0"/>
                    </a:moveTo>
                    <a:cubicBezTo>
                      <a:pt x="1133977" y="0"/>
                      <a:pt x="0" y="1246309"/>
                      <a:pt x="0" y="2783710"/>
                    </a:cubicBezTo>
                    <a:cubicBezTo>
                      <a:pt x="0" y="4321111"/>
                      <a:pt x="1133977" y="5567420"/>
                      <a:pt x="2532809" y="5567420"/>
                    </a:cubicBezTo>
                    <a:cubicBezTo>
                      <a:pt x="3931641" y="5567420"/>
                      <a:pt x="5065619" y="4321111"/>
                      <a:pt x="5065619" y="2783710"/>
                    </a:cubicBezTo>
                    <a:cubicBezTo>
                      <a:pt x="5065619" y="1246309"/>
                      <a:pt x="3931641" y="0"/>
                      <a:pt x="2532809" y="0"/>
                    </a:cubicBezTo>
                    <a:close/>
                  </a:path>
                </a:pathLst>
              </a:custGeom>
              <a:solidFill>
                <a:srgbClr val="FFAA33"/>
              </a:solidFill>
            </p:spPr>
          </p:sp>
        </p:grpSp>
        <p:sp>
          <p:nvSpPr>
            <p:cNvPr name="Freeform 9" id="9"/>
            <p:cNvSpPr/>
            <p:nvPr/>
          </p:nvSpPr>
          <p:spPr>
            <a:xfrm flipH="false" flipV="false" rot="0">
              <a:off x="810426" y="1294504"/>
              <a:ext cx="2482485" cy="2482485"/>
            </a:xfrm>
            <a:custGeom>
              <a:avLst/>
              <a:gdLst/>
              <a:ahLst/>
              <a:cxnLst/>
              <a:rect r="r" b="b" t="t" l="l"/>
              <a:pathLst>
                <a:path h="2482485" w="2482485">
                  <a:moveTo>
                    <a:pt x="0" y="0"/>
                  </a:moveTo>
                  <a:lnTo>
                    <a:pt x="2482485" y="0"/>
                  </a:lnTo>
                  <a:lnTo>
                    <a:pt x="2482485" y="2482485"/>
                  </a:lnTo>
                  <a:lnTo>
                    <a:pt x="0" y="24824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96137" y="4503320"/>
              <a:ext cx="3528560" cy="2126479"/>
            </a:xfrm>
            <a:prstGeom prst="rect">
              <a:avLst/>
            </a:prstGeom>
          </p:spPr>
          <p:txBody>
            <a:bodyPr anchor="t" rtlCol="false" tIns="0" lIns="0" bIns="0" rIns="0">
              <a:spAutoFit/>
            </a:bodyPr>
            <a:lstStyle/>
            <a:p>
              <a:pPr algn="ctr">
                <a:lnSpc>
                  <a:spcPts val="4231"/>
                </a:lnSpc>
              </a:pPr>
              <a:r>
                <a:rPr lang="en-US" sz="3022" b="true">
                  <a:solidFill>
                    <a:srgbClr val="2C2C2C"/>
                  </a:solidFill>
                  <a:latin typeface="Poppins Bold"/>
                  <a:ea typeface="Poppins Bold"/>
                  <a:cs typeface="Poppins Bold"/>
                  <a:sym typeface="Poppins Bold"/>
                </a:rPr>
                <a:t>Embedded Developer</a:t>
              </a:r>
            </a:p>
            <a:p>
              <a:pPr algn="ctr">
                <a:lnSpc>
                  <a:spcPts val="4231"/>
                </a:lnSpc>
              </a:pPr>
            </a:p>
          </p:txBody>
        </p:sp>
      </p:grpSp>
      <p:grpSp>
        <p:nvGrpSpPr>
          <p:cNvPr name="Group 11" id="11"/>
          <p:cNvGrpSpPr/>
          <p:nvPr/>
        </p:nvGrpSpPr>
        <p:grpSpPr>
          <a:xfrm rot="0">
            <a:off x="3982402" y="3460183"/>
            <a:ext cx="3871558" cy="6275020"/>
            <a:chOff x="0" y="0"/>
            <a:chExt cx="5162077" cy="8366693"/>
          </a:xfrm>
        </p:grpSpPr>
        <p:grpSp>
          <p:nvGrpSpPr>
            <p:cNvPr name="Group 12" id="12"/>
            <p:cNvGrpSpPr/>
            <p:nvPr/>
          </p:nvGrpSpPr>
          <p:grpSpPr>
            <a:xfrm rot="0">
              <a:off x="0" y="2535747"/>
              <a:ext cx="3920835" cy="5830946"/>
              <a:chOff x="0" y="0"/>
              <a:chExt cx="1135642" cy="1688893"/>
            </a:xfrm>
          </p:grpSpPr>
          <p:sp>
            <p:nvSpPr>
              <p:cNvPr name="Freeform 13" id="13"/>
              <p:cNvSpPr/>
              <p:nvPr/>
            </p:nvSpPr>
            <p:spPr>
              <a:xfrm flipH="false" flipV="false" rot="0">
                <a:off x="0" y="0"/>
                <a:ext cx="1135643" cy="1688893"/>
              </a:xfrm>
              <a:custGeom>
                <a:avLst/>
                <a:gdLst/>
                <a:ahLst/>
                <a:cxnLst/>
                <a:rect r="r" b="b" t="t" l="l"/>
                <a:pathLst>
                  <a:path h="1688893" w="1135643">
                    <a:moveTo>
                      <a:pt x="1011182" y="1688893"/>
                    </a:moveTo>
                    <a:lnTo>
                      <a:pt x="124460" y="1688893"/>
                    </a:lnTo>
                    <a:cubicBezTo>
                      <a:pt x="55880" y="1688893"/>
                      <a:pt x="0" y="1633013"/>
                      <a:pt x="0" y="1564433"/>
                    </a:cubicBezTo>
                    <a:lnTo>
                      <a:pt x="0" y="124460"/>
                    </a:lnTo>
                    <a:cubicBezTo>
                      <a:pt x="0" y="55880"/>
                      <a:pt x="55880" y="0"/>
                      <a:pt x="124460" y="0"/>
                    </a:cubicBezTo>
                    <a:lnTo>
                      <a:pt x="1011182" y="0"/>
                    </a:lnTo>
                    <a:cubicBezTo>
                      <a:pt x="1079762" y="0"/>
                      <a:pt x="1135643" y="55880"/>
                      <a:pt x="1135643" y="124460"/>
                    </a:cubicBezTo>
                    <a:lnTo>
                      <a:pt x="1135643" y="1564433"/>
                    </a:lnTo>
                    <a:cubicBezTo>
                      <a:pt x="1135643" y="1633013"/>
                      <a:pt x="1079762" y="1688893"/>
                      <a:pt x="1011182" y="1688893"/>
                    </a:cubicBezTo>
                    <a:close/>
                  </a:path>
                </a:pathLst>
              </a:custGeom>
              <a:solidFill>
                <a:srgbClr val="D9D9D9"/>
              </a:solidFill>
            </p:spPr>
          </p:sp>
        </p:grpSp>
        <p:sp>
          <p:nvSpPr>
            <p:cNvPr name="Freeform 14" id="14"/>
            <p:cNvSpPr/>
            <p:nvPr/>
          </p:nvSpPr>
          <p:spPr>
            <a:xfrm flipH="false" flipV="false" rot="0">
              <a:off x="1423745" y="0"/>
              <a:ext cx="3738332" cy="2045887"/>
            </a:xfrm>
            <a:custGeom>
              <a:avLst/>
              <a:gdLst/>
              <a:ahLst/>
              <a:cxnLst/>
              <a:rect r="r" b="b" t="t" l="l"/>
              <a:pathLst>
                <a:path h="2045887" w="3738332">
                  <a:moveTo>
                    <a:pt x="0" y="0"/>
                  </a:moveTo>
                  <a:lnTo>
                    <a:pt x="3738332" y="0"/>
                  </a:lnTo>
                  <a:lnTo>
                    <a:pt x="3738332" y="2045887"/>
                  </a:lnTo>
                  <a:lnTo>
                    <a:pt x="0" y="20458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5" id="15"/>
            <p:cNvGrpSpPr/>
            <p:nvPr/>
          </p:nvGrpSpPr>
          <p:grpSpPr>
            <a:xfrm rot="0">
              <a:off x="475584" y="903825"/>
              <a:ext cx="2969668" cy="3263844"/>
              <a:chOff x="0" y="0"/>
              <a:chExt cx="5065619" cy="5567420"/>
            </a:xfrm>
          </p:grpSpPr>
          <p:sp>
            <p:nvSpPr>
              <p:cNvPr name="Freeform 16" id="16"/>
              <p:cNvSpPr/>
              <p:nvPr/>
            </p:nvSpPr>
            <p:spPr>
              <a:xfrm flipH="false" flipV="false" rot="0">
                <a:off x="0" y="0"/>
                <a:ext cx="5065619" cy="5567420"/>
              </a:xfrm>
              <a:custGeom>
                <a:avLst/>
                <a:gdLst/>
                <a:ahLst/>
                <a:cxnLst/>
                <a:rect r="r" b="b" t="t" l="l"/>
                <a:pathLst>
                  <a:path h="5567420" w="5065619">
                    <a:moveTo>
                      <a:pt x="2532809" y="0"/>
                    </a:moveTo>
                    <a:cubicBezTo>
                      <a:pt x="1133977" y="0"/>
                      <a:pt x="0" y="1246309"/>
                      <a:pt x="0" y="2783710"/>
                    </a:cubicBezTo>
                    <a:cubicBezTo>
                      <a:pt x="0" y="4321111"/>
                      <a:pt x="1133977" y="5567420"/>
                      <a:pt x="2532809" y="5567420"/>
                    </a:cubicBezTo>
                    <a:cubicBezTo>
                      <a:pt x="3931641" y="5567420"/>
                      <a:pt x="5065619" y="4321111"/>
                      <a:pt x="5065619" y="2783710"/>
                    </a:cubicBezTo>
                    <a:cubicBezTo>
                      <a:pt x="5065619" y="1246309"/>
                      <a:pt x="3931641" y="0"/>
                      <a:pt x="2532809" y="0"/>
                    </a:cubicBezTo>
                    <a:close/>
                  </a:path>
                </a:pathLst>
              </a:custGeom>
              <a:solidFill>
                <a:srgbClr val="FFAA33"/>
              </a:solidFill>
            </p:spPr>
          </p:sp>
        </p:grpSp>
        <p:sp>
          <p:nvSpPr>
            <p:cNvPr name="Freeform 17" id="17"/>
            <p:cNvSpPr/>
            <p:nvPr/>
          </p:nvSpPr>
          <p:spPr>
            <a:xfrm flipH="false" flipV="false" rot="0">
              <a:off x="810426" y="1294504"/>
              <a:ext cx="2482485" cy="2482485"/>
            </a:xfrm>
            <a:custGeom>
              <a:avLst/>
              <a:gdLst/>
              <a:ahLst/>
              <a:cxnLst/>
              <a:rect r="r" b="b" t="t" l="l"/>
              <a:pathLst>
                <a:path h="2482485" w="2482485">
                  <a:moveTo>
                    <a:pt x="0" y="0"/>
                  </a:moveTo>
                  <a:lnTo>
                    <a:pt x="2482485" y="0"/>
                  </a:lnTo>
                  <a:lnTo>
                    <a:pt x="2482485" y="2482485"/>
                  </a:lnTo>
                  <a:lnTo>
                    <a:pt x="0" y="24824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196137" y="4503320"/>
              <a:ext cx="3528560" cy="704079"/>
            </a:xfrm>
            <a:prstGeom prst="rect">
              <a:avLst/>
            </a:prstGeom>
          </p:spPr>
          <p:txBody>
            <a:bodyPr anchor="t" rtlCol="false" tIns="0" lIns="0" bIns="0" rIns="0">
              <a:spAutoFit/>
            </a:bodyPr>
            <a:lstStyle/>
            <a:p>
              <a:pPr algn="ctr">
                <a:lnSpc>
                  <a:spcPts val="4231"/>
                </a:lnSpc>
              </a:pPr>
              <a:r>
                <a:rPr lang="en-US" b="true" sz="3022">
                  <a:solidFill>
                    <a:srgbClr val="2C2C2C"/>
                  </a:solidFill>
                  <a:latin typeface="Poppins Bold"/>
                  <a:ea typeface="Poppins Bold"/>
                  <a:cs typeface="Poppins Bold"/>
                  <a:sym typeface="Poppins Bold"/>
                </a:rPr>
                <a:t>IoT Architect:</a:t>
              </a:r>
            </a:p>
          </p:txBody>
        </p:sp>
      </p:grpSp>
      <p:grpSp>
        <p:nvGrpSpPr>
          <p:cNvPr name="Group 19" id="19"/>
          <p:cNvGrpSpPr/>
          <p:nvPr/>
        </p:nvGrpSpPr>
        <p:grpSpPr>
          <a:xfrm rot="0">
            <a:off x="7701988" y="5361993"/>
            <a:ext cx="2940626" cy="4373210"/>
            <a:chOff x="0" y="0"/>
            <a:chExt cx="1135642" cy="1688893"/>
          </a:xfrm>
        </p:grpSpPr>
        <p:sp>
          <p:nvSpPr>
            <p:cNvPr name="Freeform 20" id="20"/>
            <p:cNvSpPr/>
            <p:nvPr/>
          </p:nvSpPr>
          <p:spPr>
            <a:xfrm flipH="false" flipV="false" rot="0">
              <a:off x="0" y="0"/>
              <a:ext cx="1135643" cy="1688893"/>
            </a:xfrm>
            <a:custGeom>
              <a:avLst/>
              <a:gdLst/>
              <a:ahLst/>
              <a:cxnLst/>
              <a:rect r="r" b="b" t="t" l="l"/>
              <a:pathLst>
                <a:path h="1688893" w="1135643">
                  <a:moveTo>
                    <a:pt x="1011182" y="1688893"/>
                  </a:moveTo>
                  <a:lnTo>
                    <a:pt x="124460" y="1688893"/>
                  </a:lnTo>
                  <a:cubicBezTo>
                    <a:pt x="55880" y="1688893"/>
                    <a:pt x="0" y="1633013"/>
                    <a:pt x="0" y="1564433"/>
                  </a:cubicBezTo>
                  <a:lnTo>
                    <a:pt x="0" y="124460"/>
                  </a:lnTo>
                  <a:cubicBezTo>
                    <a:pt x="0" y="55880"/>
                    <a:pt x="55880" y="0"/>
                    <a:pt x="124460" y="0"/>
                  </a:cubicBezTo>
                  <a:lnTo>
                    <a:pt x="1011182" y="0"/>
                  </a:lnTo>
                  <a:cubicBezTo>
                    <a:pt x="1079762" y="0"/>
                    <a:pt x="1135643" y="55880"/>
                    <a:pt x="1135643" y="124460"/>
                  </a:cubicBezTo>
                  <a:lnTo>
                    <a:pt x="1135643" y="1564433"/>
                  </a:lnTo>
                  <a:cubicBezTo>
                    <a:pt x="1135643" y="1633013"/>
                    <a:pt x="1079762" y="1688893"/>
                    <a:pt x="1011182" y="1688893"/>
                  </a:cubicBezTo>
                  <a:close/>
                </a:path>
              </a:pathLst>
            </a:custGeom>
            <a:solidFill>
              <a:srgbClr val="D9D9D9"/>
            </a:solidFill>
          </p:spPr>
        </p:sp>
      </p:grpSp>
      <p:sp>
        <p:nvSpPr>
          <p:cNvPr name="Freeform 21" id="21"/>
          <p:cNvSpPr/>
          <p:nvPr/>
        </p:nvSpPr>
        <p:spPr>
          <a:xfrm flipH="false" flipV="false" rot="0">
            <a:off x="8769797" y="3460183"/>
            <a:ext cx="2803749" cy="1534415"/>
          </a:xfrm>
          <a:custGeom>
            <a:avLst/>
            <a:gdLst/>
            <a:ahLst/>
            <a:cxnLst/>
            <a:rect r="r" b="b" t="t" l="l"/>
            <a:pathLst>
              <a:path h="1534415" w="2803749">
                <a:moveTo>
                  <a:pt x="0" y="0"/>
                </a:moveTo>
                <a:lnTo>
                  <a:pt x="2803749" y="0"/>
                </a:lnTo>
                <a:lnTo>
                  <a:pt x="2803749" y="1534416"/>
                </a:lnTo>
                <a:lnTo>
                  <a:pt x="0" y="15344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2" id="22"/>
          <p:cNvGrpSpPr/>
          <p:nvPr/>
        </p:nvGrpSpPr>
        <p:grpSpPr>
          <a:xfrm rot="0">
            <a:off x="8058676" y="4138052"/>
            <a:ext cx="2227251" cy="2447883"/>
            <a:chOff x="0" y="0"/>
            <a:chExt cx="5065619" cy="5567420"/>
          </a:xfrm>
        </p:grpSpPr>
        <p:sp>
          <p:nvSpPr>
            <p:cNvPr name="Freeform 23" id="23"/>
            <p:cNvSpPr/>
            <p:nvPr/>
          </p:nvSpPr>
          <p:spPr>
            <a:xfrm flipH="false" flipV="false" rot="0">
              <a:off x="0" y="0"/>
              <a:ext cx="5065619" cy="5567420"/>
            </a:xfrm>
            <a:custGeom>
              <a:avLst/>
              <a:gdLst/>
              <a:ahLst/>
              <a:cxnLst/>
              <a:rect r="r" b="b" t="t" l="l"/>
              <a:pathLst>
                <a:path h="5567420" w="5065619">
                  <a:moveTo>
                    <a:pt x="2532809" y="0"/>
                  </a:moveTo>
                  <a:cubicBezTo>
                    <a:pt x="1133977" y="0"/>
                    <a:pt x="0" y="1246309"/>
                    <a:pt x="0" y="2783710"/>
                  </a:cubicBezTo>
                  <a:cubicBezTo>
                    <a:pt x="0" y="4321111"/>
                    <a:pt x="1133977" y="5567420"/>
                    <a:pt x="2532809" y="5567420"/>
                  </a:cubicBezTo>
                  <a:cubicBezTo>
                    <a:pt x="3931641" y="5567420"/>
                    <a:pt x="5065619" y="4321111"/>
                    <a:pt x="5065619" y="2783710"/>
                  </a:cubicBezTo>
                  <a:cubicBezTo>
                    <a:pt x="5065619" y="1246309"/>
                    <a:pt x="3931641" y="0"/>
                    <a:pt x="2532809" y="0"/>
                  </a:cubicBezTo>
                  <a:close/>
                </a:path>
              </a:pathLst>
            </a:custGeom>
            <a:solidFill>
              <a:srgbClr val="FFAA33"/>
            </a:solidFill>
          </p:spPr>
        </p:sp>
      </p:grpSp>
      <p:sp>
        <p:nvSpPr>
          <p:cNvPr name="Freeform 24" id="24"/>
          <p:cNvSpPr/>
          <p:nvPr/>
        </p:nvSpPr>
        <p:spPr>
          <a:xfrm flipH="false" flipV="false" rot="0">
            <a:off x="8309808" y="4431061"/>
            <a:ext cx="1861864" cy="1861864"/>
          </a:xfrm>
          <a:custGeom>
            <a:avLst/>
            <a:gdLst/>
            <a:ahLst/>
            <a:cxnLst/>
            <a:rect r="r" b="b" t="t" l="l"/>
            <a:pathLst>
              <a:path h="1861864" w="1861864">
                <a:moveTo>
                  <a:pt x="0" y="0"/>
                </a:moveTo>
                <a:lnTo>
                  <a:pt x="1861864" y="0"/>
                </a:lnTo>
                <a:lnTo>
                  <a:pt x="1861864" y="1861864"/>
                </a:lnTo>
                <a:lnTo>
                  <a:pt x="0" y="18618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5" id="25"/>
          <p:cNvSpPr txBox="true"/>
          <p:nvPr/>
        </p:nvSpPr>
        <p:spPr>
          <a:xfrm rot="0">
            <a:off x="7853960" y="6691637"/>
            <a:ext cx="2646420" cy="1618671"/>
          </a:xfrm>
          <a:prstGeom prst="rect">
            <a:avLst/>
          </a:prstGeom>
        </p:spPr>
        <p:txBody>
          <a:bodyPr anchor="t" rtlCol="false" tIns="0" lIns="0" bIns="0" rIns="0">
            <a:spAutoFit/>
          </a:bodyPr>
          <a:lstStyle/>
          <a:p>
            <a:pPr algn="ctr">
              <a:lnSpc>
                <a:spcPts val="4231"/>
              </a:lnSpc>
            </a:pPr>
            <a:r>
              <a:rPr lang="en-US" sz="3022" b="true">
                <a:solidFill>
                  <a:srgbClr val="2C2C2C"/>
                </a:solidFill>
                <a:latin typeface="Poppins Bold"/>
                <a:ea typeface="Poppins Bold"/>
                <a:cs typeface="Poppins Bold"/>
                <a:sym typeface="Poppins Bold"/>
              </a:rPr>
              <a:t>Embedded Developer</a:t>
            </a:r>
          </a:p>
          <a:p>
            <a:pPr algn="ctr">
              <a:lnSpc>
                <a:spcPts val="4231"/>
              </a:lnSpc>
            </a:pPr>
          </a:p>
        </p:txBody>
      </p:sp>
      <p:grpSp>
        <p:nvGrpSpPr>
          <p:cNvPr name="Group 26" id="26"/>
          <p:cNvGrpSpPr/>
          <p:nvPr/>
        </p:nvGrpSpPr>
        <p:grpSpPr>
          <a:xfrm rot="0">
            <a:off x="11421574" y="3460183"/>
            <a:ext cx="3871558" cy="6275020"/>
            <a:chOff x="0" y="0"/>
            <a:chExt cx="5162077" cy="8366693"/>
          </a:xfrm>
        </p:grpSpPr>
        <p:grpSp>
          <p:nvGrpSpPr>
            <p:cNvPr name="Group 27" id="27"/>
            <p:cNvGrpSpPr/>
            <p:nvPr/>
          </p:nvGrpSpPr>
          <p:grpSpPr>
            <a:xfrm rot="0">
              <a:off x="0" y="2535747"/>
              <a:ext cx="3920835" cy="5830946"/>
              <a:chOff x="0" y="0"/>
              <a:chExt cx="1135642" cy="1688893"/>
            </a:xfrm>
          </p:grpSpPr>
          <p:sp>
            <p:nvSpPr>
              <p:cNvPr name="Freeform 28" id="28"/>
              <p:cNvSpPr/>
              <p:nvPr/>
            </p:nvSpPr>
            <p:spPr>
              <a:xfrm flipH="false" flipV="false" rot="0">
                <a:off x="0" y="0"/>
                <a:ext cx="1135643" cy="1688893"/>
              </a:xfrm>
              <a:custGeom>
                <a:avLst/>
                <a:gdLst/>
                <a:ahLst/>
                <a:cxnLst/>
                <a:rect r="r" b="b" t="t" l="l"/>
                <a:pathLst>
                  <a:path h="1688893" w="1135643">
                    <a:moveTo>
                      <a:pt x="1011182" y="1688893"/>
                    </a:moveTo>
                    <a:lnTo>
                      <a:pt x="124460" y="1688893"/>
                    </a:lnTo>
                    <a:cubicBezTo>
                      <a:pt x="55880" y="1688893"/>
                      <a:pt x="0" y="1633013"/>
                      <a:pt x="0" y="1564433"/>
                    </a:cubicBezTo>
                    <a:lnTo>
                      <a:pt x="0" y="124460"/>
                    </a:lnTo>
                    <a:cubicBezTo>
                      <a:pt x="0" y="55880"/>
                      <a:pt x="55880" y="0"/>
                      <a:pt x="124460" y="0"/>
                    </a:cubicBezTo>
                    <a:lnTo>
                      <a:pt x="1011182" y="0"/>
                    </a:lnTo>
                    <a:cubicBezTo>
                      <a:pt x="1079762" y="0"/>
                      <a:pt x="1135643" y="55880"/>
                      <a:pt x="1135643" y="124460"/>
                    </a:cubicBezTo>
                    <a:lnTo>
                      <a:pt x="1135643" y="1564433"/>
                    </a:lnTo>
                    <a:cubicBezTo>
                      <a:pt x="1135643" y="1633013"/>
                      <a:pt x="1079762" y="1688893"/>
                      <a:pt x="1011182" y="1688893"/>
                    </a:cubicBezTo>
                    <a:close/>
                  </a:path>
                </a:pathLst>
              </a:custGeom>
              <a:solidFill>
                <a:srgbClr val="D9D9D9"/>
              </a:solidFill>
            </p:spPr>
          </p:sp>
        </p:grpSp>
        <p:sp>
          <p:nvSpPr>
            <p:cNvPr name="Freeform 29" id="29"/>
            <p:cNvSpPr/>
            <p:nvPr/>
          </p:nvSpPr>
          <p:spPr>
            <a:xfrm flipH="false" flipV="false" rot="0">
              <a:off x="1423745" y="0"/>
              <a:ext cx="3738332" cy="2045887"/>
            </a:xfrm>
            <a:custGeom>
              <a:avLst/>
              <a:gdLst/>
              <a:ahLst/>
              <a:cxnLst/>
              <a:rect r="r" b="b" t="t" l="l"/>
              <a:pathLst>
                <a:path h="2045887" w="3738332">
                  <a:moveTo>
                    <a:pt x="0" y="0"/>
                  </a:moveTo>
                  <a:lnTo>
                    <a:pt x="3738332" y="0"/>
                  </a:lnTo>
                  <a:lnTo>
                    <a:pt x="3738332" y="2045887"/>
                  </a:lnTo>
                  <a:lnTo>
                    <a:pt x="0" y="20458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0" id="30"/>
            <p:cNvGrpSpPr/>
            <p:nvPr/>
          </p:nvGrpSpPr>
          <p:grpSpPr>
            <a:xfrm rot="0">
              <a:off x="475584" y="903825"/>
              <a:ext cx="2969668" cy="3263844"/>
              <a:chOff x="0" y="0"/>
              <a:chExt cx="5065619" cy="5567420"/>
            </a:xfrm>
          </p:grpSpPr>
          <p:sp>
            <p:nvSpPr>
              <p:cNvPr name="Freeform 31" id="31"/>
              <p:cNvSpPr/>
              <p:nvPr/>
            </p:nvSpPr>
            <p:spPr>
              <a:xfrm flipH="false" flipV="false" rot="0">
                <a:off x="0" y="0"/>
                <a:ext cx="5065619" cy="5567420"/>
              </a:xfrm>
              <a:custGeom>
                <a:avLst/>
                <a:gdLst/>
                <a:ahLst/>
                <a:cxnLst/>
                <a:rect r="r" b="b" t="t" l="l"/>
                <a:pathLst>
                  <a:path h="5567420" w="5065619">
                    <a:moveTo>
                      <a:pt x="2532809" y="0"/>
                    </a:moveTo>
                    <a:cubicBezTo>
                      <a:pt x="1133977" y="0"/>
                      <a:pt x="0" y="1246309"/>
                      <a:pt x="0" y="2783710"/>
                    </a:cubicBezTo>
                    <a:cubicBezTo>
                      <a:pt x="0" y="4321111"/>
                      <a:pt x="1133977" y="5567420"/>
                      <a:pt x="2532809" y="5567420"/>
                    </a:cubicBezTo>
                    <a:cubicBezTo>
                      <a:pt x="3931641" y="5567420"/>
                      <a:pt x="5065619" y="4321111"/>
                      <a:pt x="5065619" y="2783710"/>
                    </a:cubicBezTo>
                    <a:cubicBezTo>
                      <a:pt x="5065619" y="1246309"/>
                      <a:pt x="3931641" y="0"/>
                      <a:pt x="2532809" y="0"/>
                    </a:cubicBezTo>
                    <a:close/>
                  </a:path>
                </a:pathLst>
              </a:custGeom>
              <a:solidFill>
                <a:srgbClr val="FFAA33"/>
              </a:solidFill>
            </p:spPr>
          </p:sp>
        </p:grpSp>
        <p:sp>
          <p:nvSpPr>
            <p:cNvPr name="Freeform 32" id="32"/>
            <p:cNvSpPr/>
            <p:nvPr/>
          </p:nvSpPr>
          <p:spPr>
            <a:xfrm flipH="false" flipV="false" rot="0">
              <a:off x="810426" y="1294504"/>
              <a:ext cx="2482485" cy="2482485"/>
            </a:xfrm>
            <a:custGeom>
              <a:avLst/>
              <a:gdLst/>
              <a:ahLst/>
              <a:cxnLst/>
              <a:rect r="r" b="b" t="t" l="l"/>
              <a:pathLst>
                <a:path h="2482485" w="2482485">
                  <a:moveTo>
                    <a:pt x="0" y="0"/>
                  </a:moveTo>
                  <a:lnTo>
                    <a:pt x="2482485" y="0"/>
                  </a:lnTo>
                  <a:lnTo>
                    <a:pt x="2482485" y="2482485"/>
                  </a:lnTo>
                  <a:lnTo>
                    <a:pt x="0" y="24824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3" id="33"/>
            <p:cNvSpPr txBox="true"/>
            <p:nvPr/>
          </p:nvSpPr>
          <p:spPr>
            <a:xfrm rot="0">
              <a:off x="196137" y="4503320"/>
              <a:ext cx="3528560" cy="2126479"/>
            </a:xfrm>
            <a:prstGeom prst="rect">
              <a:avLst/>
            </a:prstGeom>
          </p:spPr>
          <p:txBody>
            <a:bodyPr anchor="t" rtlCol="false" tIns="0" lIns="0" bIns="0" rIns="0">
              <a:spAutoFit/>
            </a:bodyPr>
            <a:lstStyle/>
            <a:p>
              <a:pPr algn="ctr">
                <a:lnSpc>
                  <a:spcPts val="4231"/>
                </a:lnSpc>
              </a:pPr>
              <a:r>
                <a:rPr lang="en-US" sz="3022" b="true">
                  <a:solidFill>
                    <a:srgbClr val="2C2C2C"/>
                  </a:solidFill>
                  <a:latin typeface="Poppins Bold"/>
                  <a:ea typeface="Poppins Bold"/>
                  <a:cs typeface="Poppins Bold"/>
                  <a:sym typeface="Poppins Bold"/>
                </a:rPr>
                <a:t>Embedded Developer</a:t>
              </a:r>
            </a:p>
            <a:p>
              <a:pPr algn="ctr">
                <a:lnSpc>
                  <a:spcPts val="4231"/>
                </a:lnSpc>
              </a:pPr>
            </a:p>
          </p:txBody>
        </p:sp>
      </p:grpSp>
      <p:grpSp>
        <p:nvGrpSpPr>
          <p:cNvPr name="Group 34" id="34"/>
          <p:cNvGrpSpPr/>
          <p:nvPr/>
        </p:nvGrpSpPr>
        <p:grpSpPr>
          <a:xfrm rot="0">
            <a:off x="15141160" y="3460183"/>
            <a:ext cx="3871558" cy="6275020"/>
            <a:chOff x="0" y="0"/>
            <a:chExt cx="5162077" cy="8366693"/>
          </a:xfrm>
        </p:grpSpPr>
        <p:grpSp>
          <p:nvGrpSpPr>
            <p:cNvPr name="Group 35" id="35"/>
            <p:cNvGrpSpPr/>
            <p:nvPr/>
          </p:nvGrpSpPr>
          <p:grpSpPr>
            <a:xfrm rot="0">
              <a:off x="0" y="2535747"/>
              <a:ext cx="3920835" cy="5830946"/>
              <a:chOff x="0" y="0"/>
              <a:chExt cx="1135642" cy="1688893"/>
            </a:xfrm>
          </p:grpSpPr>
          <p:sp>
            <p:nvSpPr>
              <p:cNvPr name="Freeform 36" id="36"/>
              <p:cNvSpPr/>
              <p:nvPr/>
            </p:nvSpPr>
            <p:spPr>
              <a:xfrm flipH="false" flipV="false" rot="0">
                <a:off x="0" y="0"/>
                <a:ext cx="1135643" cy="1688893"/>
              </a:xfrm>
              <a:custGeom>
                <a:avLst/>
                <a:gdLst/>
                <a:ahLst/>
                <a:cxnLst/>
                <a:rect r="r" b="b" t="t" l="l"/>
                <a:pathLst>
                  <a:path h="1688893" w="1135643">
                    <a:moveTo>
                      <a:pt x="1011182" y="1688893"/>
                    </a:moveTo>
                    <a:lnTo>
                      <a:pt x="124460" y="1688893"/>
                    </a:lnTo>
                    <a:cubicBezTo>
                      <a:pt x="55880" y="1688893"/>
                      <a:pt x="0" y="1633013"/>
                      <a:pt x="0" y="1564433"/>
                    </a:cubicBezTo>
                    <a:lnTo>
                      <a:pt x="0" y="124460"/>
                    </a:lnTo>
                    <a:cubicBezTo>
                      <a:pt x="0" y="55880"/>
                      <a:pt x="55880" y="0"/>
                      <a:pt x="124460" y="0"/>
                    </a:cubicBezTo>
                    <a:lnTo>
                      <a:pt x="1011182" y="0"/>
                    </a:lnTo>
                    <a:cubicBezTo>
                      <a:pt x="1079762" y="0"/>
                      <a:pt x="1135643" y="55880"/>
                      <a:pt x="1135643" y="124460"/>
                    </a:cubicBezTo>
                    <a:lnTo>
                      <a:pt x="1135643" y="1564433"/>
                    </a:lnTo>
                    <a:cubicBezTo>
                      <a:pt x="1135643" y="1633013"/>
                      <a:pt x="1079762" y="1688893"/>
                      <a:pt x="1011182" y="1688893"/>
                    </a:cubicBezTo>
                    <a:close/>
                  </a:path>
                </a:pathLst>
              </a:custGeom>
              <a:solidFill>
                <a:srgbClr val="D9D9D9"/>
              </a:solidFill>
            </p:spPr>
          </p:sp>
        </p:grpSp>
        <p:sp>
          <p:nvSpPr>
            <p:cNvPr name="Freeform 37" id="37"/>
            <p:cNvSpPr/>
            <p:nvPr/>
          </p:nvSpPr>
          <p:spPr>
            <a:xfrm flipH="false" flipV="false" rot="0">
              <a:off x="1423745" y="0"/>
              <a:ext cx="3738332" cy="2045887"/>
            </a:xfrm>
            <a:custGeom>
              <a:avLst/>
              <a:gdLst/>
              <a:ahLst/>
              <a:cxnLst/>
              <a:rect r="r" b="b" t="t" l="l"/>
              <a:pathLst>
                <a:path h="2045887" w="3738332">
                  <a:moveTo>
                    <a:pt x="0" y="0"/>
                  </a:moveTo>
                  <a:lnTo>
                    <a:pt x="3738332" y="0"/>
                  </a:lnTo>
                  <a:lnTo>
                    <a:pt x="3738332" y="2045887"/>
                  </a:lnTo>
                  <a:lnTo>
                    <a:pt x="0" y="20458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8" id="38"/>
            <p:cNvGrpSpPr/>
            <p:nvPr/>
          </p:nvGrpSpPr>
          <p:grpSpPr>
            <a:xfrm rot="0">
              <a:off x="475584" y="903825"/>
              <a:ext cx="2969668" cy="3263844"/>
              <a:chOff x="0" y="0"/>
              <a:chExt cx="5065619" cy="5567420"/>
            </a:xfrm>
          </p:grpSpPr>
          <p:sp>
            <p:nvSpPr>
              <p:cNvPr name="Freeform 39" id="39"/>
              <p:cNvSpPr/>
              <p:nvPr/>
            </p:nvSpPr>
            <p:spPr>
              <a:xfrm flipH="false" flipV="false" rot="0">
                <a:off x="0" y="0"/>
                <a:ext cx="5065619" cy="5567420"/>
              </a:xfrm>
              <a:custGeom>
                <a:avLst/>
                <a:gdLst/>
                <a:ahLst/>
                <a:cxnLst/>
                <a:rect r="r" b="b" t="t" l="l"/>
                <a:pathLst>
                  <a:path h="5567420" w="5065619">
                    <a:moveTo>
                      <a:pt x="2532809" y="0"/>
                    </a:moveTo>
                    <a:cubicBezTo>
                      <a:pt x="1133977" y="0"/>
                      <a:pt x="0" y="1246309"/>
                      <a:pt x="0" y="2783710"/>
                    </a:cubicBezTo>
                    <a:cubicBezTo>
                      <a:pt x="0" y="4321111"/>
                      <a:pt x="1133977" y="5567420"/>
                      <a:pt x="2532809" y="5567420"/>
                    </a:cubicBezTo>
                    <a:cubicBezTo>
                      <a:pt x="3931641" y="5567420"/>
                      <a:pt x="5065619" y="4321111"/>
                      <a:pt x="5065619" y="2783710"/>
                    </a:cubicBezTo>
                    <a:cubicBezTo>
                      <a:pt x="5065619" y="1246309"/>
                      <a:pt x="3931641" y="0"/>
                      <a:pt x="2532809" y="0"/>
                    </a:cubicBezTo>
                    <a:close/>
                  </a:path>
                </a:pathLst>
              </a:custGeom>
              <a:solidFill>
                <a:srgbClr val="FFAA33"/>
              </a:solidFill>
            </p:spPr>
          </p:sp>
        </p:grpSp>
        <p:sp>
          <p:nvSpPr>
            <p:cNvPr name="Freeform 40" id="40"/>
            <p:cNvSpPr/>
            <p:nvPr/>
          </p:nvSpPr>
          <p:spPr>
            <a:xfrm flipH="false" flipV="false" rot="0">
              <a:off x="810426" y="1294504"/>
              <a:ext cx="2482485" cy="2482485"/>
            </a:xfrm>
            <a:custGeom>
              <a:avLst/>
              <a:gdLst/>
              <a:ahLst/>
              <a:cxnLst/>
              <a:rect r="r" b="b" t="t" l="l"/>
              <a:pathLst>
                <a:path h="2482485" w="2482485">
                  <a:moveTo>
                    <a:pt x="0" y="0"/>
                  </a:moveTo>
                  <a:lnTo>
                    <a:pt x="2482485" y="0"/>
                  </a:lnTo>
                  <a:lnTo>
                    <a:pt x="2482485" y="2482485"/>
                  </a:lnTo>
                  <a:lnTo>
                    <a:pt x="0" y="24824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1" id="41"/>
            <p:cNvSpPr txBox="true"/>
            <p:nvPr/>
          </p:nvSpPr>
          <p:spPr>
            <a:xfrm rot="0">
              <a:off x="196137" y="4503320"/>
              <a:ext cx="3528560" cy="1415279"/>
            </a:xfrm>
            <a:prstGeom prst="rect">
              <a:avLst/>
            </a:prstGeom>
          </p:spPr>
          <p:txBody>
            <a:bodyPr anchor="t" rtlCol="false" tIns="0" lIns="0" bIns="0" rIns="0">
              <a:spAutoFit/>
            </a:bodyPr>
            <a:lstStyle/>
            <a:p>
              <a:pPr algn="ctr">
                <a:lnSpc>
                  <a:spcPts val="4231"/>
                </a:lnSpc>
              </a:pPr>
              <a:r>
                <a:rPr lang="en-US" b="true" sz="3022">
                  <a:solidFill>
                    <a:srgbClr val="2C2C2C"/>
                  </a:solidFill>
                  <a:latin typeface="Poppins Bold"/>
                  <a:ea typeface="Poppins Bold"/>
                  <a:cs typeface="Poppins Bold"/>
                  <a:sym typeface="Poppins Bold"/>
                </a:rPr>
                <a:t>Cybersecurity Specialist</a:t>
              </a:r>
            </a:p>
          </p:txBody>
        </p:sp>
      </p:grpSp>
      <p:sp>
        <p:nvSpPr>
          <p:cNvPr name="TextBox 42" id="42"/>
          <p:cNvSpPr txBox="true"/>
          <p:nvPr/>
        </p:nvSpPr>
        <p:spPr>
          <a:xfrm rot="0">
            <a:off x="506736" y="7870727"/>
            <a:ext cx="2497785" cy="1263015"/>
          </a:xfrm>
          <a:prstGeom prst="rect">
            <a:avLst/>
          </a:prstGeom>
        </p:spPr>
        <p:txBody>
          <a:bodyPr anchor="t" rtlCol="false" tIns="0" lIns="0" bIns="0" rIns="0">
            <a:spAutoFit/>
          </a:bodyPr>
          <a:lstStyle/>
          <a:p>
            <a:pPr algn="ctr">
              <a:lnSpc>
                <a:spcPts val="3360"/>
              </a:lnSpc>
              <a:spcBef>
                <a:spcPct val="0"/>
              </a:spcBef>
            </a:pPr>
            <a:r>
              <a:rPr lang="en-US" sz="2400">
                <a:solidFill>
                  <a:srgbClr val="2C2C2C"/>
                </a:solidFill>
                <a:latin typeface="Poppins"/>
                <a:ea typeface="Poppins"/>
                <a:cs typeface="Poppins"/>
                <a:sym typeface="Poppins"/>
              </a:rPr>
              <a:t>Writ</a:t>
            </a:r>
            <a:r>
              <a:rPr lang="en-US" sz="2400">
                <a:solidFill>
                  <a:srgbClr val="2C2C2C"/>
                </a:solidFill>
                <a:latin typeface="Poppins"/>
                <a:ea typeface="Poppins"/>
                <a:cs typeface="Poppins"/>
                <a:sym typeface="Poppins"/>
              </a:rPr>
              <a:t>e firmware for sensors and microcontrollers </a:t>
            </a:r>
          </a:p>
        </p:txBody>
      </p:sp>
      <p:sp>
        <p:nvSpPr>
          <p:cNvPr name="TextBox 43" id="43"/>
          <p:cNvSpPr txBox="true"/>
          <p:nvPr/>
        </p:nvSpPr>
        <p:spPr>
          <a:xfrm rot="0">
            <a:off x="4134374" y="7576185"/>
            <a:ext cx="2497785" cy="1682115"/>
          </a:xfrm>
          <a:prstGeom prst="rect">
            <a:avLst/>
          </a:prstGeom>
        </p:spPr>
        <p:txBody>
          <a:bodyPr anchor="t" rtlCol="false" tIns="0" lIns="0" bIns="0" rIns="0">
            <a:spAutoFit/>
          </a:bodyPr>
          <a:lstStyle/>
          <a:p>
            <a:pPr algn="ctr">
              <a:lnSpc>
                <a:spcPts val="3360"/>
              </a:lnSpc>
              <a:spcBef>
                <a:spcPct val="0"/>
              </a:spcBef>
            </a:pPr>
            <a:r>
              <a:rPr lang="en-US" sz="2400">
                <a:solidFill>
                  <a:srgbClr val="2C2C2C"/>
                </a:solidFill>
                <a:latin typeface="Poppins"/>
                <a:ea typeface="Poppins"/>
                <a:cs typeface="Poppins"/>
                <a:sym typeface="Poppins"/>
              </a:rPr>
              <a:t>D</a:t>
            </a:r>
            <a:r>
              <a:rPr lang="en-US" sz="2400">
                <a:solidFill>
                  <a:srgbClr val="2C2C2C"/>
                </a:solidFill>
                <a:latin typeface="Poppins"/>
                <a:ea typeface="Poppins"/>
                <a:cs typeface="Poppins"/>
                <a:sym typeface="Poppins"/>
              </a:rPr>
              <a:t>esign entire system flow from devices to cloud</a:t>
            </a:r>
          </a:p>
        </p:txBody>
      </p:sp>
      <p:sp>
        <p:nvSpPr>
          <p:cNvPr name="TextBox 44" id="44"/>
          <p:cNvSpPr txBox="true"/>
          <p:nvPr/>
        </p:nvSpPr>
        <p:spPr>
          <a:xfrm rot="0">
            <a:off x="8040429" y="7789072"/>
            <a:ext cx="2207142" cy="1854951"/>
          </a:xfrm>
          <a:prstGeom prst="rect">
            <a:avLst/>
          </a:prstGeom>
        </p:spPr>
        <p:txBody>
          <a:bodyPr anchor="t" rtlCol="false" tIns="0" lIns="0" bIns="0" rIns="0">
            <a:spAutoFit/>
          </a:bodyPr>
          <a:lstStyle/>
          <a:p>
            <a:pPr algn="ctr">
              <a:lnSpc>
                <a:spcPts val="2969"/>
              </a:lnSpc>
              <a:spcBef>
                <a:spcPct val="0"/>
              </a:spcBef>
            </a:pPr>
            <a:r>
              <a:rPr lang="en-US" sz="2120">
                <a:solidFill>
                  <a:srgbClr val="2C2C2C"/>
                </a:solidFill>
                <a:latin typeface="Poppins"/>
                <a:ea typeface="Poppins"/>
                <a:cs typeface="Poppins"/>
                <a:sym typeface="Poppins"/>
              </a:rPr>
              <a:t> Set up MQTT brokers, manage data pipelines on AWS IoT Core</a:t>
            </a:r>
          </a:p>
        </p:txBody>
      </p:sp>
      <p:sp>
        <p:nvSpPr>
          <p:cNvPr name="TextBox 45" id="45"/>
          <p:cNvSpPr txBox="true"/>
          <p:nvPr/>
        </p:nvSpPr>
        <p:spPr>
          <a:xfrm rot="0">
            <a:off x="11611646" y="7870727"/>
            <a:ext cx="2497785" cy="1778000"/>
          </a:xfrm>
          <a:prstGeom prst="rect">
            <a:avLst/>
          </a:prstGeom>
        </p:spPr>
        <p:txBody>
          <a:bodyPr anchor="t" rtlCol="false" tIns="0" lIns="0" bIns="0" rIns="0">
            <a:spAutoFit/>
          </a:bodyPr>
          <a:lstStyle/>
          <a:p>
            <a:pPr algn="ctr">
              <a:lnSpc>
                <a:spcPts val="2800"/>
              </a:lnSpc>
              <a:spcBef>
                <a:spcPct val="0"/>
              </a:spcBef>
            </a:pPr>
            <a:r>
              <a:rPr lang="en-US" sz="2000">
                <a:solidFill>
                  <a:srgbClr val="2C2C2C"/>
                </a:solidFill>
                <a:latin typeface="Poppins"/>
                <a:ea typeface="Poppins"/>
                <a:cs typeface="Poppins"/>
                <a:sym typeface="Poppins"/>
              </a:rPr>
              <a:t>Us</a:t>
            </a:r>
            <a:r>
              <a:rPr lang="en-US" sz="2000">
                <a:solidFill>
                  <a:srgbClr val="2C2C2C"/>
                </a:solidFill>
                <a:latin typeface="Poppins"/>
                <a:ea typeface="Poppins"/>
                <a:cs typeface="Poppins"/>
                <a:sym typeface="Poppins"/>
              </a:rPr>
              <a:t>e tools like Grafana to visualize sensor trends or predict anomalies</a:t>
            </a:r>
          </a:p>
        </p:txBody>
      </p:sp>
      <p:sp>
        <p:nvSpPr>
          <p:cNvPr name="TextBox 46" id="46"/>
          <p:cNvSpPr txBox="true"/>
          <p:nvPr/>
        </p:nvSpPr>
        <p:spPr>
          <a:xfrm rot="0">
            <a:off x="15331232" y="7880252"/>
            <a:ext cx="2497785" cy="1489710"/>
          </a:xfrm>
          <a:prstGeom prst="rect">
            <a:avLst/>
          </a:prstGeom>
        </p:spPr>
        <p:txBody>
          <a:bodyPr anchor="t" rtlCol="false" tIns="0" lIns="0" bIns="0" rIns="0">
            <a:spAutoFit/>
          </a:bodyPr>
          <a:lstStyle/>
          <a:p>
            <a:pPr algn="ctr">
              <a:lnSpc>
                <a:spcPts val="2940"/>
              </a:lnSpc>
              <a:spcBef>
                <a:spcPct val="0"/>
              </a:spcBef>
            </a:pPr>
            <a:r>
              <a:rPr lang="en-US" sz="2100">
                <a:solidFill>
                  <a:srgbClr val="2C2C2C"/>
                </a:solidFill>
                <a:latin typeface="Poppins"/>
                <a:ea typeface="Poppins"/>
                <a:cs typeface="Poppins"/>
                <a:sym typeface="Poppins"/>
              </a:rPr>
              <a:t>S</a:t>
            </a:r>
            <a:r>
              <a:rPr lang="en-US" sz="2100">
                <a:solidFill>
                  <a:srgbClr val="2C2C2C"/>
                </a:solidFill>
                <a:latin typeface="Poppins"/>
                <a:ea typeface="Poppins"/>
                <a:cs typeface="Poppins"/>
                <a:sym typeface="Poppins"/>
              </a:rPr>
              <a:t>ecure APIs, encrypt payloads, and test for vulnerabilities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DAGk600l6Lk</dc:identifier>
  <dcterms:modified xsi:type="dcterms:W3CDTF">2011-08-01T06:04:30Z</dcterms:modified>
  <cp:revision>1</cp:revision>
  <dc:title>The Internet of Things</dc:title>
</cp:coreProperties>
</file>