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elegraf Heavy" charset="1" panose="00000A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 Ultra-Bold" charset="1" panose="00000900000000000000"/>
      <p:regular r:id="rId20"/>
    </p:embeddedFont>
    <p:embeddedFont>
      <p:font typeface="Assistant" charset="1" panose="00000500000000000000"/>
      <p:regular r:id="rId21"/>
    </p:embeddedFont>
    <p:embeddedFont>
      <p:font typeface="Garet Bold" charset="1" panose="00000000000000000000"/>
      <p:regular r:id="rId22"/>
    </p:embeddedFont>
    <p:embeddedFont>
      <p:font typeface="Garet" charset="1" panose="00000000000000000000"/>
      <p:regular r:id="rId23"/>
    </p:embeddedFont>
    <p:embeddedFont>
      <p:font typeface="Telegraf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20906" y="7638820"/>
            <a:ext cx="3579538" cy="1619480"/>
            <a:chOff x="0" y="0"/>
            <a:chExt cx="942759" cy="426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2759" cy="426530"/>
            </a:xfrm>
            <a:custGeom>
              <a:avLst/>
              <a:gdLst/>
              <a:ahLst/>
              <a:cxnLst/>
              <a:rect r="r" b="b" t="t" l="l"/>
              <a:pathLst>
                <a:path h="426530" w="942759">
                  <a:moveTo>
                    <a:pt x="110304" y="0"/>
                  </a:moveTo>
                  <a:lnTo>
                    <a:pt x="832455" y="0"/>
                  </a:lnTo>
                  <a:cubicBezTo>
                    <a:pt x="893374" y="0"/>
                    <a:pt x="942759" y="49385"/>
                    <a:pt x="942759" y="110304"/>
                  </a:cubicBezTo>
                  <a:lnTo>
                    <a:pt x="942759" y="316225"/>
                  </a:lnTo>
                  <a:cubicBezTo>
                    <a:pt x="942759" y="377145"/>
                    <a:pt x="893374" y="426530"/>
                    <a:pt x="832455" y="426530"/>
                  </a:cubicBezTo>
                  <a:lnTo>
                    <a:pt x="110304" y="426530"/>
                  </a:lnTo>
                  <a:cubicBezTo>
                    <a:pt x="49385" y="426530"/>
                    <a:pt x="0" y="377145"/>
                    <a:pt x="0" y="316225"/>
                  </a:cubicBezTo>
                  <a:lnTo>
                    <a:pt x="0" y="110304"/>
                  </a:lnTo>
                  <a:cubicBezTo>
                    <a:pt x="0" y="49385"/>
                    <a:pt x="49385" y="0"/>
                    <a:pt x="110304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2759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638820"/>
            <a:ext cx="6087406" cy="1619480"/>
            <a:chOff x="0" y="0"/>
            <a:chExt cx="1603267" cy="426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3267" cy="426530"/>
            </a:xfrm>
            <a:custGeom>
              <a:avLst/>
              <a:gdLst/>
              <a:ahLst/>
              <a:cxnLst/>
              <a:rect r="r" b="b" t="t" l="l"/>
              <a:pathLst>
                <a:path h="426530" w="1603267">
                  <a:moveTo>
                    <a:pt x="64861" y="0"/>
                  </a:moveTo>
                  <a:lnTo>
                    <a:pt x="1538406" y="0"/>
                  </a:lnTo>
                  <a:cubicBezTo>
                    <a:pt x="1574228" y="0"/>
                    <a:pt x="1603267" y="29039"/>
                    <a:pt x="1603267" y="64861"/>
                  </a:cubicBezTo>
                  <a:lnTo>
                    <a:pt x="1603267" y="361668"/>
                  </a:lnTo>
                  <a:cubicBezTo>
                    <a:pt x="1603267" y="397490"/>
                    <a:pt x="1574228" y="426530"/>
                    <a:pt x="1538406" y="426530"/>
                  </a:cubicBezTo>
                  <a:lnTo>
                    <a:pt x="64861" y="426530"/>
                  </a:lnTo>
                  <a:cubicBezTo>
                    <a:pt x="47659" y="426530"/>
                    <a:pt x="31161" y="419696"/>
                    <a:pt x="18997" y="407532"/>
                  </a:cubicBezTo>
                  <a:cubicBezTo>
                    <a:pt x="6834" y="395368"/>
                    <a:pt x="0" y="378870"/>
                    <a:pt x="0" y="361668"/>
                  </a:cubicBezTo>
                  <a:lnTo>
                    <a:pt x="0" y="64861"/>
                  </a:lnTo>
                  <a:cubicBezTo>
                    <a:pt x="0" y="29039"/>
                    <a:pt x="29039" y="0"/>
                    <a:pt x="64861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03267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06671" y="7638820"/>
            <a:ext cx="5952629" cy="1619480"/>
            <a:chOff x="0" y="0"/>
            <a:chExt cx="1567771" cy="4265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67771" cy="426530"/>
            </a:xfrm>
            <a:custGeom>
              <a:avLst/>
              <a:gdLst/>
              <a:ahLst/>
              <a:cxnLst/>
              <a:rect r="r" b="b" t="t" l="l"/>
              <a:pathLst>
                <a:path h="426530" w="1567771">
                  <a:moveTo>
                    <a:pt x="66330" y="0"/>
                  </a:moveTo>
                  <a:lnTo>
                    <a:pt x="1501441" y="0"/>
                  </a:lnTo>
                  <a:cubicBezTo>
                    <a:pt x="1519032" y="0"/>
                    <a:pt x="1535904" y="6988"/>
                    <a:pt x="1548343" y="19428"/>
                  </a:cubicBezTo>
                  <a:cubicBezTo>
                    <a:pt x="1560782" y="31867"/>
                    <a:pt x="1567771" y="48738"/>
                    <a:pt x="1567771" y="66330"/>
                  </a:cubicBezTo>
                  <a:lnTo>
                    <a:pt x="1567771" y="360200"/>
                  </a:lnTo>
                  <a:cubicBezTo>
                    <a:pt x="1567771" y="377791"/>
                    <a:pt x="1560782" y="394663"/>
                    <a:pt x="1548343" y="407102"/>
                  </a:cubicBezTo>
                  <a:cubicBezTo>
                    <a:pt x="1535904" y="419541"/>
                    <a:pt x="1519032" y="426530"/>
                    <a:pt x="1501441" y="426530"/>
                  </a:cubicBezTo>
                  <a:lnTo>
                    <a:pt x="66330" y="426530"/>
                  </a:lnTo>
                  <a:cubicBezTo>
                    <a:pt x="48738" y="426530"/>
                    <a:pt x="31867" y="419541"/>
                    <a:pt x="19428" y="407102"/>
                  </a:cubicBezTo>
                  <a:cubicBezTo>
                    <a:pt x="6988" y="394663"/>
                    <a:pt x="0" y="377791"/>
                    <a:pt x="0" y="360200"/>
                  </a:cubicBezTo>
                  <a:lnTo>
                    <a:pt x="0" y="66330"/>
                  </a:lnTo>
                  <a:cubicBezTo>
                    <a:pt x="0" y="48738"/>
                    <a:pt x="6988" y="31867"/>
                    <a:pt x="19428" y="19428"/>
                  </a:cubicBezTo>
                  <a:cubicBezTo>
                    <a:pt x="31867" y="6988"/>
                    <a:pt x="48738" y="0"/>
                    <a:pt x="66330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67771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76418" y="8071439"/>
            <a:ext cx="888295" cy="754243"/>
          </a:xfrm>
          <a:custGeom>
            <a:avLst/>
            <a:gdLst/>
            <a:ahLst/>
            <a:cxnLst/>
            <a:rect r="r" b="b" t="t" l="l"/>
            <a:pathLst>
              <a:path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20566" y="2857917"/>
            <a:ext cx="14400136" cy="168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4"/>
              </a:lnSpc>
            </a:pPr>
            <a:r>
              <a:rPr lang="en-US" b="true" sz="9281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The Internet of Things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061094"/>
            <a:ext cx="16230600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1058">
                <a:solidFill>
                  <a:srgbClr val="ECA406"/>
                </a:solidFill>
                <a:latin typeface="Poppins"/>
                <a:ea typeface="Poppins"/>
                <a:cs typeface="Poppins"/>
                <a:sym typeface="Poppins"/>
              </a:rPr>
              <a:t>CHANGING HOW WE LIVE AND WORK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71938" y="8150745"/>
            <a:ext cx="5422095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Oleksandr Rotaienko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87958" y="8122170"/>
            <a:ext cx="3045434" cy="701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IoT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28485" y="7803908"/>
            <a:ext cx="5455287" cy="126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8"/>
              </a:lnSpc>
            </a:pPr>
            <a:r>
              <a:rPr lang="en-US" sz="4200" b="true">
                <a:solidFill>
                  <a:srgbClr val="F5F5F5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Service Management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4490" y="545337"/>
            <a:ext cx="13557953" cy="2375068"/>
            <a:chOff x="0" y="0"/>
            <a:chExt cx="3570819" cy="6255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70819" cy="625532"/>
            </a:xfrm>
            <a:custGeom>
              <a:avLst/>
              <a:gdLst/>
              <a:ahLst/>
              <a:cxnLst/>
              <a:rect r="r" b="b" t="t" l="l"/>
              <a:pathLst>
                <a:path h="625532" w="3570819">
                  <a:moveTo>
                    <a:pt x="29122" y="0"/>
                  </a:moveTo>
                  <a:lnTo>
                    <a:pt x="3541697" y="0"/>
                  </a:lnTo>
                  <a:cubicBezTo>
                    <a:pt x="3549420" y="0"/>
                    <a:pt x="3556828" y="3068"/>
                    <a:pt x="3562289" y="8530"/>
                  </a:cubicBezTo>
                  <a:cubicBezTo>
                    <a:pt x="3567750" y="13991"/>
                    <a:pt x="3570819" y="21399"/>
                    <a:pt x="3570819" y="29122"/>
                  </a:cubicBezTo>
                  <a:lnTo>
                    <a:pt x="3570819" y="596410"/>
                  </a:lnTo>
                  <a:cubicBezTo>
                    <a:pt x="3570819" y="612494"/>
                    <a:pt x="3557781" y="625532"/>
                    <a:pt x="3541697" y="625532"/>
                  </a:cubicBezTo>
                  <a:lnTo>
                    <a:pt x="29122" y="625532"/>
                  </a:lnTo>
                  <a:cubicBezTo>
                    <a:pt x="21399" y="625532"/>
                    <a:pt x="13991" y="622464"/>
                    <a:pt x="8530" y="617003"/>
                  </a:cubicBezTo>
                  <a:cubicBezTo>
                    <a:pt x="3068" y="611541"/>
                    <a:pt x="0" y="604134"/>
                    <a:pt x="0" y="596410"/>
                  </a:cubicBezTo>
                  <a:lnTo>
                    <a:pt x="0" y="29122"/>
                  </a:lnTo>
                  <a:cubicBezTo>
                    <a:pt x="0" y="21399"/>
                    <a:pt x="3068" y="13991"/>
                    <a:pt x="8530" y="8530"/>
                  </a:cubicBezTo>
                  <a:cubicBezTo>
                    <a:pt x="13991" y="3068"/>
                    <a:pt x="21399" y="0"/>
                    <a:pt x="2912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570819" cy="663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02762" y="1058183"/>
            <a:ext cx="13941409" cy="143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99"/>
              </a:lnSpc>
            </a:pPr>
            <a:r>
              <a:rPr lang="en-US" b="true" sz="9999">
                <a:solidFill>
                  <a:srgbClr val="ECA406"/>
                </a:solidFill>
                <a:latin typeface="Telegraf Bold"/>
                <a:ea typeface="Telegraf Bold"/>
                <a:cs typeface="Telegraf Bold"/>
                <a:sym typeface="Telegraf Bold"/>
              </a:rPr>
              <a:t>Final Thoughts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94805" y="3604983"/>
            <a:ext cx="4838441" cy="6090859"/>
            <a:chOff x="0" y="0"/>
            <a:chExt cx="1334464" cy="16798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34464" cy="1679886"/>
            </a:xfrm>
            <a:custGeom>
              <a:avLst/>
              <a:gdLst/>
              <a:ahLst/>
              <a:cxnLst/>
              <a:rect r="r" b="b" t="t" l="l"/>
              <a:pathLst>
                <a:path h="1679886" w="1334464">
                  <a:moveTo>
                    <a:pt x="81604" y="0"/>
                  </a:moveTo>
                  <a:lnTo>
                    <a:pt x="1252859" y="0"/>
                  </a:lnTo>
                  <a:cubicBezTo>
                    <a:pt x="1274502" y="0"/>
                    <a:pt x="1295258" y="8598"/>
                    <a:pt x="1310562" y="23901"/>
                  </a:cubicBezTo>
                  <a:cubicBezTo>
                    <a:pt x="1325866" y="39205"/>
                    <a:pt x="1334464" y="59962"/>
                    <a:pt x="1334464" y="81604"/>
                  </a:cubicBezTo>
                  <a:lnTo>
                    <a:pt x="1334464" y="1598282"/>
                  </a:lnTo>
                  <a:cubicBezTo>
                    <a:pt x="1334464" y="1619925"/>
                    <a:pt x="1325866" y="1640681"/>
                    <a:pt x="1310562" y="1655985"/>
                  </a:cubicBezTo>
                  <a:cubicBezTo>
                    <a:pt x="1295258" y="1671289"/>
                    <a:pt x="1274502" y="1679886"/>
                    <a:pt x="1252859" y="1679886"/>
                  </a:cubicBezTo>
                  <a:lnTo>
                    <a:pt x="81604" y="1679886"/>
                  </a:lnTo>
                  <a:cubicBezTo>
                    <a:pt x="59962" y="1679886"/>
                    <a:pt x="39205" y="1671289"/>
                    <a:pt x="23901" y="1655985"/>
                  </a:cubicBezTo>
                  <a:cubicBezTo>
                    <a:pt x="8598" y="1640681"/>
                    <a:pt x="0" y="1619925"/>
                    <a:pt x="0" y="1598282"/>
                  </a:cubicBezTo>
                  <a:lnTo>
                    <a:pt x="0" y="81604"/>
                  </a:lnTo>
                  <a:cubicBezTo>
                    <a:pt x="0" y="59962"/>
                    <a:pt x="8598" y="39205"/>
                    <a:pt x="23901" y="23901"/>
                  </a:cubicBezTo>
                  <a:cubicBezTo>
                    <a:pt x="39205" y="8598"/>
                    <a:pt x="59962" y="0"/>
                    <a:pt x="816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34464" cy="171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725144" y="3604983"/>
            <a:ext cx="4838441" cy="6090859"/>
            <a:chOff x="0" y="0"/>
            <a:chExt cx="1334464" cy="16798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4464" cy="1679886"/>
            </a:xfrm>
            <a:custGeom>
              <a:avLst/>
              <a:gdLst/>
              <a:ahLst/>
              <a:cxnLst/>
              <a:rect r="r" b="b" t="t" l="l"/>
              <a:pathLst>
                <a:path h="1679886" w="1334464">
                  <a:moveTo>
                    <a:pt x="81604" y="0"/>
                  </a:moveTo>
                  <a:lnTo>
                    <a:pt x="1252859" y="0"/>
                  </a:lnTo>
                  <a:cubicBezTo>
                    <a:pt x="1274502" y="0"/>
                    <a:pt x="1295258" y="8598"/>
                    <a:pt x="1310562" y="23901"/>
                  </a:cubicBezTo>
                  <a:cubicBezTo>
                    <a:pt x="1325866" y="39205"/>
                    <a:pt x="1334464" y="59962"/>
                    <a:pt x="1334464" y="81604"/>
                  </a:cubicBezTo>
                  <a:lnTo>
                    <a:pt x="1334464" y="1598282"/>
                  </a:lnTo>
                  <a:cubicBezTo>
                    <a:pt x="1334464" y="1619925"/>
                    <a:pt x="1325866" y="1640681"/>
                    <a:pt x="1310562" y="1655985"/>
                  </a:cubicBezTo>
                  <a:cubicBezTo>
                    <a:pt x="1295258" y="1671289"/>
                    <a:pt x="1274502" y="1679886"/>
                    <a:pt x="1252859" y="1679886"/>
                  </a:cubicBezTo>
                  <a:lnTo>
                    <a:pt x="81604" y="1679886"/>
                  </a:lnTo>
                  <a:cubicBezTo>
                    <a:pt x="59962" y="1679886"/>
                    <a:pt x="39205" y="1671289"/>
                    <a:pt x="23901" y="1655985"/>
                  </a:cubicBezTo>
                  <a:cubicBezTo>
                    <a:pt x="8598" y="1640681"/>
                    <a:pt x="0" y="1619925"/>
                    <a:pt x="0" y="1598282"/>
                  </a:cubicBezTo>
                  <a:lnTo>
                    <a:pt x="0" y="81604"/>
                  </a:lnTo>
                  <a:cubicBezTo>
                    <a:pt x="0" y="59962"/>
                    <a:pt x="8598" y="39205"/>
                    <a:pt x="23901" y="23901"/>
                  </a:cubicBezTo>
                  <a:cubicBezTo>
                    <a:pt x="39205" y="8598"/>
                    <a:pt x="59962" y="0"/>
                    <a:pt x="816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34464" cy="171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54754" y="3604983"/>
            <a:ext cx="4838441" cy="6090859"/>
            <a:chOff x="0" y="0"/>
            <a:chExt cx="1334464" cy="16798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34464" cy="1679886"/>
            </a:xfrm>
            <a:custGeom>
              <a:avLst/>
              <a:gdLst/>
              <a:ahLst/>
              <a:cxnLst/>
              <a:rect r="r" b="b" t="t" l="l"/>
              <a:pathLst>
                <a:path h="1679886" w="1334464">
                  <a:moveTo>
                    <a:pt x="81604" y="0"/>
                  </a:moveTo>
                  <a:lnTo>
                    <a:pt x="1252859" y="0"/>
                  </a:lnTo>
                  <a:cubicBezTo>
                    <a:pt x="1274502" y="0"/>
                    <a:pt x="1295258" y="8598"/>
                    <a:pt x="1310562" y="23901"/>
                  </a:cubicBezTo>
                  <a:cubicBezTo>
                    <a:pt x="1325866" y="39205"/>
                    <a:pt x="1334464" y="59962"/>
                    <a:pt x="1334464" y="81604"/>
                  </a:cubicBezTo>
                  <a:lnTo>
                    <a:pt x="1334464" y="1598282"/>
                  </a:lnTo>
                  <a:cubicBezTo>
                    <a:pt x="1334464" y="1619925"/>
                    <a:pt x="1325866" y="1640681"/>
                    <a:pt x="1310562" y="1655985"/>
                  </a:cubicBezTo>
                  <a:cubicBezTo>
                    <a:pt x="1295258" y="1671289"/>
                    <a:pt x="1274502" y="1679886"/>
                    <a:pt x="1252859" y="1679886"/>
                  </a:cubicBezTo>
                  <a:lnTo>
                    <a:pt x="81604" y="1679886"/>
                  </a:lnTo>
                  <a:cubicBezTo>
                    <a:pt x="59962" y="1679886"/>
                    <a:pt x="39205" y="1671289"/>
                    <a:pt x="23901" y="1655985"/>
                  </a:cubicBezTo>
                  <a:cubicBezTo>
                    <a:pt x="8598" y="1640681"/>
                    <a:pt x="0" y="1619925"/>
                    <a:pt x="0" y="1598282"/>
                  </a:cubicBezTo>
                  <a:lnTo>
                    <a:pt x="0" y="81604"/>
                  </a:lnTo>
                  <a:cubicBezTo>
                    <a:pt x="0" y="59962"/>
                    <a:pt x="8598" y="39205"/>
                    <a:pt x="23901" y="23901"/>
                  </a:cubicBezTo>
                  <a:cubicBezTo>
                    <a:pt x="39205" y="8598"/>
                    <a:pt x="59962" y="0"/>
                    <a:pt x="8160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34464" cy="171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912798" y="2706037"/>
            <a:ext cx="1802455" cy="1797893"/>
            <a:chOff x="0" y="0"/>
            <a:chExt cx="406400" cy="40537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243137" y="2706037"/>
            <a:ext cx="1802455" cy="1797893"/>
            <a:chOff x="0" y="0"/>
            <a:chExt cx="406400" cy="4053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572445" y="2706037"/>
            <a:ext cx="1802455" cy="1797893"/>
            <a:chOff x="0" y="0"/>
            <a:chExt cx="406400" cy="40537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067119" y="5132580"/>
            <a:ext cx="3494114" cy="2526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48"/>
              </a:lnSpc>
            </a:pPr>
            <a:r>
              <a:rPr lang="en-US" b="true" sz="2891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IoT</a:t>
            </a:r>
            <a:r>
              <a:rPr lang="en-US" b="true" sz="2891" u="none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 is reshaping how we build and use IT infrastructure</a:t>
            </a:r>
          </a:p>
          <a:p>
            <a:pPr algn="ctr" marL="0" indent="0" lvl="0">
              <a:lnSpc>
                <a:spcPts val="4048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7397458" y="5132580"/>
            <a:ext cx="3494114" cy="353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8"/>
              </a:lnSpc>
            </a:pPr>
            <a:r>
              <a:rPr lang="en-US" b="true" sz="2891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Deep knowledge in networking, security, data, and systems architecture is essential</a:t>
            </a:r>
          </a:p>
          <a:p>
            <a:pPr algn="ctr" marL="0" indent="0" lvl="0">
              <a:lnSpc>
                <a:spcPts val="4048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2726767" y="5132580"/>
            <a:ext cx="3494114" cy="2526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8"/>
              </a:lnSpc>
            </a:pPr>
            <a:r>
              <a:rPr lang="en-US" b="true" sz="2891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Edge + Cloud + AI is where innovation is heading</a:t>
            </a:r>
          </a:p>
          <a:p>
            <a:pPr algn="ctr" marL="0" indent="0" lvl="0">
              <a:lnSpc>
                <a:spcPts val="4048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3077272" y="3133548"/>
            <a:ext cx="1473508" cy="87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17"/>
              </a:lnSpc>
            </a:pPr>
            <a:r>
              <a:rPr lang="en-US" b="true" sz="5347">
                <a:solidFill>
                  <a:srgbClr val="F5F5F5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07610" y="3133548"/>
            <a:ext cx="1473508" cy="87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17"/>
              </a:lnSpc>
            </a:pPr>
            <a:r>
              <a:rPr lang="en-US" b="true" sz="5347">
                <a:solidFill>
                  <a:srgbClr val="F5F5F5"/>
                </a:solidFill>
                <a:latin typeface="Telegraf Bold"/>
                <a:ea typeface="Telegraf Bold"/>
                <a:cs typeface="Telegraf Bold"/>
                <a:sym typeface="Telegraf Bold"/>
              </a:rPr>
              <a:t>02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736919" y="3133548"/>
            <a:ext cx="1473508" cy="87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17"/>
              </a:lnSpc>
            </a:pPr>
            <a:r>
              <a:rPr lang="en-US" b="true" sz="5347">
                <a:solidFill>
                  <a:srgbClr val="F5F5F5"/>
                </a:solidFill>
                <a:latin typeface="Telegraf Bold"/>
                <a:ea typeface="Telegraf Bold"/>
                <a:cs typeface="Telegraf Bold"/>
                <a:sym typeface="Telegraf Bold"/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3967" y="2544439"/>
            <a:ext cx="15700066" cy="294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41"/>
              </a:lnSpc>
            </a:pPr>
            <a:r>
              <a:rPr lang="en-US" b="true" sz="16243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061094"/>
            <a:ext cx="16230600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1058">
                <a:solidFill>
                  <a:srgbClr val="ECA406"/>
                </a:solidFill>
                <a:latin typeface="Poppins"/>
                <a:ea typeface="Poppins"/>
                <a:cs typeface="Poppins"/>
                <a:sym typeface="Poppins"/>
              </a:rPr>
              <a:t>FOR YOUR TIME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420906" y="7638820"/>
            <a:ext cx="3579538" cy="1619480"/>
            <a:chOff x="0" y="0"/>
            <a:chExt cx="942759" cy="426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2759" cy="426530"/>
            </a:xfrm>
            <a:custGeom>
              <a:avLst/>
              <a:gdLst/>
              <a:ahLst/>
              <a:cxnLst/>
              <a:rect r="r" b="b" t="t" l="l"/>
              <a:pathLst>
                <a:path h="426530" w="942759">
                  <a:moveTo>
                    <a:pt x="110304" y="0"/>
                  </a:moveTo>
                  <a:lnTo>
                    <a:pt x="832455" y="0"/>
                  </a:lnTo>
                  <a:cubicBezTo>
                    <a:pt x="893374" y="0"/>
                    <a:pt x="942759" y="49385"/>
                    <a:pt x="942759" y="110304"/>
                  </a:cubicBezTo>
                  <a:lnTo>
                    <a:pt x="942759" y="316225"/>
                  </a:lnTo>
                  <a:cubicBezTo>
                    <a:pt x="942759" y="377145"/>
                    <a:pt x="893374" y="426530"/>
                    <a:pt x="832455" y="426530"/>
                  </a:cubicBezTo>
                  <a:lnTo>
                    <a:pt x="110304" y="426530"/>
                  </a:lnTo>
                  <a:cubicBezTo>
                    <a:pt x="49385" y="426530"/>
                    <a:pt x="0" y="377145"/>
                    <a:pt x="0" y="316225"/>
                  </a:cubicBezTo>
                  <a:lnTo>
                    <a:pt x="0" y="110304"/>
                  </a:lnTo>
                  <a:cubicBezTo>
                    <a:pt x="0" y="49385"/>
                    <a:pt x="49385" y="0"/>
                    <a:pt x="110304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42759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7638820"/>
            <a:ext cx="6087406" cy="1619480"/>
            <a:chOff x="0" y="0"/>
            <a:chExt cx="1603267" cy="4265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03267" cy="426530"/>
            </a:xfrm>
            <a:custGeom>
              <a:avLst/>
              <a:gdLst/>
              <a:ahLst/>
              <a:cxnLst/>
              <a:rect r="r" b="b" t="t" l="l"/>
              <a:pathLst>
                <a:path h="426530" w="1603267">
                  <a:moveTo>
                    <a:pt x="64861" y="0"/>
                  </a:moveTo>
                  <a:lnTo>
                    <a:pt x="1538406" y="0"/>
                  </a:lnTo>
                  <a:cubicBezTo>
                    <a:pt x="1574228" y="0"/>
                    <a:pt x="1603267" y="29039"/>
                    <a:pt x="1603267" y="64861"/>
                  </a:cubicBezTo>
                  <a:lnTo>
                    <a:pt x="1603267" y="361668"/>
                  </a:lnTo>
                  <a:cubicBezTo>
                    <a:pt x="1603267" y="397490"/>
                    <a:pt x="1574228" y="426530"/>
                    <a:pt x="1538406" y="426530"/>
                  </a:cubicBezTo>
                  <a:lnTo>
                    <a:pt x="64861" y="426530"/>
                  </a:lnTo>
                  <a:cubicBezTo>
                    <a:pt x="47659" y="426530"/>
                    <a:pt x="31161" y="419696"/>
                    <a:pt x="18997" y="407532"/>
                  </a:cubicBezTo>
                  <a:cubicBezTo>
                    <a:pt x="6834" y="395368"/>
                    <a:pt x="0" y="378870"/>
                    <a:pt x="0" y="361668"/>
                  </a:cubicBezTo>
                  <a:lnTo>
                    <a:pt x="0" y="64861"/>
                  </a:lnTo>
                  <a:cubicBezTo>
                    <a:pt x="0" y="29039"/>
                    <a:pt x="29039" y="0"/>
                    <a:pt x="64861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03267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306671" y="7638820"/>
            <a:ext cx="5952629" cy="1619480"/>
            <a:chOff x="0" y="0"/>
            <a:chExt cx="1567771" cy="4265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67771" cy="426530"/>
            </a:xfrm>
            <a:custGeom>
              <a:avLst/>
              <a:gdLst/>
              <a:ahLst/>
              <a:cxnLst/>
              <a:rect r="r" b="b" t="t" l="l"/>
              <a:pathLst>
                <a:path h="426530" w="1567771">
                  <a:moveTo>
                    <a:pt x="66330" y="0"/>
                  </a:moveTo>
                  <a:lnTo>
                    <a:pt x="1501441" y="0"/>
                  </a:lnTo>
                  <a:cubicBezTo>
                    <a:pt x="1519032" y="0"/>
                    <a:pt x="1535904" y="6988"/>
                    <a:pt x="1548343" y="19428"/>
                  </a:cubicBezTo>
                  <a:cubicBezTo>
                    <a:pt x="1560782" y="31867"/>
                    <a:pt x="1567771" y="48738"/>
                    <a:pt x="1567771" y="66330"/>
                  </a:cubicBezTo>
                  <a:lnTo>
                    <a:pt x="1567771" y="360200"/>
                  </a:lnTo>
                  <a:cubicBezTo>
                    <a:pt x="1567771" y="377791"/>
                    <a:pt x="1560782" y="394663"/>
                    <a:pt x="1548343" y="407102"/>
                  </a:cubicBezTo>
                  <a:cubicBezTo>
                    <a:pt x="1535904" y="419541"/>
                    <a:pt x="1519032" y="426530"/>
                    <a:pt x="1501441" y="426530"/>
                  </a:cubicBezTo>
                  <a:lnTo>
                    <a:pt x="66330" y="426530"/>
                  </a:lnTo>
                  <a:cubicBezTo>
                    <a:pt x="48738" y="426530"/>
                    <a:pt x="31867" y="419541"/>
                    <a:pt x="19428" y="407102"/>
                  </a:cubicBezTo>
                  <a:cubicBezTo>
                    <a:pt x="6988" y="394663"/>
                    <a:pt x="0" y="377791"/>
                    <a:pt x="0" y="360200"/>
                  </a:cubicBezTo>
                  <a:lnTo>
                    <a:pt x="0" y="66330"/>
                  </a:lnTo>
                  <a:cubicBezTo>
                    <a:pt x="0" y="48738"/>
                    <a:pt x="6988" y="31867"/>
                    <a:pt x="19428" y="19428"/>
                  </a:cubicBezTo>
                  <a:cubicBezTo>
                    <a:pt x="31867" y="6988"/>
                    <a:pt x="48738" y="0"/>
                    <a:pt x="66330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67771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76418" y="8071439"/>
            <a:ext cx="888295" cy="754243"/>
          </a:xfrm>
          <a:custGeom>
            <a:avLst/>
            <a:gdLst/>
            <a:ahLst/>
            <a:cxnLst/>
            <a:rect r="r" b="b" t="t" l="l"/>
            <a:pathLst>
              <a:path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571938" y="8150745"/>
            <a:ext cx="5422095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Oleksandr Rotaienko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87958" y="8122170"/>
            <a:ext cx="3045434" cy="701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IoT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28485" y="7803908"/>
            <a:ext cx="5455287" cy="126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8"/>
              </a:lnSpc>
            </a:pPr>
            <a:r>
              <a:rPr lang="en-US" sz="4200" b="true">
                <a:solidFill>
                  <a:srgbClr val="F5F5F5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Service Management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41490" y="2562932"/>
            <a:ext cx="2968130" cy="1624376"/>
          </a:xfrm>
          <a:custGeom>
            <a:avLst/>
            <a:gdLst/>
            <a:ahLst/>
            <a:cxnLst/>
            <a:rect r="r" b="b" t="t" l="l"/>
            <a:pathLst>
              <a:path h="1624376" w="2968130">
                <a:moveTo>
                  <a:pt x="0" y="0"/>
                </a:moveTo>
                <a:lnTo>
                  <a:pt x="2968130" y="0"/>
                </a:lnTo>
                <a:lnTo>
                  <a:pt x="2968130" y="1624377"/>
                </a:lnTo>
                <a:lnTo>
                  <a:pt x="0" y="1624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41490" y="738337"/>
            <a:ext cx="2968130" cy="1624376"/>
          </a:xfrm>
          <a:custGeom>
            <a:avLst/>
            <a:gdLst/>
            <a:ahLst/>
            <a:cxnLst/>
            <a:rect r="r" b="b" t="t" l="l"/>
            <a:pathLst>
              <a:path h="1624376" w="2968130">
                <a:moveTo>
                  <a:pt x="0" y="0"/>
                </a:moveTo>
                <a:lnTo>
                  <a:pt x="2968130" y="0"/>
                </a:lnTo>
                <a:lnTo>
                  <a:pt x="2968130" y="1624377"/>
                </a:lnTo>
                <a:lnTo>
                  <a:pt x="0" y="1624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896953"/>
            <a:ext cx="2968130" cy="1624376"/>
          </a:xfrm>
          <a:custGeom>
            <a:avLst/>
            <a:gdLst/>
            <a:ahLst/>
            <a:cxnLst/>
            <a:rect r="r" b="b" t="t" l="l"/>
            <a:pathLst>
              <a:path h="1624376" w="2968130">
                <a:moveTo>
                  <a:pt x="0" y="0"/>
                </a:moveTo>
                <a:lnTo>
                  <a:pt x="2968130" y="0"/>
                </a:lnTo>
                <a:lnTo>
                  <a:pt x="2968130" y="1624376"/>
                </a:lnTo>
                <a:lnTo>
                  <a:pt x="0" y="1624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624890" y="1222867"/>
            <a:ext cx="4113637" cy="411363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A3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482135" y="5853450"/>
            <a:ext cx="4113637" cy="411363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A3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27459" y="4858029"/>
            <a:ext cx="7090753" cy="7090753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AA3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780707" y="1378684"/>
            <a:ext cx="3802002" cy="380200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8383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163326" y="4993896"/>
            <a:ext cx="6819019" cy="681901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60627" t="0" r="-34494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-293847" y="6041738"/>
            <a:ext cx="3737060" cy="37370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53860" y="1823366"/>
            <a:ext cx="9318975" cy="174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15"/>
              </a:lnSpc>
            </a:pPr>
            <a:r>
              <a:rPr lang="en-US" sz="11468" b="true">
                <a:solidFill>
                  <a:srgbClr val="2C2C2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What Is IoT?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3860" y="3875483"/>
            <a:ext cx="819769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C2C2C"/>
                </a:solidFill>
                <a:latin typeface="Assistant"/>
                <a:ea typeface="Assistant"/>
                <a:cs typeface="Assistant"/>
                <a:sym typeface="Assistant"/>
              </a:rPr>
              <a:t>Connecting physical objects to the internet to collect and share 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1344" y="484235"/>
            <a:ext cx="13342442" cy="1724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47"/>
              </a:lnSpc>
            </a:pPr>
            <a:r>
              <a:rPr lang="en-US" sz="11315" b="true">
                <a:solidFill>
                  <a:srgbClr val="2C2C2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Why IoT Matters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15595" y="3044566"/>
            <a:ext cx="11027525" cy="7058218"/>
            <a:chOff x="0" y="0"/>
            <a:chExt cx="2904369" cy="18589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04369" cy="1858955"/>
            </a:xfrm>
            <a:custGeom>
              <a:avLst/>
              <a:gdLst/>
              <a:ahLst/>
              <a:cxnLst/>
              <a:rect r="r" b="b" t="t" l="l"/>
              <a:pathLst>
                <a:path h="1858955" w="2904369">
                  <a:moveTo>
                    <a:pt x="35805" y="0"/>
                  </a:moveTo>
                  <a:lnTo>
                    <a:pt x="2868564" y="0"/>
                  </a:lnTo>
                  <a:cubicBezTo>
                    <a:pt x="2878060" y="0"/>
                    <a:pt x="2887167" y="3772"/>
                    <a:pt x="2893882" y="10487"/>
                  </a:cubicBezTo>
                  <a:cubicBezTo>
                    <a:pt x="2900597" y="17202"/>
                    <a:pt x="2904369" y="26309"/>
                    <a:pt x="2904369" y="35805"/>
                  </a:cubicBezTo>
                  <a:lnTo>
                    <a:pt x="2904369" y="1823150"/>
                  </a:lnTo>
                  <a:cubicBezTo>
                    <a:pt x="2904369" y="1832646"/>
                    <a:pt x="2900597" y="1841753"/>
                    <a:pt x="2893882" y="1848468"/>
                  </a:cubicBezTo>
                  <a:cubicBezTo>
                    <a:pt x="2887167" y="1855182"/>
                    <a:pt x="2878060" y="1858955"/>
                    <a:pt x="2868564" y="1858955"/>
                  </a:cubicBezTo>
                  <a:lnTo>
                    <a:pt x="35805" y="1858955"/>
                  </a:lnTo>
                  <a:cubicBezTo>
                    <a:pt x="26309" y="1858955"/>
                    <a:pt x="17202" y="1855182"/>
                    <a:pt x="10487" y="1848468"/>
                  </a:cubicBezTo>
                  <a:cubicBezTo>
                    <a:pt x="3772" y="1841753"/>
                    <a:pt x="0" y="1832646"/>
                    <a:pt x="0" y="1823150"/>
                  </a:cubicBezTo>
                  <a:lnTo>
                    <a:pt x="0" y="35805"/>
                  </a:lnTo>
                  <a:cubicBezTo>
                    <a:pt x="0" y="26309"/>
                    <a:pt x="3772" y="17202"/>
                    <a:pt x="10487" y="10487"/>
                  </a:cubicBezTo>
                  <a:cubicBezTo>
                    <a:pt x="17202" y="3772"/>
                    <a:pt x="26309" y="0"/>
                    <a:pt x="35805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904369" cy="1897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971399" y="2155169"/>
            <a:ext cx="13169150" cy="9021229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3812908" y="5243609"/>
            <a:ext cx="2968130" cy="1624376"/>
          </a:xfrm>
          <a:custGeom>
            <a:avLst/>
            <a:gdLst/>
            <a:ahLst/>
            <a:cxnLst/>
            <a:rect r="r" b="b" t="t" l="l"/>
            <a:pathLst>
              <a:path h="1624376" w="2968130">
                <a:moveTo>
                  <a:pt x="0" y="0"/>
                </a:moveTo>
                <a:lnTo>
                  <a:pt x="2968130" y="0"/>
                </a:lnTo>
                <a:lnTo>
                  <a:pt x="2968130" y="1624377"/>
                </a:lnTo>
                <a:lnTo>
                  <a:pt x="0" y="16243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12908" y="3419014"/>
            <a:ext cx="2968130" cy="1624376"/>
          </a:xfrm>
          <a:custGeom>
            <a:avLst/>
            <a:gdLst/>
            <a:ahLst/>
            <a:cxnLst/>
            <a:rect r="r" b="b" t="t" l="l"/>
            <a:pathLst>
              <a:path h="1624376" w="2968130">
                <a:moveTo>
                  <a:pt x="0" y="0"/>
                </a:moveTo>
                <a:lnTo>
                  <a:pt x="2968130" y="0"/>
                </a:lnTo>
                <a:lnTo>
                  <a:pt x="2968130" y="1624377"/>
                </a:lnTo>
                <a:lnTo>
                  <a:pt x="0" y="16243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61344" y="3044566"/>
            <a:ext cx="5828693" cy="1619480"/>
            <a:chOff x="0" y="0"/>
            <a:chExt cx="1535129" cy="4265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35129" cy="426530"/>
            </a:xfrm>
            <a:custGeom>
              <a:avLst/>
              <a:gdLst/>
              <a:ahLst/>
              <a:cxnLst/>
              <a:rect r="r" b="b" t="t" l="l"/>
              <a:pathLst>
                <a:path h="426530" w="1535129">
                  <a:moveTo>
                    <a:pt x="67740" y="0"/>
                  </a:moveTo>
                  <a:lnTo>
                    <a:pt x="1467389" y="0"/>
                  </a:lnTo>
                  <a:cubicBezTo>
                    <a:pt x="1485354" y="0"/>
                    <a:pt x="1502584" y="7137"/>
                    <a:pt x="1515288" y="19841"/>
                  </a:cubicBezTo>
                  <a:cubicBezTo>
                    <a:pt x="1527992" y="32544"/>
                    <a:pt x="1535129" y="49775"/>
                    <a:pt x="1535129" y="67740"/>
                  </a:cubicBezTo>
                  <a:lnTo>
                    <a:pt x="1535129" y="358789"/>
                  </a:lnTo>
                  <a:cubicBezTo>
                    <a:pt x="1535129" y="396201"/>
                    <a:pt x="1504800" y="426530"/>
                    <a:pt x="1467389" y="426530"/>
                  </a:cubicBezTo>
                  <a:lnTo>
                    <a:pt x="67740" y="426530"/>
                  </a:lnTo>
                  <a:cubicBezTo>
                    <a:pt x="49775" y="426530"/>
                    <a:pt x="32544" y="419393"/>
                    <a:pt x="19841" y="406689"/>
                  </a:cubicBezTo>
                  <a:cubicBezTo>
                    <a:pt x="7137" y="393985"/>
                    <a:pt x="0" y="376755"/>
                    <a:pt x="0" y="358789"/>
                  </a:cubicBezTo>
                  <a:lnTo>
                    <a:pt x="0" y="67740"/>
                  </a:lnTo>
                  <a:cubicBezTo>
                    <a:pt x="0" y="49775"/>
                    <a:pt x="7137" y="32544"/>
                    <a:pt x="19841" y="19841"/>
                  </a:cubicBezTo>
                  <a:cubicBezTo>
                    <a:pt x="32544" y="7137"/>
                    <a:pt x="49775" y="0"/>
                    <a:pt x="67740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535129" cy="4836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2600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25+ billion devices by 2030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1555765" y="6095600"/>
            <a:ext cx="8688825" cy="10287000"/>
          </a:xfrm>
          <a:custGeom>
            <a:avLst/>
            <a:gdLst/>
            <a:ahLst/>
            <a:cxnLst/>
            <a:rect r="r" b="b" t="t" l="l"/>
            <a:pathLst>
              <a:path h="10287000" w="8688825">
                <a:moveTo>
                  <a:pt x="0" y="0"/>
                </a:moveTo>
                <a:lnTo>
                  <a:pt x="8688825" y="0"/>
                </a:lnTo>
                <a:lnTo>
                  <a:pt x="86888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236" t="0" r="-68401" b="-2777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82198"/>
            <a:ext cx="18288000" cy="7004802"/>
          </a:xfrm>
          <a:custGeom>
            <a:avLst/>
            <a:gdLst/>
            <a:ahLst/>
            <a:cxnLst/>
            <a:rect r="r" b="b" t="t" l="l"/>
            <a:pathLst>
              <a:path h="7004802" w="18288000">
                <a:moveTo>
                  <a:pt x="0" y="0"/>
                </a:moveTo>
                <a:lnTo>
                  <a:pt x="18288000" y="0"/>
                </a:lnTo>
                <a:lnTo>
                  <a:pt x="18288000" y="7004802"/>
                </a:lnTo>
                <a:lnTo>
                  <a:pt x="0" y="7004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629" r="0" b="-2222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8863" y="277535"/>
            <a:ext cx="17680078" cy="2791889"/>
            <a:chOff x="0" y="0"/>
            <a:chExt cx="4656481" cy="7353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56481" cy="735312"/>
            </a:xfrm>
            <a:custGeom>
              <a:avLst/>
              <a:gdLst/>
              <a:ahLst/>
              <a:cxnLst/>
              <a:rect r="r" b="b" t="t" l="l"/>
              <a:pathLst>
                <a:path h="735312" w="4656481">
                  <a:moveTo>
                    <a:pt x="22332" y="0"/>
                  </a:moveTo>
                  <a:lnTo>
                    <a:pt x="4634149" y="0"/>
                  </a:lnTo>
                  <a:cubicBezTo>
                    <a:pt x="4646483" y="0"/>
                    <a:pt x="4656481" y="9999"/>
                    <a:pt x="4656481" y="22332"/>
                  </a:cubicBezTo>
                  <a:lnTo>
                    <a:pt x="4656481" y="712980"/>
                  </a:lnTo>
                  <a:cubicBezTo>
                    <a:pt x="4656481" y="725314"/>
                    <a:pt x="4646483" y="735312"/>
                    <a:pt x="4634149" y="735312"/>
                  </a:cubicBezTo>
                  <a:lnTo>
                    <a:pt x="22332" y="735312"/>
                  </a:lnTo>
                  <a:cubicBezTo>
                    <a:pt x="9999" y="735312"/>
                    <a:pt x="0" y="725314"/>
                    <a:pt x="0" y="712980"/>
                  </a:cubicBezTo>
                  <a:lnTo>
                    <a:pt x="0" y="22332"/>
                  </a:lnTo>
                  <a:cubicBezTo>
                    <a:pt x="0" y="9999"/>
                    <a:pt x="9999" y="0"/>
                    <a:pt x="22332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56481" cy="773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96903" y="1078858"/>
            <a:ext cx="17094193" cy="118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3"/>
              </a:lnSpc>
            </a:pPr>
            <a:r>
              <a:rPr lang="en-US" sz="7803" b="true">
                <a:solidFill>
                  <a:srgbClr val="2C2C2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Core Architecture of IoT Systems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3618178"/>
            <a:chOff x="0" y="0"/>
            <a:chExt cx="4274726" cy="9529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52936"/>
            </a:xfrm>
            <a:custGeom>
              <a:avLst/>
              <a:gdLst/>
              <a:ahLst/>
              <a:cxnLst/>
              <a:rect r="r" b="b" t="t" l="l"/>
              <a:pathLst>
                <a:path h="952936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928609"/>
                  </a:lnTo>
                  <a:cubicBezTo>
                    <a:pt x="4274726" y="935061"/>
                    <a:pt x="4272163" y="941248"/>
                    <a:pt x="4267601" y="945810"/>
                  </a:cubicBezTo>
                  <a:cubicBezTo>
                    <a:pt x="4263039" y="950373"/>
                    <a:pt x="4256851" y="952936"/>
                    <a:pt x="4250399" y="952936"/>
                  </a:cubicBezTo>
                  <a:lnTo>
                    <a:pt x="24327" y="952936"/>
                  </a:lnTo>
                  <a:cubicBezTo>
                    <a:pt x="10891" y="952936"/>
                    <a:pt x="0" y="942044"/>
                    <a:pt x="0" y="92860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991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17220" y="5443121"/>
            <a:ext cx="3372968" cy="3060445"/>
            <a:chOff x="0" y="0"/>
            <a:chExt cx="1816235" cy="1647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6235" cy="1647951"/>
            </a:xfrm>
            <a:custGeom>
              <a:avLst/>
              <a:gdLst/>
              <a:ahLst/>
              <a:cxnLst/>
              <a:rect r="r" b="b" t="t" l="l"/>
              <a:pathLst>
                <a:path h="1647951" w="1816235">
                  <a:moveTo>
                    <a:pt x="117059" y="0"/>
                  </a:moveTo>
                  <a:lnTo>
                    <a:pt x="1699175" y="0"/>
                  </a:lnTo>
                  <a:cubicBezTo>
                    <a:pt x="1763825" y="0"/>
                    <a:pt x="1816235" y="52409"/>
                    <a:pt x="1816235" y="117059"/>
                  </a:cubicBezTo>
                  <a:lnTo>
                    <a:pt x="1816235" y="1530892"/>
                  </a:lnTo>
                  <a:cubicBezTo>
                    <a:pt x="1816235" y="1595542"/>
                    <a:pt x="1763825" y="1647951"/>
                    <a:pt x="1699175" y="1647951"/>
                  </a:cubicBezTo>
                  <a:lnTo>
                    <a:pt x="117059" y="1647951"/>
                  </a:lnTo>
                  <a:cubicBezTo>
                    <a:pt x="52409" y="1647951"/>
                    <a:pt x="0" y="1595542"/>
                    <a:pt x="0" y="1530892"/>
                  </a:cubicBezTo>
                  <a:lnTo>
                    <a:pt x="0" y="117059"/>
                  </a:lnTo>
                  <a:cubicBezTo>
                    <a:pt x="0" y="52409"/>
                    <a:pt x="52409" y="0"/>
                    <a:pt x="11705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16235" cy="1686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46880" y="5443121"/>
            <a:ext cx="3372968" cy="3060445"/>
            <a:chOff x="0" y="0"/>
            <a:chExt cx="1816235" cy="16479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6235" cy="1647951"/>
            </a:xfrm>
            <a:custGeom>
              <a:avLst/>
              <a:gdLst/>
              <a:ahLst/>
              <a:cxnLst/>
              <a:rect r="r" b="b" t="t" l="l"/>
              <a:pathLst>
                <a:path h="1647951" w="1816235">
                  <a:moveTo>
                    <a:pt x="117059" y="0"/>
                  </a:moveTo>
                  <a:lnTo>
                    <a:pt x="1699175" y="0"/>
                  </a:lnTo>
                  <a:cubicBezTo>
                    <a:pt x="1763825" y="0"/>
                    <a:pt x="1816235" y="52409"/>
                    <a:pt x="1816235" y="117059"/>
                  </a:cubicBezTo>
                  <a:lnTo>
                    <a:pt x="1816235" y="1530892"/>
                  </a:lnTo>
                  <a:cubicBezTo>
                    <a:pt x="1816235" y="1595542"/>
                    <a:pt x="1763825" y="1647951"/>
                    <a:pt x="1699175" y="1647951"/>
                  </a:cubicBezTo>
                  <a:lnTo>
                    <a:pt x="117059" y="1647951"/>
                  </a:lnTo>
                  <a:cubicBezTo>
                    <a:pt x="52409" y="1647951"/>
                    <a:pt x="0" y="1595542"/>
                    <a:pt x="0" y="1530892"/>
                  </a:cubicBezTo>
                  <a:lnTo>
                    <a:pt x="0" y="117059"/>
                  </a:lnTo>
                  <a:cubicBezTo>
                    <a:pt x="0" y="52409"/>
                    <a:pt x="52409" y="0"/>
                    <a:pt x="11705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16235" cy="1686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0948" y="5443121"/>
            <a:ext cx="3372968" cy="3060445"/>
            <a:chOff x="0" y="0"/>
            <a:chExt cx="1816235" cy="16479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16235" cy="1647951"/>
            </a:xfrm>
            <a:custGeom>
              <a:avLst/>
              <a:gdLst/>
              <a:ahLst/>
              <a:cxnLst/>
              <a:rect r="r" b="b" t="t" l="l"/>
              <a:pathLst>
                <a:path h="1647951" w="1816235">
                  <a:moveTo>
                    <a:pt x="117059" y="0"/>
                  </a:moveTo>
                  <a:lnTo>
                    <a:pt x="1699175" y="0"/>
                  </a:lnTo>
                  <a:cubicBezTo>
                    <a:pt x="1763825" y="0"/>
                    <a:pt x="1816235" y="52409"/>
                    <a:pt x="1816235" y="117059"/>
                  </a:cubicBezTo>
                  <a:lnTo>
                    <a:pt x="1816235" y="1530892"/>
                  </a:lnTo>
                  <a:cubicBezTo>
                    <a:pt x="1816235" y="1595542"/>
                    <a:pt x="1763825" y="1647951"/>
                    <a:pt x="1699175" y="1647951"/>
                  </a:cubicBezTo>
                  <a:lnTo>
                    <a:pt x="117059" y="1647951"/>
                  </a:lnTo>
                  <a:cubicBezTo>
                    <a:pt x="52409" y="1647951"/>
                    <a:pt x="0" y="1595542"/>
                    <a:pt x="0" y="1530892"/>
                  </a:cubicBezTo>
                  <a:lnTo>
                    <a:pt x="0" y="117059"/>
                  </a:lnTo>
                  <a:cubicBezTo>
                    <a:pt x="0" y="52409"/>
                    <a:pt x="52409" y="0"/>
                    <a:pt x="11705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816235" cy="1686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01141" y="5426037"/>
            <a:ext cx="3372968" cy="3060445"/>
            <a:chOff x="0" y="0"/>
            <a:chExt cx="1816235" cy="16479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16235" cy="1647951"/>
            </a:xfrm>
            <a:custGeom>
              <a:avLst/>
              <a:gdLst/>
              <a:ahLst/>
              <a:cxnLst/>
              <a:rect r="r" b="b" t="t" l="l"/>
              <a:pathLst>
                <a:path h="1647951" w="1816235">
                  <a:moveTo>
                    <a:pt x="117059" y="0"/>
                  </a:moveTo>
                  <a:lnTo>
                    <a:pt x="1699175" y="0"/>
                  </a:lnTo>
                  <a:cubicBezTo>
                    <a:pt x="1763825" y="0"/>
                    <a:pt x="1816235" y="52409"/>
                    <a:pt x="1816235" y="117059"/>
                  </a:cubicBezTo>
                  <a:lnTo>
                    <a:pt x="1816235" y="1530892"/>
                  </a:lnTo>
                  <a:cubicBezTo>
                    <a:pt x="1816235" y="1595542"/>
                    <a:pt x="1763825" y="1647951"/>
                    <a:pt x="1699175" y="1647951"/>
                  </a:cubicBezTo>
                  <a:lnTo>
                    <a:pt x="117059" y="1647951"/>
                  </a:lnTo>
                  <a:cubicBezTo>
                    <a:pt x="52409" y="1647951"/>
                    <a:pt x="0" y="1595542"/>
                    <a:pt x="0" y="1530892"/>
                  </a:cubicBezTo>
                  <a:lnTo>
                    <a:pt x="0" y="117059"/>
                  </a:lnTo>
                  <a:cubicBezTo>
                    <a:pt x="0" y="52409"/>
                    <a:pt x="52409" y="0"/>
                    <a:pt x="11705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816235" cy="1686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48970" y="7748832"/>
            <a:ext cx="1509468" cy="150946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61574" y="0"/>
                  </a:moveTo>
                  <a:lnTo>
                    <a:pt x="551226" y="0"/>
                  </a:lnTo>
                  <a:cubicBezTo>
                    <a:pt x="620600" y="0"/>
                    <a:pt x="687132" y="27559"/>
                    <a:pt x="736187" y="76613"/>
                  </a:cubicBezTo>
                  <a:cubicBezTo>
                    <a:pt x="785241" y="125668"/>
                    <a:pt x="812800" y="192200"/>
                    <a:pt x="812800" y="261574"/>
                  </a:cubicBezTo>
                  <a:lnTo>
                    <a:pt x="812800" y="551226"/>
                  </a:lnTo>
                  <a:cubicBezTo>
                    <a:pt x="812800" y="620600"/>
                    <a:pt x="785241" y="687132"/>
                    <a:pt x="736187" y="736187"/>
                  </a:cubicBezTo>
                  <a:cubicBezTo>
                    <a:pt x="687132" y="785241"/>
                    <a:pt x="620600" y="812800"/>
                    <a:pt x="551226" y="812800"/>
                  </a:cubicBezTo>
                  <a:lnTo>
                    <a:pt x="261574" y="812800"/>
                  </a:lnTo>
                  <a:cubicBezTo>
                    <a:pt x="192200" y="812800"/>
                    <a:pt x="125668" y="785241"/>
                    <a:pt x="76613" y="736187"/>
                  </a:cubicBezTo>
                  <a:cubicBezTo>
                    <a:pt x="27559" y="687132"/>
                    <a:pt x="0" y="620600"/>
                    <a:pt x="0" y="551226"/>
                  </a:cubicBezTo>
                  <a:lnTo>
                    <a:pt x="0" y="261574"/>
                  </a:lnTo>
                  <a:cubicBezTo>
                    <a:pt x="0" y="192200"/>
                    <a:pt x="27559" y="125668"/>
                    <a:pt x="76613" y="76613"/>
                  </a:cubicBezTo>
                  <a:cubicBezTo>
                    <a:pt x="125668" y="27559"/>
                    <a:pt x="192200" y="0"/>
                    <a:pt x="261574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378630" y="7748832"/>
            <a:ext cx="1509468" cy="150946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61574" y="0"/>
                  </a:moveTo>
                  <a:lnTo>
                    <a:pt x="551226" y="0"/>
                  </a:lnTo>
                  <a:cubicBezTo>
                    <a:pt x="620600" y="0"/>
                    <a:pt x="687132" y="27559"/>
                    <a:pt x="736187" y="76613"/>
                  </a:cubicBezTo>
                  <a:cubicBezTo>
                    <a:pt x="785241" y="125668"/>
                    <a:pt x="812800" y="192200"/>
                    <a:pt x="812800" y="261574"/>
                  </a:cubicBezTo>
                  <a:lnTo>
                    <a:pt x="812800" y="551226"/>
                  </a:lnTo>
                  <a:cubicBezTo>
                    <a:pt x="812800" y="620600"/>
                    <a:pt x="785241" y="687132"/>
                    <a:pt x="736187" y="736187"/>
                  </a:cubicBezTo>
                  <a:cubicBezTo>
                    <a:pt x="687132" y="785241"/>
                    <a:pt x="620600" y="812800"/>
                    <a:pt x="551226" y="812800"/>
                  </a:cubicBezTo>
                  <a:lnTo>
                    <a:pt x="261574" y="812800"/>
                  </a:lnTo>
                  <a:cubicBezTo>
                    <a:pt x="192200" y="812800"/>
                    <a:pt x="125668" y="785241"/>
                    <a:pt x="76613" y="736187"/>
                  </a:cubicBezTo>
                  <a:cubicBezTo>
                    <a:pt x="27559" y="687132"/>
                    <a:pt x="0" y="620600"/>
                    <a:pt x="0" y="551226"/>
                  </a:cubicBezTo>
                  <a:lnTo>
                    <a:pt x="0" y="261574"/>
                  </a:lnTo>
                  <a:cubicBezTo>
                    <a:pt x="0" y="192200"/>
                    <a:pt x="27559" y="125668"/>
                    <a:pt x="76613" y="76613"/>
                  </a:cubicBezTo>
                  <a:cubicBezTo>
                    <a:pt x="125668" y="27559"/>
                    <a:pt x="192200" y="0"/>
                    <a:pt x="261574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02698" y="7748832"/>
            <a:ext cx="1509468" cy="150946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61574" y="0"/>
                  </a:moveTo>
                  <a:lnTo>
                    <a:pt x="551226" y="0"/>
                  </a:lnTo>
                  <a:cubicBezTo>
                    <a:pt x="620600" y="0"/>
                    <a:pt x="687132" y="27559"/>
                    <a:pt x="736187" y="76613"/>
                  </a:cubicBezTo>
                  <a:cubicBezTo>
                    <a:pt x="785241" y="125668"/>
                    <a:pt x="812800" y="192200"/>
                    <a:pt x="812800" y="261574"/>
                  </a:cubicBezTo>
                  <a:lnTo>
                    <a:pt x="812800" y="551226"/>
                  </a:lnTo>
                  <a:cubicBezTo>
                    <a:pt x="812800" y="620600"/>
                    <a:pt x="785241" y="687132"/>
                    <a:pt x="736187" y="736187"/>
                  </a:cubicBezTo>
                  <a:cubicBezTo>
                    <a:pt x="687132" y="785241"/>
                    <a:pt x="620600" y="812800"/>
                    <a:pt x="551226" y="812800"/>
                  </a:cubicBezTo>
                  <a:lnTo>
                    <a:pt x="261574" y="812800"/>
                  </a:lnTo>
                  <a:cubicBezTo>
                    <a:pt x="192200" y="812800"/>
                    <a:pt x="125668" y="785241"/>
                    <a:pt x="76613" y="736187"/>
                  </a:cubicBezTo>
                  <a:cubicBezTo>
                    <a:pt x="27559" y="687132"/>
                    <a:pt x="0" y="620600"/>
                    <a:pt x="0" y="551226"/>
                  </a:cubicBezTo>
                  <a:lnTo>
                    <a:pt x="0" y="261574"/>
                  </a:lnTo>
                  <a:cubicBezTo>
                    <a:pt x="0" y="192200"/>
                    <a:pt x="27559" y="125668"/>
                    <a:pt x="76613" y="76613"/>
                  </a:cubicBezTo>
                  <a:cubicBezTo>
                    <a:pt x="125668" y="27559"/>
                    <a:pt x="192200" y="0"/>
                    <a:pt x="261574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426766" y="7748832"/>
            <a:ext cx="1509468" cy="150946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61574" y="0"/>
                  </a:moveTo>
                  <a:lnTo>
                    <a:pt x="551226" y="0"/>
                  </a:lnTo>
                  <a:cubicBezTo>
                    <a:pt x="620600" y="0"/>
                    <a:pt x="687132" y="27559"/>
                    <a:pt x="736187" y="76613"/>
                  </a:cubicBezTo>
                  <a:cubicBezTo>
                    <a:pt x="785241" y="125668"/>
                    <a:pt x="812800" y="192200"/>
                    <a:pt x="812800" y="261574"/>
                  </a:cubicBezTo>
                  <a:lnTo>
                    <a:pt x="812800" y="551226"/>
                  </a:lnTo>
                  <a:cubicBezTo>
                    <a:pt x="812800" y="620600"/>
                    <a:pt x="785241" y="687132"/>
                    <a:pt x="736187" y="736187"/>
                  </a:cubicBezTo>
                  <a:cubicBezTo>
                    <a:pt x="687132" y="785241"/>
                    <a:pt x="620600" y="812800"/>
                    <a:pt x="551226" y="812800"/>
                  </a:cubicBezTo>
                  <a:lnTo>
                    <a:pt x="261574" y="812800"/>
                  </a:lnTo>
                  <a:cubicBezTo>
                    <a:pt x="192200" y="812800"/>
                    <a:pt x="125668" y="785241"/>
                    <a:pt x="76613" y="736187"/>
                  </a:cubicBezTo>
                  <a:cubicBezTo>
                    <a:pt x="27559" y="687132"/>
                    <a:pt x="0" y="620600"/>
                    <a:pt x="0" y="551226"/>
                  </a:cubicBezTo>
                  <a:lnTo>
                    <a:pt x="0" y="261574"/>
                  </a:lnTo>
                  <a:cubicBezTo>
                    <a:pt x="0" y="192200"/>
                    <a:pt x="27559" y="125668"/>
                    <a:pt x="76613" y="76613"/>
                  </a:cubicBezTo>
                  <a:cubicBezTo>
                    <a:pt x="125668" y="27559"/>
                    <a:pt x="192200" y="0"/>
                    <a:pt x="261574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3858438" y="8503566"/>
            <a:ext cx="2520192" cy="0"/>
          </a:xfrm>
          <a:prstGeom prst="line">
            <a:avLst/>
          </a:prstGeom>
          <a:ln cap="flat" w="76200">
            <a:solidFill>
              <a:srgbClr val="1A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rot="0">
            <a:off x="7888098" y="8465466"/>
            <a:ext cx="2520192" cy="0"/>
          </a:xfrm>
          <a:prstGeom prst="line">
            <a:avLst/>
          </a:prstGeom>
          <a:ln cap="flat" w="76200">
            <a:solidFill>
              <a:srgbClr val="1A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rot="0">
            <a:off x="11912166" y="8465466"/>
            <a:ext cx="2520192" cy="0"/>
          </a:xfrm>
          <a:prstGeom prst="line">
            <a:avLst/>
          </a:prstGeom>
          <a:ln cap="flat" w="76200">
            <a:solidFill>
              <a:srgbClr val="1A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4840287" y="7976629"/>
            <a:ext cx="694675" cy="1019707"/>
          </a:xfrm>
          <a:custGeom>
            <a:avLst/>
            <a:gdLst/>
            <a:ahLst/>
            <a:cxnLst/>
            <a:rect r="r" b="b" t="t" l="l"/>
            <a:pathLst>
              <a:path h="1019707" w="694675">
                <a:moveTo>
                  <a:pt x="0" y="0"/>
                </a:moveTo>
                <a:lnTo>
                  <a:pt x="694675" y="0"/>
                </a:lnTo>
                <a:lnTo>
                  <a:pt x="694675" y="1019707"/>
                </a:lnTo>
                <a:lnTo>
                  <a:pt x="0" y="101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705931" y="8013257"/>
            <a:ext cx="908593" cy="946451"/>
          </a:xfrm>
          <a:custGeom>
            <a:avLst/>
            <a:gdLst/>
            <a:ahLst/>
            <a:cxnLst/>
            <a:rect r="r" b="b" t="t" l="l"/>
            <a:pathLst>
              <a:path h="946451" w="908593">
                <a:moveTo>
                  <a:pt x="0" y="0"/>
                </a:moveTo>
                <a:lnTo>
                  <a:pt x="908594" y="0"/>
                </a:lnTo>
                <a:lnTo>
                  <a:pt x="908594" y="946451"/>
                </a:lnTo>
                <a:lnTo>
                  <a:pt x="0" y="9464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2610319" y="8057685"/>
            <a:ext cx="986771" cy="857594"/>
          </a:xfrm>
          <a:custGeom>
            <a:avLst/>
            <a:gdLst/>
            <a:ahLst/>
            <a:cxnLst/>
            <a:rect r="r" b="b" t="t" l="l"/>
            <a:pathLst>
              <a:path h="857594" w="986771">
                <a:moveTo>
                  <a:pt x="0" y="0"/>
                </a:moveTo>
                <a:lnTo>
                  <a:pt x="986771" y="0"/>
                </a:lnTo>
                <a:lnTo>
                  <a:pt x="986771" y="857594"/>
                </a:lnTo>
                <a:lnTo>
                  <a:pt x="0" y="857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619089" y="6115222"/>
            <a:ext cx="2969229" cy="153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5"/>
              </a:lnSpc>
            </a:pPr>
            <a:r>
              <a:rPr lang="en-US" b="true" sz="2799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Smart Infrastructure: </a:t>
            </a:r>
          </a:p>
          <a:p>
            <a:pPr algn="ctr" marL="0" indent="0" lvl="0">
              <a:lnSpc>
                <a:spcPts val="3975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3319799" y="1841462"/>
            <a:ext cx="11648401" cy="317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ECA406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Real-Wo</a:t>
            </a:r>
            <a:r>
              <a:rPr lang="en-US" b="true" sz="8000">
                <a:solidFill>
                  <a:srgbClr val="ECA406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rld Use Cases in IT and Industry</a:t>
            </a:r>
          </a:p>
          <a:p>
            <a:pPr algn="ctr" marL="0" indent="0" lvl="0">
              <a:lnSpc>
                <a:spcPts val="8000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6124679" y="6098883"/>
            <a:ext cx="2011777" cy="153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5"/>
              </a:lnSpc>
            </a:pPr>
            <a:r>
              <a:rPr lang="en-US" b="true" sz="2799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Healthcare IT</a:t>
            </a:r>
          </a:p>
          <a:p>
            <a:pPr algn="ctr" marL="0" indent="0" lvl="0">
              <a:lnSpc>
                <a:spcPts val="3975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9674129" y="6098883"/>
            <a:ext cx="2966607" cy="102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5"/>
              </a:lnSpc>
            </a:pPr>
            <a:r>
              <a:rPr lang="en-US" b="true" sz="2799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Smart Factories (IIoT)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704321" y="6115222"/>
            <a:ext cx="2966607" cy="102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5"/>
              </a:lnSpc>
            </a:pPr>
            <a:r>
              <a:rPr lang="en-US" b="true" sz="2799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Cyber-Physical Systems: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665200" y="7267899"/>
            <a:ext cx="936327" cy="2189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18"/>
              </a:lnSpc>
              <a:spcBef>
                <a:spcPct val="0"/>
              </a:spcBef>
            </a:pPr>
            <a:r>
              <a:rPr lang="en-US" sz="1279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87851"/>
            <a:ext cx="5066791" cy="6378318"/>
            <a:chOff x="0" y="0"/>
            <a:chExt cx="1334464" cy="1679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4464" cy="1679886"/>
            </a:xfrm>
            <a:custGeom>
              <a:avLst/>
              <a:gdLst/>
              <a:ahLst/>
              <a:cxnLst/>
              <a:rect r="r" b="b" t="t" l="l"/>
              <a:pathLst>
                <a:path h="167988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601960"/>
                  </a:lnTo>
                  <a:cubicBezTo>
                    <a:pt x="1334464" y="1622627"/>
                    <a:pt x="1326254" y="1642448"/>
                    <a:pt x="1311639" y="1657062"/>
                  </a:cubicBezTo>
                  <a:cubicBezTo>
                    <a:pt x="1297025" y="1671676"/>
                    <a:pt x="1277204" y="1679886"/>
                    <a:pt x="1256537" y="1679886"/>
                  </a:cubicBezTo>
                  <a:lnTo>
                    <a:pt x="77927" y="1679886"/>
                  </a:lnTo>
                  <a:cubicBezTo>
                    <a:pt x="57259" y="1679886"/>
                    <a:pt x="37438" y="1671676"/>
                    <a:pt x="22824" y="1657062"/>
                  </a:cubicBezTo>
                  <a:cubicBezTo>
                    <a:pt x="8210" y="1642448"/>
                    <a:pt x="0" y="1622627"/>
                    <a:pt x="0" y="160196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34464" cy="171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10604" y="3487851"/>
            <a:ext cx="5066791" cy="6378318"/>
            <a:chOff x="0" y="0"/>
            <a:chExt cx="1334464" cy="16798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4464" cy="1679886"/>
            </a:xfrm>
            <a:custGeom>
              <a:avLst/>
              <a:gdLst/>
              <a:ahLst/>
              <a:cxnLst/>
              <a:rect r="r" b="b" t="t" l="l"/>
              <a:pathLst>
                <a:path h="167988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601960"/>
                  </a:lnTo>
                  <a:cubicBezTo>
                    <a:pt x="1334464" y="1622627"/>
                    <a:pt x="1326254" y="1642448"/>
                    <a:pt x="1311639" y="1657062"/>
                  </a:cubicBezTo>
                  <a:cubicBezTo>
                    <a:pt x="1297025" y="1671676"/>
                    <a:pt x="1277204" y="1679886"/>
                    <a:pt x="1256537" y="1679886"/>
                  </a:cubicBezTo>
                  <a:lnTo>
                    <a:pt x="77927" y="1679886"/>
                  </a:lnTo>
                  <a:cubicBezTo>
                    <a:pt x="57259" y="1679886"/>
                    <a:pt x="37438" y="1671676"/>
                    <a:pt x="22824" y="1657062"/>
                  </a:cubicBezTo>
                  <a:cubicBezTo>
                    <a:pt x="8210" y="1642448"/>
                    <a:pt x="0" y="1622627"/>
                    <a:pt x="0" y="160196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34464" cy="171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91746" y="3487851"/>
            <a:ext cx="5066791" cy="6378318"/>
            <a:chOff x="0" y="0"/>
            <a:chExt cx="1334464" cy="16798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4464" cy="1679886"/>
            </a:xfrm>
            <a:custGeom>
              <a:avLst/>
              <a:gdLst/>
              <a:ahLst/>
              <a:cxnLst/>
              <a:rect r="r" b="b" t="t" l="l"/>
              <a:pathLst>
                <a:path h="167988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601960"/>
                  </a:lnTo>
                  <a:cubicBezTo>
                    <a:pt x="1334464" y="1622627"/>
                    <a:pt x="1326254" y="1642448"/>
                    <a:pt x="1311639" y="1657062"/>
                  </a:cubicBezTo>
                  <a:cubicBezTo>
                    <a:pt x="1297025" y="1671676"/>
                    <a:pt x="1277204" y="1679886"/>
                    <a:pt x="1256537" y="1679886"/>
                  </a:cubicBezTo>
                  <a:lnTo>
                    <a:pt x="77927" y="1679886"/>
                  </a:lnTo>
                  <a:cubicBezTo>
                    <a:pt x="57259" y="1679886"/>
                    <a:pt x="37438" y="1671676"/>
                    <a:pt x="22824" y="1657062"/>
                  </a:cubicBezTo>
                  <a:cubicBezTo>
                    <a:pt x="8210" y="1642448"/>
                    <a:pt x="0" y="1622627"/>
                    <a:pt x="0" y="160196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34464" cy="171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618334" y="2546479"/>
            <a:ext cx="1887522" cy="1882744"/>
            <a:chOff x="0" y="0"/>
            <a:chExt cx="406400" cy="4053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200239" y="2546479"/>
            <a:ext cx="1887522" cy="1882744"/>
            <a:chOff x="0" y="0"/>
            <a:chExt cx="406400" cy="4053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781065" y="2546479"/>
            <a:ext cx="1887522" cy="1882744"/>
            <a:chOff x="0" y="0"/>
            <a:chExt cx="406400" cy="4053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33815" y="5713269"/>
            <a:ext cx="4456560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 u="none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Problem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32586" y="6624896"/>
            <a:ext cx="3659018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400" u="none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efault passwords and outdated firmware</a:t>
            </a:r>
          </a:p>
          <a:p>
            <a:pPr algn="ctr" marL="0" indent="0" lvl="0">
              <a:lnSpc>
                <a:spcPts val="335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915720" y="5713269"/>
            <a:ext cx="4456560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 u="none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Problem 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14491" y="6624896"/>
            <a:ext cx="3659018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Lack of encryption or authentication</a:t>
            </a:r>
          </a:p>
          <a:p>
            <a:pPr algn="ctr" marL="0" indent="0" lvl="0">
              <a:lnSpc>
                <a:spcPts val="335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2496546" y="5713269"/>
            <a:ext cx="4456560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 u="none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Problem 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95317" y="6624896"/>
            <a:ext cx="3659018" cy="2520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 The Mirai botnet (2016) hijacked hundreds of thousands of IoT devices to launch one of the largest DDoS attacks in history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790571" y="2997314"/>
            <a:ext cx="1543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b="true" sz="5600">
                <a:solidFill>
                  <a:srgbClr val="F5F5F5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72475" y="2997314"/>
            <a:ext cx="1543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b="true" sz="5600">
                <a:solidFill>
                  <a:srgbClr val="F5F5F5"/>
                </a:solidFill>
                <a:latin typeface="Telegraf Bold"/>
                <a:ea typeface="Telegraf Bold"/>
                <a:cs typeface="Telegraf Bold"/>
                <a:sym typeface="Telegraf Bold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953301" y="2997314"/>
            <a:ext cx="1543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b="true" sz="5600">
                <a:solidFill>
                  <a:srgbClr val="F5F5F5"/>
                </a:solidFill>
                <a:latin typeface="Telegraf Bold"/>
                <a:ea typeface="Telegraf Bold"/>
                <a:cs typeface="Telegraf Bold"/>
                <a:sym typeface="Telegraf Bold"/>
              </a:rPr>
              <a:t>03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45273" y="485373"/>
            <a:ext cx="16997455" cy="1077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5"/>
              </a:lnSpc>
            </a:pPr>
            <a:r>
              <a:rPr lang="en-US" sz="7005" b="true">
                <a:solidFill>
                  <a:srgbClr val="2C2C2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IoT Security Risks and Real Incidents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09600" y="771325"/>
            <a:ext cx="5219121" cy="4129217"/>
            <a:chOff x="0" y="0"/>
            <a:chExt cx="1432647" cy="11334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2647" cy="1133469"/>
            </a:xfrm>
            <a:custGeom>
              <a:avLst/>
              <a:gdLst/>
              <a:ahLst/>
              <a:cxnLst/>
              <a:rect r="r" b="b" t="t" l="l"/>
              <a:pathLst>
                <a:path h="1133469" w="1432647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32647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8271" y="771325"/>
            <a:ext cx="10924017" cy="4129217"/>
            <a:chOff x="0" y="0"/>
            <a:chExt cx="2998640" cy="11334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98640" cy="1133469"/>
            </a:xfrm>
            <a:custGeom>
              <a:avLst/>
              <a:gdLst/>
              <a:ahLst/>
              <a:cxnLst/>
              <a:rect r="r" b="b" t="t" l="l"/>
              <a:pathLst>
                <a:path h="1133469" w="2998640">
                  <a:moveTo>
                    <a:pt x="36144" y="0"/>
                  </a:moveTo>
                  <a:lnTo>
                    <a:pt x="2962496" y="0"/>
                  </a:lnTo>
                  <a:cubicBezTo>
                    <a:pt x="2972082" y="0"/>
                    <a:pt x="2981275" y="3808"/>
                    <a:pt x="2988054" y="10586"/>
                  </a:cubicBezTo>
                  <a:cubicBezTo>
                    <a:pt x="2994832" y="17365"/>
                    <a:pt x="2998640" y="26558"/>
                    <a:pt x="2998640" y="36144"/>
                  </a:cubicBezTo>
                  <a:lnTo>
                    <a:pt x="2998640" y="1097325"/>
                  </a:lnTo>
                  <a:cubicBezTo>
                    <a:pt x="2998640" y="1106911"/>
                    <a:pt x="2994832" y="1116104"/>
                    <a:pt x="2988054" y="1122883"/>
                  </a:cubicBezTo>
                  <a:cubicBezTo>
                    <a:pt x="2981275" y="1129661"/>
                    <a:pt x="2972082" y="1133469"/>
                    <a:pt x="2962496" y="1133469"/>
                  </a:cubicBezTo>
                  <a:lnTo>
                    <a:pt x="36144" y="1133469"/>
                  </a:lnTo>
                  <a:cubicBezTo>
                    <a:pt x="26558" y="1133469"/>
                    <a:pt x="17365" y="1129661"/>
                    <a:pt x="10586" y="1122883"/>
                  </a:cubicBezTo>
                  <a:cubicBezTo>
                    <a:pt x="3808" y="1116104"/>
                    <a:pt x="0" y="1106911"/>
                    <a:pt x="0" y="1097325"/>
                  </a:cubicBezTo>
                  <a:lnTo>
                    <a:pt x="0" y="36144"/>
                  </a:lnTo>
                  <a:cubicBezTo>
                    <a:pt x="0" y="26558"/>
                    <a:pt x="3808" y="17365"/>
                    <a:pt x="10586" y="10586"/>
                  </a:cubicBezTo>
                  <a:cubicBezTo>
                    <a:pt x="17365" y="3808"/>
                    <a:pt x="26558" y="0"/>
                    <a:pt x="36144" y="0"/>
                  </a:cubicBezTo>
                  <a:close/>
                </a:path>
              </a:pathLst>
            </a:custGeom>
            <a:solidFill>
              <a:srgbClr val="ECA40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98640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09600" y="5383810"/>
            <a:ext cx="5219121" cy="4129217"/>
            <a:chOff x="0" y="0"/>
            <a:chExt cx="1432647" cy="11334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32647" cy="1133469"/>
            </a:xfrm>
            <a:custGeom>
              <a:avLst/>
              <a:gdLst/>
              <a:ahLst/>
              <a:cxnLst/>
              <a:rect r="r" b="b" t="t" l="l"/>
              <a:pathLst>
                <a:path h="1133469" w="1432647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32647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03167" y="5383810"/>
            <a:ext cx="5219121" cy="4129217"/>
            <a:chOff x="0" y="0"/>
            <a:chExt cx="1432647" cy="1133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32647" cy="1133469"/>
            </a:xfrm>
            <a:custGeom>
              <a:avLst/>
              <a:gdLst/>
              <a:ahLst/>
              <a:cxnLst/>
              <a:rect r="r" b="b" t="t" l="l"/>
              <a:pathLst>
                <a:path h="1133469" w="1432647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32647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98271" y="5383810"/>
            <a:ext cx="5219121" cy="4129217"/>
            <a:chOff x="0" y="0"/>
            <a:chExt cx="1432647" cy="1133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2647" cy="1133469"/>
            </a:xfrm>
            <a:custGeom>
              <a:avLst/>
              <a:gdLst/>
              <a:ahLst/>
              <a:cxnLst/>
              <a:rect r="r" b="b" t="t" l="l"/>
              <a:pathLst>
                <a:path h="1133469" w="1432647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32647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71643" y="1134819"/>
            <a:ext cx="9577272" cy="3478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67"/>
              </a:lnSpc>
            </a:pPr>
            <a:r>
              <a:rPr lang="en-US" b="true" sz="8767">
                <a:solidFill>
                  <a:srgbClr val="F5F5F5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 IoT + Cloud + Edge = The Future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07184" y="1631846"/>
            <a:ext cx="4752116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Edge Computing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20268" y="2552998"/>
            <a:ext cx="3597786" cy="18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Local data processing reduces latency (e.g., AWS Greengrass, Azure IoT Edge)</a:t>
            </a:r>
          </a:p>
          <a:p>
            <a:pPr algn="ctr" marL="0" indent="0" lvl="0">
              <a:lnSpc>
                <a:spcPts val="29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507184" y="6184494"/>
            <a:ext cx="4823953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Digital Twins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120268" y="7105646"/>
            <a:ext cx="3597786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</a:pPr>
            <a:r>
              <a:rPr lang="en-US" sz="21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Virtual models of real-world systems that mirror and predict behavior using live IoT data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00751" y="6244331"/>
            <a:ext cx="4823953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AIoT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5619" y="6277669"/>
            <a:ext cx="5264425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80"/>
              </a:lnSpc>
            </a:pPr>
            <a:r>
              <a:rPr lang="en-US" b="true" sz="3900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Cloud Integration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413834" y="7165483"/>
            <a:ext cx="3597786" cy="18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AI + IoT = autonomous decision-making systems (e.g., smart surveillance, maintenance prediction)</a:t>
            </a:r>
          </a:p>
          <a:p>
            <a:pPr algn="ctr" marL="0" indent="0" lvl="0">
              <a:lnSpc>
                <a:spcPts val="294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708938" y="7165483"/>
            <a:ext cx="3597786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 Scalable data storage, ML/AI training models, centralized dashboards</a:t>
            </a:r>
          </a:p>
          <a:p>
            <a:pPr algn="ctr" marL="0" indent="0" lvl="0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5374798" cy="206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3"/>
              </a:lnSpc>
            </a:pPr>
            <a:r>
              <a:rPr lang="en-US" sz="7066" b="true">
                <a:solidFill>
                  <a:srgbClr val="2C2C2C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Developer Roles and Tech Stack</a:t>
            </a:r>
          </a:p>
          <a:p>
            <a:pPr algn="l">
              <a:lnSpc>
                <a:spcPts val="777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262816" y="3460183"/>
            <a:ext cx="3871558" cy="6275020"/>
            <a:chOff x="0" y="0"/>
            <a:chExt cx="5162077" cy="836669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2535747"/>
              <a:ext cx="3920835" cy="5830946"/>
              <a:chOff x="0" y="0"/>
              <a:chExt cx="1135642" cy="168889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35643" cy="1688893"/>
              </a:xfrm>
              <a:custGeom>
                <a:avLst/>
                <a:gdLst/>
                <a:ahLst/>
                <a:cxnLst/>
                <a:rect r="r" b="b" t="t" l="l"/>
                <a:pathLst>
                  <a:path h="1688893" w="1135643">
                    <a:moveTo>
                      <a:pt x="1011182" y="1688893"/>
                    </a:moveTo>
                    <a:lnTo>
                      <a:pt x="124460" y="1688893"/>
                    </a:lnTo>
                    <a:cubicBezTo>
                      <a:pt x="55880" y="1688893"/>
                      <a:pt x="0" y="1633013"/>
                      <a:pt x="0" y="156443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11182" y="0"/>
                    </a:lnTo>
                    <a:cubicBezTo>
                      <a:pt x="1079762" y="0"/>
                      <a:pt x="1135643" y="55880"/>
                      <a:pt x="1135643" y="124460"/>
                    </a:cubicBezTo>
                    <a:lnTo>
                      <a:pt x="1135643" y="1564433"/>
                    </a:lnTo>
                    <a:cubicBezTo>
                      <a:pt x="1135643" y="1633013"/>
                      <a:pt x="1079762" y="1688893"/>
                      <a:pt x="1011182" y="1688893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423745" y="0"/>
              <a:ext cx="3738332" cy="2045887"/>
            </a:xfrm>
            <a:custGeom>
              <a:avLst/>
              <a:gdLst/>
              <a:ahLst/>
              <a:cxnLst/>
              <a:rect r="r" b="b" t="t" l="l"/>
              <a:pathLst>
                <a:path h="2045887" w="3738332">
                  <a:moveTo>
                    <a:pt x="0" y="0"/>
                  </a:moveTo>
                  <a:lnTo>
                    <a:pt x="3738332" y="0"/>
                  </a:lnTo>
                  <a:lnTo>
                    <a:pt x="3738332" y="2045887"/>
                  </a:lnTo>
                  <a:lnTo>
                    <a:pt x="0" y="2045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475584" y="903825"/>
              <a:ext cx="2969668" cy="3263844"/>
              <a:chOff x="0" y="0"/>
              <a:chExt cx="5065619" cy="556742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065619" cy="5567420"/>
              </a:xfrm>
              <a:custGeom>
                <a:avLst/>
                <a:gdLst/>
                <a:ahLst/>
                <a:cxnLst/>
                <a:rect r="r" b="b" t="t" l="l"/>
                <a:pathLst>
                  <a:path h="5567420" w="5065619">
                    <a:moveTo>
                      <a:pt x="2532809" y="0"/>
                    </a:moveTo>
                    <a:cubicBezTo>
                      <a:pt x="1133977" y="0"/>
                      <a:pt x="0" y="1246309"/>
                      <a:pt x="0" y="2783710"/>
                    </a:cubicBezTo>
                    <a:cubicBezTo>
                      <a:pt x="0" y="4321111"/>
                      <a:pt x="1133977" y="5567420"/>
                      <a:pt x="2532809" y="5567420"/>
                    </a:cubicBezTo>
                    <a:cubicBezTo>
                      <a:pt x="3931641" y="5567420"/>
                      <a:pt x="5065619" y="4321111"/>
                      <a:pt x="5065619" y="2783710"/>
                    </a:cubicBezTo>
                    <a:cubicBezTo>
                      <a:pt x="5065619" y="1246309"/>
                      <a:pt x="3931641" y="0"/>
                      <a:pt x="2532809" y="0"/>
                    </a:cubicBezTo>
                    <a:close/>
                  </a:path>
                </a:pathLst>
              </a:custGeom>
              <a:solidFill>
                <a:srgbClr val="FFAA33"/>
              </a:solidFill>
            </p:spPr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810426" y="1294504"/>
              <a:ext cx="2482485" cy="2482485"/>
            </a:xfrm>
            <a:custGeom>
              <a:avLst/>
              <a:gdLst/>
              <a:ahLst/>
              <a:cxnLst/>
              <a:rect r="r" b="b" t="t" l="l"/>
              <a:pathLst>
                <a:path h="2482485" w="2482485">
                  <a:moveTo>
                    <a:pt x="0" y="0"/>
                  </a:moveTo>
                  <a:lnTo>
                    <a:pt x="2482485" y="0"/>
                  </a:lnTo>
                  <a:lnTo>
                    <a:pt x="2482485" y="2482485"/>
                  </a:lnTo>
                  <a:lnTo>
                    <a:pt x="0" y="2482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96137" y="4503320"/>
              <a:ext cx="3528560" cy="2126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31"/>
                </a:lnSpc>
              </a:pPr>
              <a:r>
                <a:rPr lang="en-US" sz="3022" b="true">
                  <a:solidFill>
                    <a:srgbClr val="2C2C2C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Embedded Developer</a:t>
              </a:r>
            </a:p>
            <a:p>
              <a:pPr algn="ctr">
                <a:lnSpc>
                  <a:spcPts val="423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982402" y="3460183"/>
            <a:ext cx="3871558" cy="6275020"/>
            <a:chOff x="0" y="0"/>
            <a:chExt cx="5162077" cy="836669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2535747"/>
              <a:ext cx="3920835" cy="5830946"/>
              <a:chOff x="0" y="0"/>
              <a:chExt cx="1135642" cy="168889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135643" cy="1688893"/>
              </a:xfrm>
              <a:custGeom>
                <a:avLst/>
                <a:gdLst/>
                <a:ahLst/>
                <a:cxnLst/>
                <a:rect r="r" b="b" t="t" l="l"/>
                <a:pathLst>
                  <a:path h="1688893" w="1135643">
                    <a:moveTo>
                      <a:pt x="1011182" y="1688893"/>
                    </a:moveTo>
                    <a:lnTo>
                      <a:pt x="124460" y="1688893"/>
                    </a:lnTo>
                    <a:cubicBezTo>
                      <a:pt x="55880" y="1688893"/>
                      <a:pt x="0" y="1633013"/>
                      <a:pt x="0" y="156443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11182" y="0"/>
                    </a:lnTo>
                    <a:cubicBezTo>
                      <a:pt x="1079762" y="0"/>
                      <a:pt x="1135643" y="55880"/>
                      <a:pt x="1135643" y="124460"/>
                    </a:cubicBezTo>
                    <a:lnTo>
                      <a:pt x="1135643" y="1564433"/>
                    </a:lnTo>
                    <a:cubicBezTo>
                      <a:pt x="1135643" y="1633013"/>
                      <a:pt x="1079762" y="1688893"/>
                      <a:pt x="1011182" y="1688893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1423745" y="0"/>
              <a:ext cx="3738332" cy="2045887"/>
            </a:xfrm>
            <a:custGeom>
              <a:avLst/>
              <a:gdLst/>
              <a:ahLst/>
              <a:cxnLst/>
              <a:rect r="r" b="b" t="t" l="l"/>
              <a:pathLst>
                <a:path h="2045887" w="3738332">
                  <a:moveTo>
                    <a:pt x="0" y="0"/>
                  </a:moveTo>
                  <a:lnTo>
                    <a:pt x="3738332" y="0"/>
                  </a:lnTo>
                  <a:lnTo>
                    <a:pt x="3738332" y="2045887"/>
                  </a:lnTo>
                  <a:lnTo>
                    <a:pt x="0" y="2045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475584" y="903825"/>
              <a:ext cx="2969668" cy="3263844"/>
              <a:chOff x="0" y="0"/>
              <a:chExt cx="5065619" cy="556742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065619" cy="5567420"/>
              </a:xfrm>
              <a:custGeom>
                <a:avLst/>
                <a:gdLst/>
                <a:ahLst/>
                <a:cxnLst/>
                <a:rect r="r" b="b" t="t" l="l"/>
                <a:pathLst>
                  <a:path h="5567420" w="5065619">
                    <a:moveTo>
                      <a:pt x="2532809" y="0"/>
                    </a:moveTo>
                    <a:cubicBezTo>
                      <a:pt x="1133977" y="0"/>
                      <a:pt x="0" y="1246309"/>
                      <a:pt x="0" y="2783710"/>
                    </a:cubicBezTo>
                    <a:cubicBezTo>
                      <a:pt x="0" y="4321111"/>
                      <a:pt x="1133977" y="5567420"/>
                      <a:pt x="2532809" y="5567420"/>
                    </a:cubicBezTo>
                    <a:cubicBezTo>
                      <a:pt x="3931641" y="5567420"/>
                      <a:pt x="5065619" y="4321111"/>
                      <a:pt x="5065619" y="2783710"/>
                    </a:cubicBezTo>
                    <a:cubicBezTo>
                      <a:pt x="5065619" y="1246309"/>
                      <a:pt x="3931641" y="0"/>
                      <a:pt x="2532809" y="0"/>
                    </a:cubicBezTo>
                    <a:close/>
                  </a:path>
                </a:pathLst>
              </a:custGeom>
              <a:solidFill>
                <a:srgbClr val="FFAA33"/>
              </a:solidFill>
            </p:spPr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810426" y="1294504"/>
              <a:ext cx="2482485" cy="2482485"/>
            </a:xfrm>
            <a:custGeom>
              <a:avLst/>
              <a:gdLst/>
              <a:ahLst/>
              <a:cxnLst/>
              <a:rect r="r" b="b" t="t" l="l"/>
              <a:pathLst>
                <a:path h="2482485" w="2482485">
                  <a:moveTo>
                    <a:pt x="0" y="0"/>
                  </a:moveTo>
                  <a:lnTo>
                    <a:pt x="2482485" y="0"/>
                  </a:lnTo>
                  <a:lnTo>
                    <a:pt x="2482485" y="2482485"/>
                  </a:lnTo>
                  <a:lnTo>
                    <a:pt x="0" y="2482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96137" y="4503320"/>
              <a:ext cx="3528560" cy="704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31"/>
                </a:lnSpc>
              </a:pPr>
              <a:r>
                <a:rPr lang="en-US" b="true" sz="3022">
                  <a:solidFill>
                    <a:srgbClr val="2C2C2C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IoT Architect: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701988" y="5361993"/>
            <a:ext cx="2940626" cy="4373210"/>
            <a:chOff x="0" y="0"/>
            <a:chExt cx="1135642" cy="16888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35643" cy="1688893"/>
            </a:xfrm>
            <a:custGeom>
              <a:avLst/>
              <a:gdLst/>
              <a:ahLst/>
              <a:cxnLst/>
              <a:rect r="r" b="b" t="t" l="l"/>
              <a:pathLst>
                <a:path h="1688893" w="1135643">
                  <a:moveTo>
                    <a:pt x="1011182" y="1688893"/>
                  </a:moveTo>
                  <a:lnTo>
                    <a:pt x="124460" y="1688893"/>
                  </a:lnTo>
                  <a:cubicBezTo>
                    <a:pt x="55880" y="1688893"/>
                    <a:pt x="0" y="1633013"/>
                    <a:pt x="0" y="15644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11182" y="0"/>
                  </a:lnTo>
                  <a:cubicBezTo>
                    <a:pt x="1079762" y="0"/>
                    <a:pt x="1135643" y="55880"/>
                    <a:pt x="1135643" y="124460"/>
                  </a:cubicBezTo>
                  <a:lnTo>
                    <a:pt x="1135643" y="1564433"/>
                  </a:lnTo>
                  <a:cubicBezTo>
                    <a:pt x="1135643" y="1633013"/>
                    <a:pt x="1079762" y="1688893"/>
                    <a:pt x="1011182" y="1688893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8769797" y="3460183"/>
            <a:ext cx="2803749" cy="1534415"/>
          </a:xfrm>
          <a:custGeom>
            <a:avLst/>
            <a:gdLst/>
            <a:ahLst/>
            <a:cxnLst/>
            <a:rect r="r" b="b" t="t" l="l"/>
            <a:pathLst>
              <a:path h="1534415" w="2803749">
                <a:moveTo>
                  <a:pt x="0" y="0"/>
                </a:moveTo>
                <a:lnTo>
                  <a:pt x="2803749" y="0"/>
                </a:lnTo>
                <a:lnTo>
                  <a:pt x="2803749" y="1534416"/>
                </a:lnTo>
                <a:lnTo>
                  <a:pt x="0" y="1534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8058676" y="4138052"/>
            <a:ext cx="2227251" cy="2447883"/>
            <a:chOff x="0" y="0"/>
            <a:chExt cx="5065619" cy="55674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065619" cy="5567420"/>
            </a:xfrm>
            <a:custGeom>
              <a:avLst/>
              <a:gdLst/>
              <a:ahLst/>
              <a:cxnLst/>
              <a:rect r="r" b="b" t="t" l="l"/>
              <a:pathLst>
                <a:path h="5567420" w="5065619">
                  <a:moveTo>
                    <a:pt x="2532809" y="0"/>
                  </a:moveTo>
                  <a:cubicBezTo>
                    <a:pt x="1133977" y="0"/>
                    <a:pt x="0" y="1246309"/>
                    <a:pt x="0" y="2783710"/>
                  </a:cubicBezTo>
                  <a:cubicBezTo>
                    <a:pt x="0" y="4321111"/>
                    <a:pt x="1133977" y="5567420"/>
                    <a:pt x="2532809" y="5567420"/>
                  </a:cubicBezTo>
                  <a:cubicBezTo>
                    <a:pt x="3931641" y="5567420"/>
                    <a:pt x="5065619" y="4321111"/>
                    <a:pt x="5065619" y="2783710"/>
                  </a:cubicBezTo>
                  <a:cubicBezTo>
                    <a:pt x="5065619" y="1246309"/>
                    <a:pt x="3931641" y="0"/>
                    <a:pt x="2532809" y="0"/>
                  </a:cubicBezTo>
                  <a:close/>
                </a:path>
              </a:pathLst>
            </a:custGeom>
            <a:solidFill>
              <a:srgbClr val="FFAA33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8309808" y="4431061"/>
            <a:ext cx="1861864" cy="1861864"/>
          </a:xfrm>
          <a:custGeom>
            <a:avLst/>
            <a:gdLst/>
            <a:ahLst/>
            <a:cxnLst/>
            <a:rect r="r" b="b" t="t" l="l"/>
            <a:pathLst>
              <a:path h="1861864" w="1861864">
                <a:moveTo>
                  <a:pt x="0" y="0"/>
                </a:moveTo>
                <a:lnTo>
                  <a:pt x="1861864" y="0"/>
                </a:lnTo>
                <a:lnTo>
                  <a:pt x="1861864" y="1861864"/>
                </a:lnTo>
                <a:lnTo>
                  <a:pt x="0" y="1861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853960" y="6691637"/>
            <a:ext cx="2646420" cy="161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1"/>
              </a:lnSpc>
            </a:pPr>
            <a:r>
              <a:rPr lang="en-US" sz="3022" b="true">
                <a:solidFill>
                  <a:srgbClr val="2C2C2C"/>
                </a:solidFill>
                <a:latin typeface="Poppins Bold"/>
                <a:ea typeface="Poppins Bold"/>
                <a:cs typeface="Poppins Bold"/>
                <a:sym typeface="Poppins Bold"/>
              </a:rPr>
              <a:t>Embedded Developer</a:t>
            </a:r>
          </a:p>
          <a:p>
            <a:pPr algn="ctr">
              <a:lnSpc>
                <a:spcPts val="4231"/>
              </a:lnSpc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1421574" y="3460183"/>
            <a:ext cx="3871558" cy="6275020"/>
            <a:chOff x="0" y="0"/>
            <a:chExt cx="5162077" cy="8366693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2535747"/>
              <a:ext cx="3920835" cy="5830946"/>
              <a:chOff x="0" y="0"/>
              <a:chExt cx="1135642" cy="168889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135643" cy="1688893"/>
              </a:xfrm>
              <a:custGeom>
                <a:avLst/>
                <a:gdLst/>
                <a:ahLst/>
                <a:cxnLst/>
                <a:rect r="r" b="b" t="t" l="l"/>
                <a:pathLst>
                  <a:path h="1688893" w="1135643">
                    <a:moveTo>
                      <a:pt x="1011182" y="1688893"/>
                    </a:moveTo>
                    <a:lnTo>
                      <a:pt x="124460" y="1688893"/>
                    </a:lnTo>
                    <a:cubicBezTo>
                      <a:pt x="55880" y="1688893"/>
                      <a:pt x="0" y="1633013"/>
                      <a:pt x="0" y="156443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11182" y="0"/>
                    </a:lnTo>
                    <a:cubicBezTo>
                      <a:pt x="1079762" y="0"/>
                      <a:pt x="1135643" y="55880"/>
                      <a:pt x="1135643" y="124460"/>
                    </a:cubicBezTo>
                    <a:lnTo>
                      <a:pt x="1135643" y="1564433"/>
                    </a:lnTo>
                    <a:cubicBezTo>
                      <a:pt x="1135643" y="1633013"/>
                      <a:pt x="1079762" y="1688893"/>
                      <a:pt x="1011182" y="1688893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1423745" y="0"/>
              <a:ext cx="3738332" cy="2045887"/>
            </a:xfrm>
            <a:custGeom>
              <a:avLst/>
              <a:gdLst/>
              <a:ahLst/>
              <a:cxnLst/>
              <a:rect r="r" b="b" t="t" l="l"/>
              <a:pathLst>
                <a:path h="2045887" w="3738332">
                  <a:moveTo>
                    <a:pt x="0" y="0"/>
                  </a:moveTo>
                  <a:lnTo>
                    <a:pt x="3738332" y="0"/>
                  </a:lnTo>
                  <a:lnTo>
                    <a:pt x="3738332" y="2045887"/>
                  </a:lnTo>
                  <a:lnTo>
                    <a:pt x="0" y="2045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475584" y="903825"/>
              <a:ext cx="2969668" cy="3263844"/>
              <a:chOff x="0" y="0"/>
              <a:chExt cx="5065619" cy="556742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065619" cy="5567420"/>
              </a:xfrm>
              <a:custGeom>
                <a:avLst/>
                <a:gdLst/>
                <a:ahLst/>
                <a:cxnLst/>
                <a:rect r="r" b="b" t="t" l="l"/>
                <a:pathLst>
                  <a:path h="5567420" w="5065619">
                    <a:moveTo>
                      <a:pt x="2532809" y="0"/>
                    </a:moveTo>
                    <a:cubicBezTo>
                      <a:pt x="1133977" y="0"/>
                      <a:pt x="0" y="1246309"/>
                      <a:pt x="0" y="2783710"/>
                    </a:cubicBezTo>
                    <a:cubicBezTo>
                      <a:pt x="0" y="4321111"/>
                      <a:pt x="1133977" y="5567420"/>
                      <a:pt x="2532809" y="5567420"/>
                    </a:cubicBezTo>
                    <a:cubicBezTo>
                      <a:pt x="3931641" y="5567420"/>
                      <a:pt x="5065619" y="4321111"/>
                      <a:pt x="5065619" y="2783710"/>
                    </a:cubicBezTo>
                    <a:cubicBezTo>
                      <a:pt x="5065619" y="1246309"/>
                      <a:pt x="3931641" y="0"/>
                      <a:pt x="2532809" y="0"/>
                    </a:cubicBezTo>
                    <a:close/>
                  </a:path>
                </a:pathLst>
              </a:custGeom>
              <a:solidFill>
                <a:srgbClr val="FFAA33"/>
              </a:solidFill>
            </p:spPr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810426" y="1294504"/>
              <a:ext cx="2482485" cy="2482485"/>
            </a:xfrm>
            <a:custGeom>
              <a:avLst/>
              <a:gdLst/>
              <a:ahLst/>
              <a:cxnLst/>
              <a:rect r="r" b="b" t="t" l="l"/>
              <a:pathLst>
                <a:path h="2482485" w="2482485">
                  <a:moveTo>
                    <a:pt x="0" y="0"/>
                  </a:moveTo>
                  <a:lnTo>
                    <a:pt x="2482485" y="0"/>
                  </a:lnTo>
                  <a:lnTo>
                    <a:pt x="2482485" y="2482485"/>
                  </a:lnTo>
                  <a:lnTo>
                    <a:pt x="0" y="2482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196137" y="4503320"/>
              <a:ext cx="3528560" cy="2126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31"/>
                </a:lnSpc>
              </a:pPr>
              <a:r>
                <a:rPr lang="en-US" sz="3022" b="true">
                  <a:solidFill>
                    <a:srgbClr val="2C2C2C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Embedded Developer</a:t>
              </a:r>
            </a:p>
            <a:p>
              <a:pPr algn="ctr">
                <a:lnSpc>
                  <a:spcPts val="4231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5141160" y="3460183"/>
            <a:ext cx="3871558" cy="6275020"/>
            <a:chOff x="0" y="0"/>
            <a:chExt cx="5162077" cy="8366693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2535747"/>
              <a:ext cx="3920835" cy="5830946"/>
              <a:chOff x="0" y="0"/>
              <a:chExt cx="1135642" cy="1688893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135643" cy="1688893"/>
              </a:xfrm>
              <a:custGeom>
                <a:avLst/>
                <a:gdLst/>
                <a:ahLst/>
                <a:cxnLst/>
                <a:rect r="r" b="b" t="t" l="l"/>
                <a:pathLst>
                  <a:path h="1688893" w="1135643">
                    <a:moveTo>
                      <a:pt x="1011182" y="1688893"/>
                    </a:moveTo>
                    <a:lnTo>
                      <a:pt x="124460" y="1688893"/>
                    </a:lnTo>
                    <a:cubicBezTo>
                      <a:pt x="55880" y="1688893"/>
                      <a:pt x="0" y="1633013"/>
                      <a:pt x="0" y="156443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011182" y="0"/>
                    </a:lnTo>
                    <a:cubicBezTo>
                      <a:pt x="1079762" y="0"/>
                      <a:pt x="1135643" y="55880"/>
                      <a:pt x="1135643" y="124460"/>
                    </a:cubicBezTo>
                    <a:lnTo>
                      <a:pt x="1135643" y="1564433"/>
                    </a:lnTo>
                    <a:cubicBezTo>
                      <a:pt x="1135643" y="1633013"/>
                      <a:pt x="1079762" y="1688893"/>
                      <a:pt x="1011182" y="1688893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</p:grpSp>
        <p:sp>
          <p:nvSpPr>
            <p:cNvPr name="Freeform 37" id="37"/>
            <p:cNvSpPr/>
            <p:nvPr/>
          </p:nvSpPr>
          <p:spPr>
            <a:xfrm flipH="false" flipV="false" rot="0">
              <a:off x="1423745" y="0"/>
              <a:ext cx="3738332" cy="2045887"/>
            </a:xfrm>
            <a:custGeom>
              <a:avLst/>
              <a:gdLst/>
              <a:ahLst/>
              <a:cxnLst/>
              <a:rect r="r" b="b" t="t" l="l"/>
              <a:pathLst>
                <a:path h="2045887" w="3738332">
                  <a:moveTo>
                    <a:pt x="0" y="0"/>
                  </a:moveTo>
                  <a:lnTo>
                    <a:pt x="3738332" y="0"/>
                  </a:lnTo>
                  <a:lnTo>
                    <a:pt x="3738332" y="2045887"/>
                  </a:lnTo>
                  <a:lnTo>
                    <a:pt x="0" y="2045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475584" y="903825"/>
              <a:ext cx="2969668" cy="3263844"/>
              <a:chOff x="0" y="0"/>
              <a:chExt cx="5065619" cy="556742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065619" cy="5567420"/>
              </a:xfrm>
              <a:custGeom>
                <a:avLst/>
                <a:gdLst/>
                <a:ahLst/>
                <a:cxnLst/>
                <a:rect r="r" b="b" t="t" l="l"/>
                <a:pathLst>
                  <a:path h="5567420" w="5065619">
                    <a:moveTo>
                      <a:pt x="2532809" y="0"/>
                    </a:moveTo>
                    <a:cubicBezTo>
                      <a:pt x="1133977" y="0"/>
                      <a:pt x="0" y="1246309"/>
                      <a:pt x="0" y="2783710"/>
                    </a:cubicBezTo>
                    <a:cubicBezTo>
                      <a:pt x="0" y="4321111"/>
                      <a:pt x="1133977" y="5567420"/>
                      <a:pt x="2532809" y="5567420"/>
                    </a:cubicBezTo>
                    <a:cubicBezTo>
                      <a:pt x="3931641" y="5567420"/>
                      <a:pt x="5065619" y="4321111"/>
                      <a:pt x="5065619" y="2783710"/>
                    </a:cubicBezTo>
                    <a:cubicBezTo>
                      <a:pt x="5065619" y="1246309"/>
                      <a:pt x="3931641" y="0"/>
                      <a:pt x="2532809" y="0"/>
                    </a:cubicBezTo>
                    <a:close/>
                  </a:path>
                </a:pathLst>
              </a:custGeom>
              <a:solidFill>
                <a:srgbClr val="FFAA33"/>
              </a:solidFill>
            </p:spPr>
          </p:sp>
        </p:grpSp>
        <p:sp>
          <p:nvSpPr>
            <p:cNvPr name="Freeform 40" id="40"/>
            <p:cNvSpPr/>
            <p:nvPr/>
          </p:nvSpPr>
          <p:spPr>
            <a:xfrm flipH="false" flipV="false" rot="0">
              <a:off x="810426" y="1294504"/>
              <a:ext cx="2482485" cy="2482485"/>
            </a:xfrm>
            <a:custGeom>
              <a:avLst/>
              <a:gdLst/>
              <a:ahLst/>
              <a:cxnLst/>
              <a:rect r="r" b="b" t="t" l="l"/>
              <a:pathLst>
                <a:path h="2482485" w="2482485">
                  <a:moveTo>
                    <a:pt x="0" y="0"/>
                  </a:moveTo>
                  <a:lnTo>
                    <a:pt x="2482485" y="0"/>
                  </a:lnTo>
                  <a:lnTo>
                    <a:pt x="2482485" y="2482485"/>
                  </a:lnTo>
                  <a:lnTo>
                    <a:pt x="0" y="2482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196137" y="4503320"/>
              <a:ext cx="3528560" cy="1415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31"/>
                </a:lnSpc>
              </a:pPr>
              <a:r>
                <a:rPr lang="en-US" b="true" sz="3022">
                  <a:solidFill>
                    <a:srgbClr val="2C2C2C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Cybersecurity Specialist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506736" y="7870727"/>
            <a:ext cx="2497785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2C2C2C"/>
                </a:solidFill>
                <a:latin typeface="Poppins"/>
                <a:ea typeface="Poppins"/>
                <a:cs typeface="Poppins"/>
                <a:sym typeface="Poppins"/>
              </a:rPr>
              <a:t>Writ</a:t>
            </a:r>
            <a:r>
              <a:rPr lang="en-US" sz="2400">
                <a:solidFill>
                  <a:srgbClr val="2C2C2C"/>
                </a:solidFill>
                <a:latin typeface="Poppins"/>
                <a:ea typeface="Poppins"/>
                <a:cs typeface="Poppins"/>
                <a:sym typeface="Poppins"/>
              </a:rPr>
              <a:t>e firmware for sensors and microcontrollers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134374" y="7576185"/>
            <a:ext cx="2497785" cy="168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2C2C2C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400">
                <a:solidFill>
                  <a:srgbClr val="2C2C2C"/>
                </a:solidFill>
                <a:latin typeface="Poppins"/>
                <a:ea typeface="Poppins"/>
                <a:cs typeface="Poppins"/>
                <a:sym typeface="Poppins"/>
              </a:rPr>
              <a:t>esign entire system flow from devices to cloud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040429" y="7789072"/>
            <a:ext cx="2207142" cy="1854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120">
                <a:solidFill>
                  <a:srgbClr val="2C2C2C"/>
                </a:solidFill>
                <a:latin typeface="Poppins"/>
                <a:ea typeface="Poppins"/>
                <a:cs typeface="Poppins"/>
                <a:sym typeface="Poppins"/>
              </a:rPr>
              <a:t> Set up MQTT brokers, manage data pipelines on AWS IoT Core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611646" y="7870727"/>
            <a:ext cx="2497785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C2C2C"/>
                </a:solidFill>
                <a:latin typeface="Poppins"/>
                <a:ea typeface="Poppins"/>
                <a:cs typeface="Poppins"/>
                <a:sym typeface="Poppins"/>
              </a:rPr>
              <a:t>Us</a:t>
            </a:r>
            <a:r>
              <a:rPr lang="en-US" sz="2000">
                <a:solidFill>
                  <a:srgbClr val="2C2C2C"/>
                </a:solidFill>
                <a:latin typeface="Poppins"/>
                <a:ea typeface="Poppins"/>
                <a:cs typeface="Poppins"/>
                <a:sym typeface="Poppins"/>
              </a:rPr>
              <a:t>e tools like Grafana to visualize sensor trends or predict anomalies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331232" y="7880252"/>
            <a:ext cx="2497785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C2C2C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100">
                <a:solidFill>
                  <a:srgbClr val="2C2C2C"/>
                </a:solidFill>
                <a:latin typeface="Poppins"/>
                <a:ea typeface="Poppins"/>
                <a:cs typeface="Poppins"/>
                <a:sym typeface="Poppins"/>
              </a:rPr>
              <a:t>ecure APIs, encrypt payloads, and test for vulnerabilities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2074229" cy="3618178"/>
            <a:chOff x="0" y="0"/>
            <a:chExt cx="3180044" cy="9529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80044" cy="952936"/>
            </a:xfrm>
            <a:custGeom>
              <a:avLst/>
              <a:gdLst/>
              <a:ahLst/>
              <a:cxnLst/>
              <a:rect r="r" b="b" t="t" l="l"/>
              <a:pathLst>
                <a:path h="952936" w="3180044">
                  <a:moveTo>
                    <a:pt x="32701" y="0"/>
                  </a:moveTo>
                  <a:lnTo>
                    <a:pt x="3147343" y="0"/>
                  </a:lnTo>
                  <a:cubicBezTo>
                    <a:pt x="3165403" y="0"/>
                    <a:pt x="3180044" y="14641"/>
                    <a:pt x="3180044" y="32701"/>
                  </a:cubicBezTo>
                  <a:lnTo>
                    <a:pt x="3180044" y="920235"/>
                  </a:lnTo>
                  <a:cubicBezTo>
                    <a:pt x="3180044" y="938295"/>
                    <a:pt x="3165403" y="952936"/>
                    <a:pt x="3147343" y="952936"/>
                  </a:cubicBezTo>
                  <a:lnTo>
                    <a:pt x="32701" y="952936"/>
                  </a:lnTo>
                  <a:cubicBezTo>
                    <a:pt x="14641" y="952936"/>
                    <a:pt x="0" y="938295"/>
                    <a:pt x="0" y="920235"/>
                  </a:cubicBezTo>
                  <a:lnTo>
                    <a:pt x="0" y="32701"/>
                  </a:lnTo>
                  <a:cubicBezTo>
                    <a:pt x="0" y="14641"/>
                    <a:pt x="14641" y="0"/>
                    <a:pt x="32701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80044" cy="991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143500"/>
            <a:ext cx="3761488" cy="4114800"/>
            <a:chOff x="0" y="0"/>
            <a:chExt cx="2025440" cy="22156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25441" cy="2215688"/>
            </a:xfrm>
            <a:custGeom>
              <a:avLst/>
              <a:gdLst/>
              <a:ahLst/>
              <a:cxnLst/>
              <a:rect r="r" b="b" t="t" l="l"/>
              <a:pathLst>
                <a:path h="2215688" w="2025441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25440" cy="2253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85071" y="5143500"/>
            <a:ext cx="3761488" cy="4114800"/>
            <a:chOff x="0" y="0"/>
            <a:chExt cx="2025440" cy="22156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25441" cy="2215688"/>
            </a:xfrm>
            <a:custGeom>
              <a:avLst/>
              <a:gdLst/>
              <a:ahLst/>
              <a:cxnLst/>
              <a:rect r="r" b="b" t="t" l="l"/>
              <a:pathLst>
                <a:path h="2215688" w="2025441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25440" cy="2253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41441" y="5143500"/>
            <a:ext cx="3761488" cy="4114800"/>
            <a:chOff x="0" y="0"/>
            <a:chExt cx="2025440" cy="22156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25441" cy="2215688"/>
            </a:xfrm>
            <a:custGeom>
              <a:avLst/>
              <a:gdLst/>
              <a:ahLst/>
              <a:cxnLst/>
              <a:rect r="r" b="b" t="t" l="l"/>
              <a:pathLst>
                <a:path h="2215688" w="2025441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25440" cy="2253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497812" y="5143500"/>
            <a:ext cx="3761488" cy="4114800"/>
            <a:chOff x="0" y="0"/>
            <a:chExt cx="2025440" cy="22156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25441" cy="2215688"/>
            </a:xfrm>
            <a:custGeom>
              <a:avLst/>
              <a:gdLst/>
              <a:ahLst/>
              <a:cxnLst/>
              <a:rect r="r" b="b" t="t" l="l"/>
              <a:pathLst>
                <a:path h="2215688" w="2025441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25440" cy="2253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300388" y="5668047"/>
            <a:ext cx="1218113" cy="1063080"/>
          </a:xfrm>
          <a:custGeom>
            <a:avLst/>
            <a:gdLst/>
            <a:ahLst/>
            <a:cxnLst/>
            <a:rect r="r" b="b" t="t" l="l"/>
            <a:pathLst>
              <a:path h="1063080" w="1218113">
                <a:moveTo>
                  <a:pt x="0" y="0"/>
                </a:moveTo>
                <a:lnTo>
                  <a:pt x="1218112" y="0"/>
                </a:lnTo>
                <a:lnTo>
                  <a:pt x="1218112" y="1063080"/>
                </a:lnTo>
                <a:lnTo>
                  <a:pt x="0" y="1063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662798" y="5668047"/>
            <a:ext cx="856263" cy="1063080"/>
          </a:xfrm>
          <a:custGeom>
            <a:avLst/>
            <a:gdLst/>
            <a:ahLst/>
            <a:cxnLst/>
            <a:rect r="r" b="b" t="t" l="l"/>
            <a:pathLst>
              <a:path h="1063080" w="856263">
                <a:moveTo>
                  <a:pt x="0" y="0"/>
                </a:moveTo>
                <a:lnTo>
                  <a:pt x="856263" y="0"/>
                </a:lnTo>
                <a:lnTo>
                  <a:pt x="856263" y="1063080"/>
                </a:lnTo>
                <a:lnTo>
                  <a:pt x="0" y="1063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606284" y="5668047"/>
            <a:ext cx="1231803" cy="1063080"/>
          </a:xfrm>
          <a:custGeom>
            <a:avLst/>
            <a:gdLst/>
            <a:ahLst/>
            <a:cxnLst/>
            <a:rect r="r" b="b" t="t" l="l"/>
            <a:pathLst>
              <a:path h="1063080" w="1231803">
                <a:moveTo>
                  <a:pt x="0" y="0"/>
                </a:moveTo>
                <a:lnTo>
                  <a:pt x="1231803" y="0"/>
                </a:lnTo>
                <a:lnTo>
                  <a:pt x="1231803" y="1063080"/>
                </a:lnTo>
                <a:lnTo>
                  <a:pt x="0" y="1063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817429" y="5668047"/>
            <a:ext cx="1122253" cy="1063080"/>
          </a:xfrm>
          <a:custGeom>
            <a:avLst/>
            <a:gdLst/>
            <a:ahLst/>
            <a:cxnLst/>
            <a:rect r="r" b="b" t="t" l="l"/>
            <a:pathLst>
              <a:path h="1063080" w="1122253">
                <a:moveTo>
                  <a:pt x="0" y="0"/>
                </a:moveTo>
                <a:lnTo>
                  <a:pt x="1122254" y="0"/>
                </a:lnTo>
                <a:lnTo>
                  <a:pt x="1122254" y="1063080"/>
                </a:lnTo>
                <a:lnTo>
                  <a:pt x="0" y="10630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28743" y="1471877"/>
            <a:ext cx="11674143" cy="317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Ethical and Social Implications of IoT</a:t>
            </a:r>
          </a:p>
          <a:p>
            <a:pPr algn="ctr" marL="0" indent="0" lvl="0">
              <a:lnSpc>
                <a:spcPts val="800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28743" y="7124700"/>
            <a:ext cx="336140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</a:pPr>
            <a:r>
              <a:rPr lang="en-US" b="true" sz="2999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b="true" sz="2999" u="none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ata Privacy</a:t>
            </a:r>
          </a:p>
          <a:p>
            <a:pPr algn="ctr" marL="0" indent="0" lvl="0">
              <a:lnSpc>
                <a:spcPts val="419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385114" y="7124700"/>
            <a:ext cx="336140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</a:pPr>
            <a:r>
              <a:rPr lang="en-US" b="true" sz="2999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Su</a:t>
            </a:r>
            <a:r>
              <a:rPr lang="en-US" b="true" sz="2999" u="none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rveillance</a:t>
            </a:r>
          </a:p>
          <a:p>
            <a:pPr algn="ctr" marL="0" indent="0" lvl="0">
              <a:lnSpc>
                <a:spcPts val="419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541484" y="7124700"/>
            <a:ext cx="3361402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</a:pPr>
            <a:r>
              <a:rPr lang="en-US" b="true" sz="2999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B</a:t>
            </a:r>
            <a:r>
              <a:rPr lang="en-US" b="true" sz="2999" u="none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ias and Discrimination</a:t>
            </a:r>
          </a:p>
          <a:p>
            <a:pPr algn="ctr" marL="0" indent="0" lvl="0">
              <a:lnSpc>
                <a:spcPts val="4199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3697855" y="7124700"/>
            <a:ext cx="336140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</a:pPr>
            <a:r>
              <a:rPr lang="en-US" b="true" sz="2999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b="true" sz="2999" u="none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igital Divide</a:t>
            </a:r>
          </a:p>
          <a:p>
            <a:pPr algn="ctr" marL="0" indent="0" lvl="0">
              <a:lnSpc>
                <a:spcPts val="4199"/>
              </a:lnSpc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3497812" y="780389"/>
            <a:ext cx="3761488" cy="4114800"/>
            <a:chOff x="0" y="0"/>
            <a:chExt cx="2025440" cy="221568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25441" cy="2215688"/>
            </a:xfrm>
            <a:custGeom>
              <a:avLst/>
              <a:gdLst/>
              <a:ahLst/>
              <a:cxnLst/>
              <a:rect r="r" b="b" t="t" l="l"/>
              <a:pathLst>
                <a:path h="2215688" w="2025441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025440" cy="2253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4678912" y="1414727"/>
            <a:ext cx="1399287" cy="1188122"/>
          </a:xfrm>
          <a:custGeom>
            <a:avLst/>
            <a:gdLst/>
            <a:ahLst/>
            <a:cxnLst/>
            <a:rect r="r" b="b" t="t" l="l"/>
            <a:pathLst>
              <a:path h="1188122" w="1399287">
                <a:moveTo>
                  <a:pt x="0" y="0"/>
                </a:moveTo>
                <a:lnTo>
                  <a:pt x="1399288" y="0"/>
                </a:lnTo>
                <a:lnTo>
                  <a:pt x="1399288" y="1188122"/>
                </a:lnTo>
                <a:lnTo>
                  <a:pt x="0" y="1188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3697855" y="2954602"/>
            <a:ext cx="3361402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</a:pPr>
            <a:r>
              <a:rPr lang="en-US" b="true" sz="2999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Au</a:t>
            </a:r>
            <a:r>
              <a:rPr lang="en-US" b="true" sz="2999" u="none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tonomy vs. Automation</a:t>
            </a:r>
          </a:p>
          <a:p>
            <a:pPr algn="ctr" marL="0" indent="0" lvl="0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DAGk600l6Lk</dc:identifier>
  <dcterms:modified xsi:type="dcterms:W3CDTF">2011-08-01T06:04:30Z</dcterms:modified>
  <cp:revision>1</cp:revision>
  <dc:title>The Internet of Things</dc:title>
</cp:coreProperties>
</file>