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95" r:id="rId4"/>
    <p:sldId id="296" r:id="rId5"/>
    <p:sldId id="297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6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组合 4"/>
          <p:cNvGrpSpPr/>
          <p:nvPr/>
        </p:nvGrpSpPr>
        <p:grpSpPr>
          <a:xfrm>
            <a:off x="3302000" y="1965325"/>
            <a:ext cx="5588000" cy="2668588"/>
            <a:chOff x="3457574" y="1641515"/>
            <a:chExt cx="5143501" cy="2455340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140585" y="2553335"/>
            <a:ext cx="803402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uk-UA" sz="11500"/>
              <a:t>AB Test</a:t>
            </a:r>
            <a:endParaRPr lang="en-US" altLang="uk-UA" sz="1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 Box 3"/>
          <p:cNvSpPr txBox="1"/>
          <p:nvPr/>
        </p:nvSpPr>
        <p:spPr>
          <a:xfrm rot="16200000">
            <a:off x="4170045" y="-1429385"/>
            <a:ext cx="3876040" cy="9331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sz="2000"/>
              <a:t>Two different designs were launched for two different groups: a design with a reduction and a design without a reduction.</a:t>
            </a:r>
            <a:endParaRPr sz="2000"/>
          </a:p>
          <a:p>
            <a:endParaRPr sz="2000"/>
          </a:p>
          <a:p>
            <a:endParaRPr sz="2000"/>
          </a:p>
          <a:p>
            <a:r>
              <a:rPr sz="2000">
                <a:solidFill>
                  <a:srgbClr val="FF0000"/>
                </a:solidFill>
              </a:rPr>
              <a:t>Control group (Group A): </a:t>
            </a:r>
            <a:r>
              <a:rPr sz="2000"/>
              <a:t>Clients download</a:t>
            </a:r>
            <a:r>
              <a:rPr lang="en-US" sz="2000"/>
              <a:t>ed</a:t>
            </a:r>
            <a:r>
              <a:rPr sz="2000"/>
              <a:t> a live screen with a subscription offer.</a:t>
            </a:r>
            <a:endParaRPr sz="2000"/>
          </a:p>
          <a:p>
            <a:endParaRPr sz="2000"/>
          </a:p>
          <a:p>
            <a:endParaRPr sz="2000"/>
          </a:p>
          <a:p>
            <a:r>
              <a:rPr sz="2000">
                <a:solidFill>
                  <a:srgbClr val="FF0000"/>
                </a:solidFill>
              </a:rPr>
              <a:t> Test group (Group B): </a:t>
            </a:r>
            <a:r>
              <a:rPr sz="2000"/>
              <a:t>Customers </a:t>
            </a:r>
            <a:r>
              <a:rPr lang="en-US" sz="2000"/>
              <a:t>could </a:t>
            </a:r>
            <a:r>
              <a:rPr sz="2000"/>
              <a:t>change the screen with a subscription offer, which increases the reduction by 50%. In the mobile window, </a:t>
            </a:r>
            <a:r>
              <a:rPr lang="en-US" sz="2000"/>
              <a:t>the customer </a:t>
            </a:r>
            <a:r>
              <a:rPr lang="en-US" sz="2000">
                <a:sym typeface="+mn-ea"/>
              </a:rPr>
              <a:t>could </a:t>
            </a:r>
            <a:r>
              <a:rPr sz="2000"/>
              <a:t>click on the screen with a subscription to promote the current premium subscription for the same price of $4.99, otherwise it is shown as a 50% discount.</a:t>
            </a:r>
            <a:endParaRPr sz="2000"/>
          </a:p>
        </p:txBody>
      </p:sp>
      <p:sp>
        <p:nvSpPr>
          <p:cNvPr id="5" name="Text Box 4"/>
          <p:cNvSpPr txBox="1"/>
          <p:nvPr/>
        </p:nvSpPr>
        <p:spPr>
          <a:xfrm>
            <a:off x="301625" y="198755"/>
            <a:ext cx="3774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Test description</a:t>
            </a:r>
            <a:endParaRPr lang="en-US" sz="28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grpSp>
        <p:nvGrpSpPr>
          <p:cNvPr id="15" name="组合 1"/>
          <p:cNvGrpSpPr/>
          <p:nvPr/>
        </p:nvGrpSpPr>
        <p:grpSpPr>
          <a:xfrm>
            <a:off x="268605" y="932815"/>
            <a:ext cx="10935970" cy="5389880"/>
            <a:chOff x="3448565" y="1912142"/>
            <a:chExt cx="4927433" cy="2485075"/>
          </a:xfrm>
        </p:grpSpPr>
        <p:cxnSp>
          <p:nvCxnSpPr>
            <p:cNvPr id="16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53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4975" y="2128838"/>
            <a:ext cx="4481513" cy="298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4490" y="257175"/>
            <a:ext cx="42068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Test hypothesis</a:t>
            </a:r>
            <a:endParaRPr kumimoji="0" lang="en-US" altLang="uk-UA" sz="24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64490" y="1578610"/>
            <a:ext cx="6420485" cy="426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</a:t>
            </a: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solidFill>
                  <a:srgbClr val="FF0000"/>
                </a:solidFill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The reason for conducting the test:</a:t>
            </a:r>
            <a:r>
              <a:rPr kumimoji="0" lang="en-US" altLang="zh-CN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 to determine whether the conversion rate will increase if we present a subscription as one that is paid at a 50% discount.</a:t>
            </a: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Current conversion: 5.78% </a:t>
            </a: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34%*17%/100 = 5.78%</a:t>
            </a: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The result to be awaited: An alternative design to the subscription screen, which notifies customers about the 50% discount, increases the conversion (hundreds of customers who buy a subscription) is equal to the exact design by 20%, resulting in a new conversion rate - approximately 7.056%.</a:t>
            </a:r>
            <a:endParaRPr kumimoji="0" lang="en-US" altLang="zh-CN" sz="1800" b="0" i="0" u="none" strike="noStrike" kern="1200" cap="none" spc="0" normalizeH="0" baseline="0" noProof="0">
              <a:solidFill>
                <a:schemeClr val="tx1"/>
              </a:solidFill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53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09905" y="257175"/>
            <a:ext cx="55518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32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Results</a:t>
            </a:r>
            <a:endParaRPr kumimoji="0" lang="en-US" altLang="uk-UA" sz="32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89000" y="1656715"/>
            <a:ext cx="94976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The number of users in groups A and B, respectively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Group A = 10013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Group B = 9985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The number of conversions in groups A and B, respectively;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Group A = 611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Group B = 889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The conversion rate in groups A and B, respectively;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Group A = 0.061021 = 6.1 %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Group B = 0.089034 = 8.9 %</a:t>
            </a:r>
            <a:r>
              <a:rPr lang="uk-UA" altLang="en-US">
                <a:sym typeface="+mn-ea"/>
              </a:rPr>
              <a:t>	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r>
              <a:rPr lang="en-US"/>
              <a:t>The start date and end date of the test, as well as the duration of the test in days</a:t>
            </a:r>
            <a:endParaRPr lang="en-US"/>
          </a:p>
          <a:p>
            <a:r>
              <a:rPr lang="en-US">
                <a:solidFill>
                  <a:schemeClr val="tx1"/>
                </a:solidFill>
                <a:effectLst/>
              </a:rPr>
              <a:t>First_date = 2023-07-03 01:42:34.033708 </a:t>
            </a:r>
            <a:endParaRPr lang="en-US">
              <a:solidFill>
                <a:schemeClr val="tx1"/>
              </a:solidFill>
              <a:effectLst/>
            </a:endParaRPr>
          </a:p>
          <a:p>
            <a:r>
              <a:rPr lang="en-US">
                <a:solidFill>
                  <a:schemeClr val="tx1"/>
                </a:solidFill>
                <a:effectLst/>
              </a:rPr>
              <a:t>Last date = 2023-07-25 01:41:19.152664 </a:t>
            </a:r>
            <a:endParaRPr lang="en-US">
              <a:solidFill>
                <a:schemeClr val="tx1"/>
              </a:solidFill>
              <a:effectLst/>
            </a:endParaRPr>
          </a:p>
          <a:p>
            <a:r>
              <a:rPr lang="en-US">
                <a:solidFill>
                  <a:schemeClr val="tx1"/>
                </a:solidFill>
                <a:effectLst/>
              </a:rPr>
              <a:t>Duration = 22</a:t>
            </a:r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0715" y="927735"/>
            <a:ext cx="10634345" cy="5294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2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478790" y="257175"/>
            <a:ext cx="55518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uk-UA" sz="3200" b="1" i="0" u="none" strike="noStrike" kern="120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Results</a:t>
            </a:r>
            <a:endParaRPr kumimoji="0" lang="en-US" altLang="uk-UA" sz="3200" b="1" i="0" u="none" strike="noStrike" kern="120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92580" y="2319655"/>
            <a:ext cx="6833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>
                <a:solidFill>
                  <a:schemeClr val="accent2">
                    <a:lumMod val="50000"/>
                  </a:schemeClr>
                </a:solidFill>
              </a:rPr>
              <a:t>Conversion in group B became 8.9%, which is 2.8% higher </a:t>
            </a:r>
            <a:r>
              <a:rPr lang="en-US" altLang="uk-UA">
                <a:solidFill>
                  <a:schemeClr val="accent2">
                    <a:lumMod val="50000"/>
                  </a:schemeClr>
                </a:solidFill>
              </a:rPr>
              <a:t>in comparison to </a:t>
            </a:r>
            <a:r>
              <a:rPr lang="uk-UA" altLang="en-US">
                <a:solidFill>
                  <a:schemeClr val="accent2">
                    <a:lumMod val="50000"/>
                  </a:schemeClr>
                </a:solidFill>
              </a:rPr>
              <a:t>conversion in group A. </a:t>
            </a:r>
            <a:endParaRPr lang="uk-UA" altLang="en-US">
              <a:solidFill>
                <a:schemeClr val="accent2">
                  <a:lumMod val="50000"/>
                </a:schemeClr>
              </a:solidFill>
            </a:endParaRPr>
          </a:p>
          <a:p>
            <a:endParaRPr lang="uk-UA" alt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uk-UA" altLang="en-US">
                <a:solidFill>
                  <a:schemeClr val="accent2">
                    <a:lumMod val="50000"/>
                  </a:schemeClr>
                </a:solidFill>
              </a:rPr>
              <a:t>Also, the new model of the landing page, </a:t>
            </a:r>
            <a:r>
              <a:rPr lang="en-US" altLang="uk-UA">
                <a:solidFill>
                  <a:schemeClr val="accent2">
                    <a:lumMod val="50000"/>
                  </a:schemeClr>
                </a:solidFill>
              </a:rPr>
              <a:t>leaded to an </a:t>
            </a:r>
            <a:r>
              <a:rPr lang="uk-UA" altLang="en-US">
                <a:solidFill>
                  <a:schemeClr val="accent2">
                    <a:lumMod val="50000"/>
                  </a:schemeClr>
                </a:solidFill>
                <a:sym typeface="+mn-ea"/>
              </a:rPr>
              <a:t>increase</a:t>
            </a:r>
            <a:r>
              <a:rPr lang="en-US" altLang="uk-UA">
                <a:solidFill>
                  <a:schemeClr val="accent2">
                    <a:lumMod val="50000"/>
                  </a:schemeClr>
                </a:solidFill>
                <a:sym typeface="+mn-ea"/>
              </a:rPr>
              <a:t> in </a:t>
            </a:r>
            <a:r>
              <a:rPr lang="uk-UA" altLang="en-US">
                <a:solidFill>
                  <a:schemeClr val="accent2">
                    <a:lumMod val="50000"/>
                  </a:schemeClr>
                </a:solidFill>
                <a:sym typeface="+mn-ea"/>
              </a:rPr>
              <a:t> </a:t>
            </a:r>
            <a:r>
              <a:rPr lang="uk-UA" altLang="en-US">
                <a:solidFill>
                  <a:schemeClr val="accent2">
                    <a:lumMod val="50000"/>
                  </a:schemeClr>
                </a:solidFill>
              </a:rPr>
              <a:t>conversion by 45.90%</a:t>
            </a:r>
            <a:r>
              <a:rPr lang="en-US" altLang="uk-UA">
                <a:solidFill>
                  <a:schemeClr val="accent2">
                    <a:lumMod val="50000"/>
                  </a:schemeClr>
                </a:solidFill>
              </a:rPr>
              <a:t>, while</a:t>
            </a:r>
            <a:r>
              <a:rPr lang="uk-UA" altLang="en-US">
                <a:solidFill>
                  <a:schemeClr val="accent2">
                    <a:lumMod val="50000"/>
                  </a:schemeClr>
                </a:solidFill>
              </a:rPr>
              <a:t> 20%</a:t>
            </a:r>
            <a:r>
              <a:rPr lang="en-US" altLang="uk-UA">
                <a:solidFill>
                  <a:schemeClr val="accent2">
                    <a:lumMod val="50000"/>
                  </a:schemeClr>
                </a:solidFill>
              </a:rPr>
              <a:t> was expected</a:t>
            </a:r>
            <a:endParaRPr lang="en-US" altLang="uk-UA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66495" y="1539240"/>
            <a:ext cx="7686040" cy="3037205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98" name="组合 4"/>
          <p:cNvGrpSpPr/>
          <p:nvPr/>
        </p:nvGrpSpPr>
        <p:grpSpPr>
          <a:xfrm>
            <a:off x="211455" y="561975"/>
            <a:ext cx="10207625" cy="4556760"/>
            <a:chOff x="3457574" y="1641515"/>
            <a:chExt cx="5143501" cy="2455340"/>
          </a:xfrm>
        </p:grpSpPr>
        <p:grpSp>
          <p:nvGrpSpPr>
            <p:cNvPr id="40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1" name="文本框 9"/>
            <p:cNvSpPr txBox="1"/>
            <p:nvPr/>
          </p:nvSpPr>
          <p:spPr>
            <a:xfrm>
              <a:off x="4495261" y="1641515"/>
              <a:ext cx="3316567" cy="310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defTabSz="914400"/>
              <a:endParaRPr lang="zh-CN" altLang="en-US" sz="1600" dirty="0">
                <a:solidFill>
                  <a:srgbClr val="404040"/>
                </a:solidFill>
                <a:ea typeface="Calibri" panose="020F050202020403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4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2" name="文本框 28"/>
          <p:cNvSpPr txBox="1"/>
          <p:nvPr/>
        </p:nvSpPr>
        <p:spPr>
          <a:xfrm>
            <a:off x="73025" y="138430"/>
            <a:ext cx="10832465" cy="534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 </a:t>
            </a:r>
            <a:r>
              <a:rPr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visualization to equalize the mean values ​​in groups with 95% confidence intervals</a:t>
            </a:r>
            <a:endParaRPr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uLnTx/>
              <a:uFillTx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泪滴形 11"/>
          <p:cNvSpPr/>
          <p:nvPr/>
        </p:nvSpPr>
        <p:spPr>
          <a:xfrm rot="5400000">
            <a:off x="-163195" y="986790"/>
            <a:ext cx="1862455" cy="1560830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泪滴形 12"/>
          <p:cNvSpPr/>
          <p:nvPr/>
        </p:nvSpPr>
        <p:spPr>
          <a:xfrm rot="10800000">
            <a:off x="6253163" y="2133600"/>
            <a:ext cx="1862138" cy="1862138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泪滴形 13"/>
          <p:cNvSpPr/>
          <p:nvPr/>
        </p:nvSpPr>
        <p:spPr>
          <a:xfrm rot="16200000">
            <a:off x="6267450" y="4060825"/>
            <a:ext cx="1619250" cy="1619250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泪滴形 14"/>
          <p:cNvSpPr/>
          <p:nvPr/>
        </p:nvSpPr>
        <p:spPr>
          <a:xfrm rot="15960000">
            <a:off x="3721100" y="5465445"/>
            <a:ext cx="1313815" cy="1417320"/>
          </a:xfrm>
          <a:prstGeom prst="teardrop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025" y="1025525"/>
            <a:ext cx="1395095" cy="1619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350000" y="2230438"/>
            <a:ext cx="1668463" cy="1668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65875" y="4159250"/>
            <a:ext cx="1422400" cy="142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794760" y="5581650"/>
            <a:ext cx="1165860" cy="11518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等腰三角形 26"/>
          <p:cNvSpPr/>
          <p:nvPr/>
        </p:nvSpPr>
        <p:spPr>
          <a:xfrm rot="18085212">
            <a:off x="7789069" y="3909219"/>
            <a:ext cx="357188" cy="2984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等腰三角形 27"/>
          <p:cNvSpPr/>
          <p:nvPr/>
        </p:nvSpPr>
        <p:spPr>
          <a:xfrm rot="14697598">
            <a:off x="7872413" y="5089525"/>
            <a:ext cx="347663" cy="150813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等腰三角形 29"/>
          <p:cNvSpPr/>
          <p:nvPr/>
        </p:nvSpPr>
        <p:spPr>
          <a:xfrm rot="4929495">
            <a:off x="66834" y="3946684"/>
            <a:ext cx="357188" cy="2984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等腰三角形 30"/>
          <p:cNvSpPr/>
          <p:nvPr/>
        </p:nvSpPr>
        <p:spPr>
          <a:xfrm rot="8008544">
            <a:off x="1818164" y="5937091"/>
            <a:ext cx="236538" cy="196850"/>
          </a:xfrm>
          <a:prstGeom prst="triangl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文本框 17"/>
          <p:cNvSpPr txBox="1">
            <a:spLocks noChangeArrowheads="1"/>
          </p:cNvSpPr>
          <p:nvPr/>
        </p:nvSpPr>
        <p:spPr bwMode="auto">
          <a:xfrm>
            <a:off x="6584950" y="2587625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02</a:t>
            </a:r>
            <a:endParaRPr kumimoji="0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5" name="文本框 19"/>
          <p:cNvSpPr txBox="1">
            <a:spLocks noChangeArrowheads="1"/>
          </p:cNvSpPr>
          <p:nvPr/>
        </p:nvSpPr>
        <p:spPr bwMode="auto">
          <a:xfrm>
            <a:off x="6554788" y="4451350"/>
            <a:ext cx="1233488" cy="9239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04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6" name="文本框 20"/>
          <p:cNvSpPr txBox="1">
            <a:spLocks noChangeArrowheads="1"/>
          </p:cNvSpPr>
          <p:nvPr/>
        </p:nvSpPr>
        <p:spPr bwMode="auto">
          <a:xfrm>
            <a:off x="8355013" y="2479675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TITLE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8" name="文本框 22"/>
          <p:cNvSpPr txBox="1">
            <a:spLocks noChangeArrowheads="1"/>
          </p:cNvSpPr>
          <p:nvPr/>
        </p:nvSpPr>
        <p:spPr bwMode="auto">
          <a:xfrm>
            <a:off x="8355013" y="4381500"/>
            <a:ext cx="1165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+mn-ea"/>
              </a:rPr>
              <a:t>TITLE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+mn-ea"/>
            </a:endParaRPr>
          </a:p>
        </p:txBody>
      </p:sp>
      <p:pic>
        <p:nvPicPr>
          <p:cNvPr id="2" name="Picture 1" descr="AB Test 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2545" y="1369060"/>
            <a:ext cx="6859270" cy="51447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16230" y="2388235"/>
            <a:ext cx="47047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uk-UA" altLang="en-US" sz="1800">
                <a:solidFill>
                  <a:schemeClr val="accent2">
                    <a:lumMod val="50000"/>
                  </a:schemeClr>
                </a:solidFill>
              </a:rPr>
              <a:t>                  </a:t>
            </a:r>
            <a:r>
              <a:rPr sz="1800">
                <a:solidFill>
                  <a:schemeClr val="accent2">
                    <a:lumMod val="50000"/>
                  </a:schemeClr>
                </a:solidFill>
              </a:rPr>
              <a:t>According to the results of the analysis, group B has a significantly higher average conversion rate </a:t>
            </a:r>
            <a:r>
              <a:rPr lang="en-US" sz="1800">
                <a:solidFill>
                  <a:schemeClr val="accent2">
                    <a:lumMod val="50000"/>
                  </a:schemeClr>
                </a:solidFill>
              </a:rPr>
              <a:t>in comparison </a:t>
            </a:r>
            <a:r>
              <a:rPr sz="1800">
                <a:solidFill>
                  <a:schemeClr val="accent2">
                    <a:lumMod val="50000"/>
                  </a:schemeClr>
                </a:solidFill>
              </a:rPr>
              <a:t>to group A. </a:t>
            </a:r>
            <a:endParaRPr sz="1800">
              <a:solidFill>
                <a:schemeClr val="accent2">
                  <a:lumMod val="50000"/>
                </a:schemeClr>
              </a:solidFill>
            </a:endParaRPr>
          </a:p>
          <a:p>
            <a:endParaRPr sz="1800">
              <a:solidFill>
                <a:schemeClr val="accent2">
                  <a:lumMod val="50000"/>
                </a:schemeClr>
              </a:solidFill>
            </a:endParaRPr>
          </a:p>
          <a:p>
            <a:r>
              <a:rPr sz="1800">
                <a:solidFill>
                  <a:schemeClr val="accent2">
                    <a:lumMod val="50000"/>
                  </a:schemeClr>
                </a:solidFill>
              </a:rPr>
              <a:t>Therefore, it can be concluded that the change in test group B leads to an improvement in conversion compared to control group A.</a:t>
            </a:r>
            <a:endParaRPr sz="18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组合 1"/>
          <p:cNvGrpSpPr/>
          <p:nvPr/>
        </p:nvGrpSpPr>
        <p:grpSpPr>
          <a:xfrm>
            <a:off x="211138" y="257175"/>
            <a:ext cx="558800" cy="463550"/>
            <a:chOff x="3448565" y="1912142"/>
            <a:chExt cx="4927433" cy="2485075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773726" y="1912142"/>
              <a:ext cx="0" cy="79819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72566" y="1912142"/>
              <a:ext cx="460343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364977" y="1912142"/>
              <a:ext cx="0" cy="38683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8362673" y="3976971"/>
              <a:ext cx="0" cy="4202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3814013" y="4397217"/>
              <a:ext cx="4549805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3824904" y="3544871"/>
              <a:ext cx="0" cy="852346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48565" y="3544868"/>
              <a:ext cx="377483" cy="23420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98" name="文本框 28"/>
          <p:cNvSpPr txBox="1"/>
          <p:nvPr/>
        </p:nvSpPr>
        <p:spPr>
          <a:xfrm>
            <a:off x="290513" y="254000"/>
            <a:ext cx="3744912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US" sz="2400" b="1" dirty="0">
                <a:solidFill>
                  <a:srgbClr val="404040"/>
                </a:solidFill>
                <a:ea typeface="Calibri" panose="020F0502020204030204" pitchFamily="34" charset="0"/>
                <a:sym typeface="+mn-ea"/>
              </a:rPr>
              <a:t>TEST RESULTS</a:t>
            </a:r>
            <a:endParaRPr lang="en-US" sz="2400" b="1" dirty="0">
              <a:solidFill>
                <a:srgbClr val="404040"/>
              </a:solidFill>
              <a:ea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2314575"/>
            <a:ext cx="12192000" cy="2343150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4199255" y="642620"/>
            <a:ext cx="7322820" cy="157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uk-UA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The specified test results (Student's t-test, permutation test, and Chi-square test)</a:t>
            </a:r>
            <a:r>
              <a:rPr kumimoji="0" lang="en-US" altLang="uk-UA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has</a:t>
            </a:r>
            <a:r>
              <a:rPr kumimoji="0" lang="uk-UA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revealed</a:t>
            </a:r>
            <a:r>
              <a:rPr kumimoji="0" lang="en-US" altLang="uk-UA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a</a:t>
            </a:r>
            <a:r>
              <a:rPr kumimoji="0" lang="uk-UA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libri" panose="020F0502020204030204" pitchFamily="34" charset="0"/>
                <a:cs typeface="+mn-cs"/>
                <a:sym typeface="Arial" panose="020B0604020202020204" pitchFamily="34" charset="0"/>
              </a:rPr>
              <a:t> statistically significant differences between groups, which confirms that changes can have an impact on conversion.</a:t>
            </a:r>
            <a:endParaRPr kumimoji="0" lang="uk-UA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3" r="1462"/>
          <a:stretch>
            <a:fillRect/>
          </a:stretch>
        </p:blipFill>
        <p:spPr>
          <a:xfrm>
            <a:off x="211455" y="1986280"/>
            <a:ext cx="3987800" cy="2671445"/>
          </a:xfrm>
          <a:custGeom>
            <a:avLst/>
            <a:gdLst>
              <a:gd name="connsiteX0" fmla="*/ 0 w 3352800"/>
              <a:gd name="connsiteY0" fmla="*/ 0 h 2245895"/>
              <a:gd name="connsiteX1" fmla="*/ 3352800 w 3352800"/>
              <a:gd name="connsiteY1" fmla="*/ 0 h 2245895"/>
              <a:gd name="connsiteX2" fmla="*/ 3352800 w 3352800"/>
              <a:gd name="connsiteY2" fmla="*/ 2245895 h 2245895"/>
              <a:gd name="connsiteX3" fmla="*/ 0 w 3352800"/>
              <a:gd name="connsiteY3" fmla="*/ 2245895 h 224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2800" h="2245895">
                <a:moveTo>
                  <a:pt x="0" y="0"/>
                </a:moveTo>
                <a:lnTo>
                  <a:pt x="3352800" y="0"/>
                </a:lnTo>
                <a:lnTo>
                  <a:pt x="3352800" y="2245895"/>
                </a:lnTo>
                <a:lnTo>
                  <a:pt x="0" y="2245895"/>
                </a:lnTo>
                <a:close/>
              </a:path>
            </a:pathLst>
          </a:custGeom>
        </p:spPr>
      </p:pic>
      <p:sp>
        <p:nvSpPr>
          <p:cNvPr id="15" name="矩形 14"/>
          <p:cNvSpPr/>
          <p:nvPr/>
        </p:nvSpPr>
        <p:spPr>
          <a:xfrm>
            <a:off x="533400" y="1808480"/>
            <a:ext cx="4724400" cy="3045460"/>
          </a:xfrm>
          <a:prstGeom prst="rect">
            <a:avLst/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50285" y="4990465"/>
            <a:ext cx="7971790" cy="1024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uk-UA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altLang="en-US" sz="160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This may result in </a:t>
            </a:r>
            <a:r>
              <a:rPr lang="en-US" altLang="uk-UA" sz="160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an </a:t>
            </a:r>
            <a:r>
              <a:rPr lang="uk-UA" altLang="en-US" sz="160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increased conversion and </a:t>
            </a:r>
            <a:r>
              <a:rPr lang="en-US" altLang="uk-UA" sz="160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increase </a:t>
            </a:r>
            <a:r>
              <a:rPr lang="uk-UA" altLang="en-US" sz="1600" noProof="0">
                <a:ln>
                  <a:noFill/>
                </a:ln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gross revenue from the subscription offer.</a:t>
            </a:r>
            <a:endParaRPr lang="uk-UA" altLang="en-US" sz="1600" noProof="0">
              <a:ln>
                <a:noFill/>
              </a:ln>
              <a:effectLst/>
              <a:uLnTx/>
              <a:uFillTx/>
              <a:ea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32095" y="2679065"/>
            <a:ext cx="6622415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uk-UA" sz="160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It</a:t>
            </a:r>
            <a:r>
              <a:rPr lang="uk-UA" altLang="en-US" sz="160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 is </a:t>
            </a:r>
            <a:r>
              <a:rPr lang="en-US" altLang="uk-UA" sz="160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recommended </a:t>
            </a:r>
            <a:r>
              <a:rPr lang="uk-UA" altLang="en-US" sz="160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 to make the following changes: </a:t>
            </a:r>
            <a:endParaRPr lang="uk-UA" altLang="en-US" sz="160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uk-UA" altLang="en-US" sz="160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ea typeface="Calibri" panose="020F0502020204030204" pitchFamily="34" charset="0"/>
              <a:sym typeface="Arial" panose="020B0604020202020204" pitchFamily="34" charset="0"/>
            </a:endParaRPr>
          </a:p>
          <a:p>
            <a:pPr marL="0" marR="0" lvl="0" indent="0" algn="l" defTabSz="1216025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uk-UA" altLang="en-US" sz="160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Calibri" panose="020F0502020204030204" pitchFamily="34" charset="0"/>
                <a:sym typeface="Arial" panose="020B0604020202020204" pitchFamily="34" charset="0"/>
              </a:rPr>
              <a:t>- a subscription offer priced at $4.99 with an alternative screen design that displays a 50% reduction. </a:t>
            </a:r>
            <a:endParaRPr kumimoji="0" lang="uk-UA" altLang="en-US" sz="1600" b="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  <a:p>
            <a:endParaRPr kumimoji="0" lang="uk-UA" altLang="en-US" sz="1600" b="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ea typeface="Calibri" panose="020F050202020403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2749</Words>
  <Application>WPS Writer</Application>
  <PresentationFormat>宽屏</PresentationFormat>
  <Paragraphs>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Helvetica Neue</vt:lpstr>
      <vt:lpstr>宋体-简</vt:lpstr>
      <vt:lpstr>Microsoft YaHei</vt:lpstr>
      <vt:lpstr>汉仪旗黑</vt:lpstr>
      <vt:lpstr>Arial Unicode MS</vt:lpstr>
      <vt:lpstr>SimSun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Sasha Sasha</cp:lastModifiedBy>
  <cp:revision>21</cp:revision>
  <dcterms:created xsi:type="dcterms:W3CDTF">2024-08-20T00:12:41Z</dcterms:created>
  <dcterms:modified xsi:type="dcterms:W3CDTF">2024-08-20T00:12:41Z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1033-5.7.3.8096</vt:lpwstr>
  </property>
</Properties>
</file>