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3" r:id="rId8"/>
    <p:sldId id="265" r:id="rId9"/>
    <p:sldId id="266" r:id="rId10"/>
    <p:sldId id="267" r:id="rId11"/>
    <p:sldId id="268" r:id="rId12"/>
    <p:sldId id="264" r:id="rId13"/>
    <p:sldId id="262"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5" autoAdjust="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3433946437749155E-2"/>
          <c:y val="1.2028959865299102E-2"/>
          <c:w val="0.93506900718537445"/>
          <c:h val="0.95181863111799059"/>
        </c:manualLayout>
      </c:layout>
      <c:scatterChart>
        <c:scatterStyle val="lineMarker"/>
        <c:varyColors val="0"/>
        <c:ser>
          <c:idx val="0"/>
          <c:order val="0"/>
          <c:tx>
            <c:strRef>
              <c:f>Лист1!$B$1</c:f>
              <c:strCache>
                <c:ptCount val="1"/>
                <c:pt idx="0">
                  <c:v>Б1</c:v>
                </c:pt>
              </c:strCache>
            </c:strRef>
          </c:tx>
          <c:spPr>
            <a:ln w="19050" cap="rnd">
              <a:solidFill>
                <a:schemeClr val="accent1"/>
              </a:solidFill>
              <a:round/>
            </a:ln>
            <a:effectLst/>
          </c:spPr>
          <c:marker>
            <c:symbol val="circle"/>
            <c:size val="12"/>
            <c:spPr>
              <a:noFill/>
              <a:ln w="9525">
                <a:solidFill>
                  <a:schemeClr val="accent4">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Лист1!$B$2:$B$12</c:f>
              <c:numCache>
                <c:formatCode>General</c:formatCode>
                <c:ptCount val="11"/>
                <c:pt idx="0">
                  <c:v>5000</c:v>
                </c:pt>
              </c:numCache>
            </c:numRef>
          </c:yVal>
          <c:smooth val="0"/>
          <c:extLst>
            <c:ext xmlns:c16="http://schemas.microsoft.com/office/drawing/2014/chart" uri="{C3380CC4-5D6E-409C-BE32-E72D297353CC}">
              <c16:uniqueId val="{00000000-11CB-4459-95A5-BF3816927522}"/>
            </c:ext>
          </c:extLst>
        </c:ser>
        <c:ser>
          <c:idx val="1"/>
          <c:order val="1"/>
          <c:tx>
            <c:strRef>
              <c:f>Лист1!$C$1</c:f>
              <c:strCache>
                <c:ptCount val="1"/>
                <c:pt idx="0">
                  <c:v>Б2</c:v>
                </c:pt>
              </c:strCache>
            </c:strRef>
          </c:tx>
          <c:spPr>
            <a:ln w="19050" cap="rnd">
              <a:solidFill>
                <a:schemeClr val="accent4">
                  <a:lumMod val="60000"/>
                  <a:lumOff val="40000"/>
                </a:schemeClr>
              </a:solidFill>
              <a:round/>
            </a:ln>
            <a:effectLst/>
          </c:spPr>
          <c:marker>
            <c:symbol val="circle"/>
            <c:size val="12"/>
            <c:spPr>
              <a:noFill/>
              <a:ln w="9525">
                <a:solidFill>
                  <a:schemeClr val="accent4">
                    <a:lumMod val="60000"/>
                    <a:lumOff val="40000"/>
                  </a:schemeClr>
                </a:solidFill>
              </a:ln>
              <a:effectLst/>
            </c:spPr>
          </c:marker>
          <c:dLbls>
            <c:dLbl>
              <c:idx val="1"/>
              <c:tx>
                <c:rich>
                  <a:bodyPr/>
                  <a:lstStyle/>
                  <a:p>
                    <a:fld id="{9FB6EF35-8A7F-4798-9515-AD0C75A2CECB}" type="SERIESNAME">
                      <a:rPr lang="ru-RU"/>
                      <a:pPr/>
                      <a:t>[ИМЯ РЯДА]</a:t>
                    </a:fld>
                    <a:endParaRPr lang="ru-RU"/>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1CB-4459-95A5-BF381692752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Лист1!$C$2:$C$12</c:f>
              <c:numCache>
                <c:formatCode>General</c:formatCode>
                <c:ptCount val="11"/>
                <c:pt idx="1">
                  <c:v>-7000</c:v>
                </c:pt>
              </c:numCache>
            </c:numRef>
          </c:yVal>
          <c:smooth val="0"/>
          <c:extLst>
            <c:ext xmlns:c16="http://schemas.microsoft.com/office/drawing/2014/chart" uri="{C3380CC4-5D6E-409C-BE32-E72D297353CC}">
              <c16:uniqueId val="{00000002-11CB-4459-95A5-BF3816927522}"/>
            </c:ext>
          </c:extLst>
        </c:ser>
        <c:ser>
          <c:idx val="2"/>
          <c:order val="2"/>
          <c:tx>
            <c:strRef>
              <c:f>Лист1!$D$1</c:f>
              <c:strCache>
                <c:ptCount val="1"/>
                <c:pt idx="0">
                  <c:v>Б3</c:v>
                </c:pt>
              </c:strCache>
            </c:strRef>
          </c:tx>
          <c:spPr>
            <a:ln w="19050" cap="rnd">
              <a:solidFill>
                <a:schemeClr val="accent3"/>
              </a:solidFill>
              <a:round/>
            </a:ln>
            <a:effectLst/>
          </c:spPr>
          <c:marker>
            <c:symbol val="circle"/>
            <c:size val="12"/>
            <c:spPr>
              <a:noFill/>
              <a:ln w="9525">
                <a:solidFill>
                  <a:schemeClr val="accent4">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Лист1!$D$2:$D$12</c:f>
              <c:numCache>
                <c:formatCode>General</c:formatCode>
                <c:ptCount val="11"/>
                <c:pt idx="2">
                  <c:v>500</c:v>
                </c:pt>
              </c:numCache>
            </c:numRef>
          </c:yVal>
          <c:smooth val="0"/>
          <c:extLst>
            <c:ext xmlns:c16="http://schemas.microsoft.com/office/drawing/2014/chart" uri="{C3380CC4-5D6E-409C-BE32-E72D297353CC}">
              <c16:uniqueId val="{00000003-11CB-4459-95A5-BF3816927522}"/>
            </c:ext>
          </c:extLst>
        </c:ser>
        <c:ser>
          <c:idx val="3"/>
          <c:order val="3"/>
          <c:tx>
            <c:strRef>
              <c:f>Лист1!$E$1</c:f>
              <c:strCache>
                <c:ptCount val="1"/>
                <c:pt idx="0">
                  <c:v>Б4</c:v>
                </c:pt>
              </c:strCache>
            </c:strRef>
          </c:tx>
          <c:spPr>
            <a:ln w="19050" cap="rnd">
              <a:solidFill>
                <a:schemeClr val="accent4"/>
              </a:solidFill>
              <a:round/>
            </a:ln>
            <a:effectLst/>
          </c:spPr>
          <c:marker>
            <c:symbol val="circle"/>
            <c:size val="12"/>
            <c:spPr>
              <a:noFill/>
              <a:ln w="9525">
                <a:solidFill>
                  <a:schemeClr val="accent4">
                    <a:lumMod val="60000"/>
                    <a:lumOff val="40000"/>
                  </a:schemeClr>
                </a:solidFill>
              </a:ln>
              <a:effectLst/>
            </c:spPr>
          </c:marker>
          <c:dLbls>
            <c:dLbl>
              <c:idx val="3"/>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11CB-4459-95A5-BF381692752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ysDot"/>
              </a:ln>
              <a:effectLst/>
            </c:spPr>
            <c:trendlineType val="linear"/>
            <c:dispRSqr val="0"/>
            <c:dispEq val="0"/>
          </c:trendline>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Лист1!$E$2:$E$12</c:f>
              <c:numCache>
                <c:formatCode>General</c:formatCode>
                <c:ptCount val="11"/>
                <c:pt idx="3">
                  <c:v>2000</c:v>
                </c:pt>
              </c:numCache>
            </c:numRef>
          </c:yVal>
          <c:smooth val="0"/>
          <c:extLst>
            <c:ext xmlns:c16="http://schemas.microsoft.com/office/drawing/2014/chart" uri="{C3380CC4-5D6E-409C-BE32-E72D297353CC}">
              <c16:uniqueId val="{00000005-11CB-4459-95A5-BF3816927522}"/>
            </c:ext>
          </c:extLst>
        </c:ser>
        <c:ser>
          <c:idx val="4"/>
          <c:order val="4"/>
          <c:tx>
            <c:strRef>
              <c:f>Лист1!$F$1</c:f>
              <c:strCache>
                <c:ptCount val="1"/>
                <c:pt idx="0">
                  <c:v>Ц1</c:v>
                </c:pt>
              </c:strCache>
            </c:strRef>
          </c:tx>
          <c:spPr>
            <a:ln w="19050" cap="rnd">
              <a:solidFill>
                <a:schemeClr val="accent5"/>
              </a:solidFill>
              <a:round/>
            </a:ln>
            <a:effectLst/>
          </c:spPr>
          <c:marker>
            <c:symbol val="circle"/>
            <c:size val="15"/>
            <c:spPr>
              <a:solidFill>
                <a:schemeClr val="accent4">
                  <a:lumMod val="60000"/>
                  <a:lumOff val="40000"/>
                </a:schemeClr>
              </a:solidFill>
              <a:ln w="9525">
                <a:solidFill>
                  <a:schemeClr val="accent5"/>
                </a:solidFill>
              </a:ln>
              <a:effectLst/>
            </c:spPr>
          </c:marker>
          <c:dPt>
            <c:idx val="4"/>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6-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Лист1!$F$2:$F$12</c:f>
              <c:numCache>
                <c:formatCode>General</c:formatCode>
                <c:ptCount val="11"/>
                <c:pt idx="4">
                  <c:v>2000</c:v>
                </c:pt>
              </c:numCache>
            </c:numRef>
          </c:yVal>
          <c:smooth val="0"/>
          <c:extLst>
            <c:ext xmlns:c16="http://schemas.microsoft.com/office/drawing/2014/chart" uri="{C3380CC4-5D6E-409C-BE32-E72D297353CC}">
              <c16:uniqueId val="{00000007-11CB-4459-95A5-BF3816927522}"/>
            </c:ext>
          </c:extLst>
        </c:ser>
        <c:ser>
          <c:idx val="5"/>
          <c:order val="5"/>
          <c:tx>
            <c:strRef>
              <c:f>Лист1!$G$1</c:f>
              <c:strCache>
                <c:ptCount val="1"/>
                <c:pt idx="0">
                  <c:v>Ц2</c:v>
                </c:pt>
              </c:strCache>
            </c:strRef>
          </c:tx>
          <c:spPr>
            <a:ln w="19050" cap="rnd">
              <a:solidFill>
                <a:schemeClr val="accent6"/>
              </a:solidFill>
              <a:round/>
            </a:ln>
            <a:effectLst/>
          </c:spPr>
          <c:marker>
            <c:symbol val="diamond"/>
            <c:size val="15"/>
            <c:spPr>
              <a:solidFill>
                <a:schemeClr val="accent4">
                  <a:lumMod val="60000"/>
                  <a:lumOff val="40000"/>
                </a:schemeClr>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Лист1!$G$2:$G$12</c:f>
              <c:numCache>
                <c:formatCode>General</c:formatCode>
                <c:ptCount val="11"/>
                <c:pt idx="5">
                  <c:v>4500</c:v>
                </c:pt>
              </c:numCache>
            </c:numRef>
          </c:yVal>
          <c:smooth val="0"/>
          <c:extLst>
            <c:ext xmlns:c16="http://schemas.microsoft.com/office/drawing/2014/chart" uri="{C3380CC4-5D6E-409C-BE32-E72D297353CC}">
              <c16:uniqueId val="{00000008-11CB-4459-95A5-BF3816927522}"/>
            </c:ext>
          </c:extLst>
        </c:ser>
        <c:ser>
          <c:idx val="6"/>
          <c:order val="6"/>
          <c:tx>
            <c:strRef>
              <c:f>Лист1!$H$1</c:f>
              <c:strCache>
                <c:ptCount val="1"/>
                <c:pt idx="0">
                  <c:v>Ц3</c:v>
                </c:pt>
              </c:strCache>
            </c:strRef>
          </c:tx>
          <c:spPr>
            <a:ln w="19050" cap="rnd">
              <a:solidFill>
                <a:schemeClr val="accent1">
                  <a:lumMod val="60000"/>
                </a:schemeClr>
              </a:solidFill>
              <a:round/>
            </a:ln>
            <a:effectLst/>
          </c:spPr>
          <c:marker>
            <c:symbol val="circle"/>
            <c:size val="15"/>
            <c:spPr>
              <a:solidFill>
                <a:schemeClr val="accent4">
                  <a:lumMod val="60000"/>
                  <a:lumOff val="40000"/>
                </a:schemeClr>
              </a:solidFill>
              <a:ln w="9525">
                <a:solidFill>
                  <a:schemeClr val="accent1">
                    <a:lumMod val="60000"/>
                  </a:schemeClr>
                </a:solidFill>
              </a:ln>
              <a:effectLst/>
            </c:spPr>
          </c:marker>
          <c:dPt>
            <c:idx val="6"/>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9-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Лист1!$H$2:$H$12</c:f>
              <c:numCache>
                <c:formatCode>General</c:formatCode>
                <c:ptCount val="11"/>
                <c:pt idx="6">
                  <c:v>1500</c:v>
                </c:pt>
              </c:numCache>
            </c:numRef>
          </c:yVal>
          <c:smooth val="0"/>
          <c:extLst>
            <c:ext xmlns:c16="http://schemas.microsoft.com/office/drawing/2014/chart" uri="{C3380CC4-5D6E-409C-BE32-E72D297353CC}">
              <c16:uniqueId val="{0000000A-11CB-4459-95A5-BF3816927522}"/>
            </c:ext>
          </c:extLst>
        </c:ser>
        <c:ser>
          <c:idx val="7"/>
          <c:order val="7"/>
          <c:tx>
            <c:strRef>
              <c:f>Лист1!$I$1</c:f>
              <c:strCache>
                <c:ptCount val="1"/>
                <c:pt idx="0">
                  <c:v>Ц4</c:v>
                </c:pt>
              </c:strCache>
            </c:strRef>
          </c:tx>
          <c:spPr>
            <a:ln w="19050" cap="rnd">
              <a:solidFill>
                <a:schemeClr val="accent2">
                  <a:lumMod val="60000"/>
                </a:schemeClr>
              </a:solidFill>
              <a:round/>
            </a:ln>
            <a:effectLst/>
          </c:spPr>
          <c:marker>
            <c:symbol val="diamond"/>
            <c:size val="15"/>
            <c:spPr>
              <a:solidFill>
                <a:schemeClr val="accent4">
                  <a:lumMod val="60000"/>
                  <a:lumOff val="40000"/>
                </a:schemeClr>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Лист1!$I$2:$I$12</c:f>
              <c:numCache>
                <c:formatCode>General</c:formatCode>
                <c:ptCount val="11"/>
                <c:pt idx="7">
                  <c:v>6000</c:v>
                </c:pt>
              </c:numCache>
            </c:numRef>
          </c:yVal>
          <c:smooth val="0"/>
          <c:extLst>
            <c:ext xmlns:c16="http://schemas.microsoft.com/office/drawing/2014/chart" uri="{C3380CC4-5D6E-409C-BE32-E72D297353CC}">
              <c16:uniqueId val="{0000000B-11CB-4459-95A5-BF3816927522}"/>
            </c:ext>
          </c:extLst>
        </c:ser>
        <c:ser>
          <c:idx val="8"/>
          <c:order val="8"/>
          <c:tx>
            <c:strRef>
              <c:f>Лист1!$J$1</c:f>
              <c:strCache>
                <c:ptCount val="1"/>
                <c:pt idx="0">
                  <c:v>Ц5</c:v>
                </c:pt>
              </c:strCache>
            </c:strRef>
          </c:tx>
          <c:spPr>
            <a:ln w="19050" cap="rnd">
              <a:solidFill>
                <a:srgbClr val="FFC000"/>
              </a:solidFill>
              <a:round/>
            </a:ln>
            <a:effectLst/>
          </c:spPr>
          <c:marker>
            <c:symbol val="diamond"/>
            <c:size val="15"/>
            <c:spPr>
              <a:solidFill>
                <a:schemeClr val="tx1"/>
              </a:solidFill>
              <a:ln w="9525">
                <a:noFill/>
              </a:ln>
              <a:effectLst/>
            </c:spPr>
          </c:marker>
          <c:dPt>
            <c:idx val="8"/>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C-11CB-4459-95A5-BF3816927522}"/>
              </c:ext>
            </c:extLst>
          </c:dPt>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11CB-4459-95A5-BF381692752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Лист1!$J$2:$J$12</c:f>
              <c:numCache>
                <c:formatCode>General</c:formatCode>
                <c:ptCount val="11"/>
                <c:pt idx="8">
                  <c:v>-5000</c:v>
                </c:pt>
              </c:numCache>
            </c:numRef>
          </c:yVal>
          <c:smooth val="0"/>
          <c:extLst>
            <c:ext xmlns:c16="http://schemas.microsoft.com/office/drawing/2014/chart" uri="{C3380CC4-5D6E-409C-BE32-E72D297353CC}">
              <c16:uniqueId val="{0000000D-11CB-4459-95A5-BF3816927522}"/>
            </c:ext>
          </c:extLst>
        </c:ser>
        <c:ser>
          <c:idx val="9"/>
          <c:order val="9"/>
          <c:tx>
            <c:strRef>
              <c:f>Лист1!$K$1</c:f>
              <c:strCache>
                <c:ptCount val="1"/>
                <c:pt idx="0">
                  <c:v>Ц6</c:v>
                </c:pt>
              </c:strCache>
            </c:strRef>
          </c:tx>
          <c:spPr>
            <a:ln w="19050" cap="rnd">
              <a:solidFill>
                <a:schemeClr val="accent4">
                  <a:lumMod val="60000"/>
                </a:schemeClr>
              </a:solidFill>
              <a:round/>
            </a:ln>
            <a:effectLst/>
          </c:spPr>
          <c:marker>
            <c:symbol val="circle"/>
            <c:size val="15"/>
            <c:spPr>
              <a:solidFill>
                <a:schemeClr val="accent4">
                  <a:lumMod val="60000"/>
                  <a:lumOff val="40000"/>
                </a:schemeClr>
              </a:solidFill>
              <a:ln w="9525">
                <a:solidFill>
                  <a:schemeClr val="accent4">
                    <a:lumMod val="60000"/>
                  </a:schemeClr>
                </a:solidFill>
              </a:ln>
              <a:effectLst/>
            </c:spPr>
          </c:marker>
          <c:dPt>
            <c:idx val="9"/>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E-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Лист1!$K$2:$K$12</c:f>
              <c:numCache>
                <c:formatCode>General</c:formatCode>
                <c:ptCount val="11"/>
                <c:pt idx="9">
                  <c:v>-6500</c:v>
                </c:pt>
              </c:numCache>
            </c:numRef>
          </c:yVal>
          <c:smooth val="0"/>
          <c:extLst>
            <c:ext xmlns:c16="http://schemas.microsoft.com/office/drawing/2014/chart" uri="{C3380CC4-5D6E-409C-BE32-E72D297353CC}">
              <c16:uniqueId val="{0000000F-11CB-4459-95A5-BF3816927522}"/>
            </c:ext>
          </c:extLst>
        </c:ser>
        <c:ser>
          <c:idx val="10"/>
          <c:order val="10"/>
          <c:tx>
            <c:strRef>
              <c:f>Лист1!$L$1</c:f>
              <c:strCache>
                <c:ptCount val="1"/>
                <c:pt idx="0">
                  <c:v>Ц7</c:v>
                </c:pt>
              </c:strCache>
            </c:strRef>
          </c:tx>
          <c:spPr>
            <a:ln w="19050" cap="rnd">
              <a:solidFill>
                <a:schemeClr val="accent5">
                  <a:lumMod val="60000"/>
                </a:schemeClr>
              </a:solidFill>
              <a:round/>
            </a:ln>
            <a:effectLst/>
          </c:spPr>
          <c:marker>
            <c:symbol val="circle"/>
            <c:size val="15"/>
            <c:spPr>
              <a:solidFill>
                <a:schemeClr val="accent4">
                  <a:lumMod val="60000"/>
                  <a:lumOff val="40000"/>
                </a:schemeClr>
              </a:solidFill>
              <a:ln w="9525">
                <a:solidFill>
                  <a:schemeClr val="accent5">
                    <a:lumMod val="60000"/>
                  </a:schemeClr>
                </a:solidFill>
              </a:ln>
              <a:effectLst/>
            </c:spPr>
          </c:marker>
          <c:dPt>
            <c:idx val="10"/>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10-11CB-4459-95A5-BF381692752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4">
                        <a:lumMod val="60000"/>
                        <a:lumOff val="40000"/>
                      </a:schemeClr>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Лист1!$A$2:$A$12</c:f>
              <c:numCache>
                <c:formatCode>General</c:formatCode>
                <c:ptCount val="11"/>
                <c:pt idx="0">
                  <c:v>-1000</c:v>
                </c:pt>
                <c:pt idx="1">
                  <c:v>-3500</c:v>
                </c:pt>
                <c:pt idx="2">
                  <c:v>5000</c:v>
                </c:pt>
                <c:pt idx="3">
                  <c:v>8000</c:v>
                </c:pt>
                <c:pt idx="4">
                  <c:v>-7000</c:v>
                </c:pt>
                <c:pt idx="5">
                  <c:v>-6500</c:v>
                </c:pt>
                <c:pt idx="6">
                  <c:v>2000</c:v>
                </c:pt>
                <c:pt idx="7">
                  <c:v>1000</c:v>
                </c:pt>
                <c:pt idx="8">
                  <c:v>2000</c:v>
                </c:pt>
                <c:pt idx="9">
                  <c:v>7000</c:v>
                </c:pt>
                <c:pt idx="10">
                  <c:v>-8000</c:v>
                </c:pt>
              </c:numCache>
            </c:numRef>
          </c:xVal>
          <c:yVal>
            <c:numRef>
              <c:f>Лист1!$L$2:$L$12</c:f>
              <c:numCache>
                <c:formatCode>General</c:formatCode>
                <c:ptCount val="11"/>
                <c:pt idx="10">
                  <c:v>-4000</c:v>
                </c:pt>
              </c:numCache>
            </c:numRef>
          </c:yVal>
          <c:smooth val="0"/>
          <c:extLst>
            <c:ext xmlns:c16="http://schemas.microsoft.com/office/drawing/2014/chart" uri="{C3380CC4-5D6E-409C-BE32-E72D297353CC}">
              <c16:uniqueId val="{00000011-11CB-4459-95A5-BF3816927522}"/>
            </c:ext>
          </c:extLst>
        </c:ser>
        <c:dLbls>
          <c:showLegendKey val="0"/>
          <c:showVal val="0"/>
          <c:showCatName val="0"/>
          <c:showSerName val="0"/>
          <c:showPercent val="0"/>
          <c:showBubbleSize val="0"/>
        </c:dLbls>
        <c:axId val="1510942447"/>
        <c:axId val="1510937455"/>
      </c:scatterChart>
      <c:valAx>
        <c:axId val="1510942447"/>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accent4">
                    <a:lumMod val="60000"/>
                    <a:lumOff val="40000"/>
                  </a:schemeClr>
                </a:solidFill>
                <a:latin typeface="+mn-lt"/>
                <a:ea typeface="+mn-ea"/>
                <a:cs typeface="+mn-cs"/>
              </a:defRPr>
            </a:pPr>
            <a:endParaRPr lang="ru-RU"/>
          </a:p>
        </c:txPr>
        <c:crossAx val="1510937455"/>
        <c:crosses val="autoZero"/>
        <c:crossBetween val="midCat"/>
      </c:valAx>
      <c:valAx>
        <c:axId val="1510937455"/>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accent4">
                    <a:lumMod val="60000"/>
                    <a:lumOff val="40000"/>
                  </a:schemeClr>
                </a:solidFill>
                <a:latin typeface="+mn-lt"/>
                <a:ea typeface="+mn-ea"/>
                <a:cs typeface="+mn-cs"/>
              </a:defRPr>
            </a:pPr>
            <a:endParaRPr lang="ru-RU"/>
          </a:p>
        </c:txPr>
        <c:crossAx val="15109424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Лист1!$B$1</c:f>
              <c:strCache>
                <c:ptCount val="1"/>
                <c:pt idx="0">
                  <c:v>Б1</c:v>
                </c:pt>
              </c:strCache>
            </c:strRef>
          </c:tx>
          <c:spPr>
            <a:ln w="19050" cap="rnd">
              <a:solidFill>
                <a:schemeClr val="accent1"/>
              </a:solidFill>
              <a:round/>
            </a:ln>
            <a:effectLst/>
          </c:spPr>
          <c:marker>
            <c:symbol val="circle"/>
            <c:size val="12"/>
            <c:spPr>
              <a:noFill/>
              <a:ln w="9525">
                <a:solidFill>
                  <a:schemeClr val="accent4">
                    <a:lumMod val="60000"/>
                    <a:lumOff val="40000"/>
                  </a:schemeClr>
                </a:solidFill>
              </a:ln>
              <a:effectLst/>
            </c:spPr>
          </c:marker>
          <c:dLbls>
            <c:dLbl>
              <c:idx val="0"/>
              <c:dLblPos val="l"/>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20DB-4238-AF99-0E4611BD1577}"/>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Лист1!$B$2:$B$22</c:f>
              <c:numCache>
                <c:formatCode>General</c:formatCode>
                <c:ptCount val="21"/>
                <c:pt idx="0">
                  <c:v>5000</c:v>
                </c:pt>
              </c:numCache>
            </c:numRef>
          </c:yVal>
          <c:smooth val="0"/>
          <c:extLst>
            <c:ext xmlns:c16="http://schemas.microsoft.com/office/drawing/2014/chart" uri="{C3380CC4-5D6E-409C-BE32-E72D297353CC}">
              <c16:uniqueId val="{00000001-20DB-4238-AF99-0E4611BD1577}"/>
            </c:ext>
          </c:extLst>
        </c:ser>
        <c:ser>
          <c:idx val="1"/>
          <c:order val="1"/>
          <c:tx>
            <c:strRef>
              <c:f>Лист1!$C$1</c:f>
              <c:strCache>
                <c:ptCount val="1"/>
                <c:pt idx="0">
                  <c:v>Б2</c:v>
                </c:pt>
              </c:strCache>
            </c:strRef>
          </c:tx>
          <c:spPr>
            <a:ln w="19050" cap="rnd">
              <a:solidFill>
                <a:schemeClr val="accent2"/>
              </a:solidFill>
              <a:round/>
            </a:ln>
            <a:effectLst/>
          </c:spPr>
          <c:marker>
            <c:symbol val="circle"/>
            <c:size val="12"/>
            <c:spPr>
              <a:noFill/>
              <a:ln w="9525">
                <a:solidFill>
                  <a:schemeClr val="accent4">
                    <a:lumMod val="60000"/>
                    <a:lumOff val="40000"/>
                  </a:schemeClr>
                </a:solidFill>
              </a:ln>
              <a:effectLst/>
            </c:spPr>
          </c:marker>
          <c:dLbls>
            <c:dLbl>
              <c:idx val="1"/>
              <c:tx>
                <c:rich>
                  <a:bodyPr/>
                  <a:lstStyle/>
                  <a:p>
                    <a:fld id="{9FB6EF35-8A7F-4798-9515-AD0C75A2CECB}" type="SERIESNAME">
                      <a:rPr lang="ru-RU"/>
                      <a:pPr/>
                      <a:t>[ИМЯ РЯДА]</a:t>
                    </a:fld>
                    <a:endParaRPr lang="ru-RU"/>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20DB-4238-AF99-0E4611BD1577}"/>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Лист1!$C$2:$C$22</c:f>
              <c:numCache>
                <c:formatCode>General</c:formatCode>
                <c:ptCount val="21"/>
                <c:pt idx="1">
                  <c:v>-7000</c:v>
                </c:pt>
              </c:numCache>
            </c:numRef>
          </c:yVal>
          <c:smooth val="0"/>
          <c:extLst>
            <c:ext xmlns:c16="http://schemas.microsoft.com/office/drawing/2014/chart" uri="{C3380CC4-5D6E-409C-BE32-E72D297353CC}">
              <c16:uniqueId val="{00000003-20DB-4238-AF99-0E4611BD1577}"/>
            </c:ext>
          </c:extLst>
        </c:ser>
        <c:ser>
          <c:idx val="2"/>
          <c:order val="2"/>
          <c:tx>
            <c:strRef>
              <c:f>Лист1!$D$1</c:f>
              <c:strCache>
                <c:ptCount val="1"/>
                <c:pt idx="0">
                  <c:v>Б3</c:v>
                </c:pt>
              </c:strCache>
            </c:strRef>
          </c:tx>
          <c:spPr>
            <a:ln w="19050" cap="rnd">
              <a:solidFill>
                <a:schemeClr val="accent3"/>
              </a:solidFill>
              <a:round/>
            </a:ln>
            <a:effectLst/>
          </c:spPr>
          <c:marker>
            <c:symbol val="circle"/>
            <c:size val="12"/>
            <c:spPr>
              <a:noFill/>
              <a:ln w="9525">
                <a:solidFill>
                  <a:schemeClr val="accent4">
                    <a:lumMod val="60000"/>
                    <a:lumOff val="40000"/>
                  </a:schemeClr>
                </a:solidFill>
              </a:ln>
              <a:effectLst/>
            </c:spPr>
          </c:marker>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Лист1!$D$2:$D$22</c:f>
              <c:numCache>
                <c:formatCode>General</c:formatCode>
                <c:ptCount val="21"/>
                <c:pt idx="2">
                  <c:v>500</c:v>
                </c:pt>
              </c:numCache>
            </c:numRef>
          </c:yVal>
          <c:smooth val="0"/>
          <c:extLst>
            <c:ext xmlns:c16="http://schemas.microsoft.com/office/drawing/2014/chart" uri="{C3380CC4-5D6E-409C-BE32-E72D297353CC}">
              <c16:uniqueId val="{00000004-20DB-4238-AF99-0E4611BD1577}"/>
            </c:ext>
          </c:extLst>
        </c:ser>
        <c:ser>
          <c:idx val="3"/>
          <c:order val="3"/>
          <c:tx>
            <c:strRef>
              <c:f>Лист1!$E$1</c:f>
              <c:strCache>
                <c:ptCount val="1"/>
                <c:pt idx="0">
                  <c:v>Б4</c:v>
                </c:pt>
              </c:strCache>
            </c:strRef>
          </c:tx>
          <c:spPr>
            <a:ln w="19050" cap="rnd">
              <a:solidFill>
                <a:schemeClr val="accent4"/>
              </a:solidFill>
              <a:round/>
            </a:ln>
            <a:effectLst/>
          </c:spPr>
          <c:marker>
            <c:symbol val="circle"/>
            <c:size val="12"/>
            <c:spPr>
              <a:noFill/>
              <a:ln w="9525">
                <a:solidFill>
                  <a:schemeClr val="accent4">
                    <a:lumMod val="60000"/>
                    <a:lumOff val="40000"/>
                  </a:schemeClr>
                </a:solidFill>
              </a:ln>
              <a:effectLst/>
            </c:spPr>
          </c:marker>
          <c:dLbls>
            <c:dLbl>
              <c:idx val="3"/>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20DB-4238-AF99-0E4611BD1577}"/>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ysDot"/>
              </a:ln>
              <a:effectLst/>
            </c:spPr>
            <c:trendlineType val="linear"/>
            <c:dispRSqr val="0"/>
            <c:dispEq val="0"/>
          </c:trendline>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Лист1!$E$2:$E$22</c:f>
              <c:numCache>
                <c:formatCode>General</c:formatCode>
                <c:ptCount val="21"/>
                <c:pt idx="3">
                  <c:v>2000</c:v>
                </c:pt>
              </c:numCache>
            </c:numRef>
          </c:yVal>
          <c:smooth val="0"/>
          <c:extLst>
            <c:ext xmlns:c16="http://schemas.microsoft.com/office/drawing/2014/chart" uri="{C3380CC4-5D6E-409C-BE32-E72D297353CC}">
              <c16:uniqueId val="{00000006-20DB-4238-AF99-0E4611BD1577}"/>
            </c:ext>
          </c:extLst>
        </c:ser>
        <c:ser>
          <c:idx val="4"/>
          <c:order val="4"/>
          <c:tx>
            <c:strRef>
              <c:f>Лист1!$F$1</c:f>
              <c:strCache>
                <c:ptCount val="1"/>
                <c:pt idx="0">
                  <c:v>Ц1</c:v>
                </c:pt>
              </c:strCache>
            </c:strRef>
          </c:tx>
          <c:spPr>
            <a:ln w="19050" cap="rnd">
              <a:solidFill>
                <a:schemeClr val="accent5"/>
              </a:solidFill>
              <a:round/>
            </a:ln>
            <a:effectLst/>
          </c:spPr>
          <c:marker>
            <c:symbol val="circle"/>
            <c:size val="15"/>
            <c:spPr>
              <a:solidFill>
                <a:schemeClr val="accent5"/>
              </a:solidFill>
              <a:ln w="9525">
                <a:solidFill>
                  <a:schemeClr val="accent5"/>
                </a:solidFill>
              </a:ln>
              <a:effectLst/>
            </c:spPr>
          </c:marker>
          <c:dPt>
            <c:idx val="4"/>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7-20DB-4238-AF99-0E4611BD1577}"/>
              </c:ext>
            </c:extLst>
          </c:dPt>
          <c:dLbls>
            <c:dLbl>
              <c:idx val="4"/>
              <c:dLblPos val="l"/>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20DB-4238-AF99-0E4611BD1577}"/>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Лист1!$F$2:$F$22</c:f>
              <c:numCache>
                <c:formatCode>General</c:formatCode>
                <c:ptCount val="21"/>
                <c:pt idx="4">
                  <c:v>2000</c:v>
                </c:pt>
              </c:numCache>
            </c:numRef>
          </c:yVal>
          <c:smooth val="0"/>
          <c:extLst>
            <c:ext xmlns:c16="http://schemas.microsoft.com/office/drawing/2014/chart" uri="{C3380CC4-5D6E-409C-BE32-E72D297353CC}">
              <c16:uniqueId val="{00000008-20DB-4238-AF99-0E4611BD1577}"/>
            </c:ext>
          </c:extLst>
        </c:ser>
        <c:ser>
          <c:idx val="5"/>
          <c:order val="5"/>
          <c:tx>
            <c:strRef>
              <c:f>Лист1!$G$1</c:f>
              <c:strCache>
                <c:ptCount val="1"/>
                <c:pt idx="0">
                  <c:v>Ц2</c:v>
                </c:pt>
              </c:strCache>
            </c:strRef>
          </c:tx>
          <c:spPr>
            <a:ln w="19050" cap="rnd">
              <a:solidFill>
                <a:schemeClr val="accent6"/>
              </a:solidFill>
              <a:round/>
            </a:ln>
            <a:effectLst/>
          </c:spPr>
          <c:marker>
            <c:symbol val="diamond"/>
            <c:size val="15"/>
            <c:spPr>
              <a:solidFill>
                <a:schemeClr val="accent4">
                  <a:lumMod val="60000"/>
                  <a:lumOff val="40000"/>
                </a:schemeClr>
              </a:solidFill>
              <a:ln w="9525">
                <a:noFill/>
              </a:ln>
              <a:effectLst/>
            </c:spPr>
          </c:marker>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Лист1!$G$2:$G$22</c:f>
              <c:numCache>
                <c:formatCode>General</c:formatCode>
                <c:ptCount val="21"/>
                <c:pt idx="5">
                  <c:v>4500</c:v>
                </c:pt>
              </c:numCache>
            </c:numRef>
          </c:yVal>
          <c:smooth val="0"/>
          <c:extLst>
            <c:ext xmlns:c16="http://schemas.microsoft.com/office/drawing/2014/chart" uri="{C3380CC4-5D6E-409C-BE32-E72D297353CC}">
              <c16:uniqueId val="{00000009-20DB-4238-AF99-0E4611BD1577}"/>
            </c:ext>
          </c:extLst>
        </c:ser>
        <c:ser>
          <c:idx val="6"/>
          <c:order val="6"/>
          <c:tx>
            <c:strRef>
              <c:f>Лист1!$H$1</c:f>
              <c:strCache>
                <c:ptCount val="1"/>
                <c:pt idx="0">
                  <c:v>Ц3</c:v>
                </c:pt>
              </c:strCache>
            </c:strRef>
          </c:tx>
          <c:spPr>
            <a:ln w="19050" cap="rnd">
              <a:solidFill>
                <a:schemeClr val="accent1">
                  <a:lumMod val="60000"/>
                </a:schemeClr>
              </a:solidFill>
              <a:round/>
            </a:ln>
            <a:effectLst/>
          </c:spPr>
          <c:marker>
            <c:symbol val="circle"/>
            <c:size val="15"/>
            <c:spPr>
              <a:solidFill>
                <a:schemeClr val="accent4">
                  <a:lumMod val="60000"/>
                  <a:lumOff val="40000"/>
                </a:schemeClr>
              </a:solidFill>
              <a:ln w="9525">
                <a:solidFill>
                  <a:schemeClr val="accent1">
                    <a:lumMod val="60000"/>
                  </a:schemeClr>
                </a:solidFill>
              </a:ln>
              <a:effectLst/>
            </c:spPr>
          </c:marker>
          <c:dPt>
            <c:idx val="6"/>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A-20DB-4238-AF99-0E4611BD1577}"/>
              </c:ext>
            </c:extLst>
          </c:dPt>
          <c:dLbls>
            <c:dLbl>
              <c:idx val="6"/>
              <c:layout>
                <c:manualLayout>
                  <c:x val="-7.5268549553647909E-2"/>
                  <c:y val="3.47445811619395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20DB-4238-AF99-0E4611BD1577}"/>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dLblPos val="l"/>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accent4"/>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Лист1!$H$2:$H$22</c:f>
              <c:numCache>
                <c:formatCode>General</c:formatCode>
                <c:ptCount val="21"/>
                <c:pt idx="6">
                  <c:v>1500</c:v>
                </c:pt>
              </c:numCache>
            </c:numRef>
          </c:yVal>
          <c:smooth val="0"/>
          <c:extLst>
            <c:ext xmlns:c16="http://schemas.microsoft.com/office/drawing/2014/chart" uri="{C3380CC4-5D6E-409C-BE32-E72D297353CC}">
              <c16:uniqueId val="{0000000B-20DB-4238-AF99-0E4611BD1577}"/>
            </c:ext>
          </c:extLst>
        </c:ser>
        <c:ser>
          <c:idx val="7"/>
          <c:order val="7"/>
          <c:tx>
            <c:strRef>
              <c:f>Лист1!$I$1</c:f>
              <c:strCache>
                <c:ptCount val="1"/>
                <c:pt idx="0">
                  <c:v>Ц4</c:v>
                </c:pt>
              </c:strCache>
            </c:strRef>
          </c:tx>
          <c:spPr>
            <a:ln w="19050" cap="rnd">
              <a:solidFill>
                <a:schemeClr val="accent2">
                  <a:lumMod val="60000"/>
                </a:schemeClr>
              </a:solidFill>
              <a:round/>
            </a:ln>
            <a:effectLst/>
          </c:spPr>
          <c:marker>
            <c:symbol val="diamond"/>
            <c:size val="15"/>
            <c:spPr>
              <a:solidFill>
                <a:schemeClr val="accent4">
                  <a:lumMod val="60000"/>
                  <a:lumOff val="40000"/>
                </a:schemeClr>
              </a:solidFill>
              <a:ln w="9525">
                <a:noFill/>
              </a:ln>
              <a:effectLst/>
            </c:spPr>
          </c:marker>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Лист1!$I$2:$I$22</c:f>
              <c:numCache>
                <c:formatCode>General</c:formatCode>
                <c:ptCount val="21"/>
                <c:pt idx="7">
                  <c:v>6000</c:v>
                </c:pt>
              </c:numCache>
            </c:numRef>
          </c:yVal>
          <c:smooth val="0"/>
          <c:extLst>
            <c:ext xmlns:c16="http://schemas.microsoft.com/office/drawing/2014/chart" uri="{C3380CC4-5D6E-409C-BE32-E72D297353CC}">
              <c16:uniqueId val="{0000000C-20DB-4238-AF99-0E4611BD1577}"/>
            </c:ext>
          </c:extLst>
        </c:ser>
        <c:ser>
          <c:idx val="8"/>
          <c:order val="8"/>
          <c:tx>
            <c:strRef>
              <c:f>Лист1!$J$1</c:f>
              <c:strCache>
                <c:ptCount val="1"/>
                <c:pt idx="0">
                  <c:v>Ц5</c:v>
                </c:pt>
              </c:strCache>
            </c:strRef>
          </c:tx>
          <c:spPr>
            <a:ln w="19050" cap="rnd">
              <a:solidFill>
                <a:schemeClr val="accent3">
                  <a:lumMod val="60000"/>
                </a:schemeClr>
              </a:solidFill>
              <a:round/>
            </a:ln>
            <a:effectLst/>
          </c:spPr>
          <c:marker>
            <c:symbol val="diamond"/>
            <c:size val="15"/>
            <c:spPr>
              <a:solidFill>
                <a:schemeClr val="tx1"/>
              </a:solidFill>
              <a:ln w="9525">
                <a:noFill/>
              </a:ln>
              <a:effectLst/>
            </c:spPr>
          </c:marker>
          <c:dPt>
            <c:idx val="8"/>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D-20DB-4238-AF99-0E4611BD1577}"/>
              </c:ext>
            </c:extLst>
          </c:dPt>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20DB-4238-AF99-0E4611BD1577}"/>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Лист1!$J$2:$J$22</c:f>
              <c:numCache>
                <c:formatCode>General</c:formatCode>
                <c:ptCount val="21"/>
                <c:pt idx="8">
                  <c:v>-5000</c:v>
                </c:pt>
              </c:numCache>
            </c:numRef>
          </c:yVal>
          <c:smooth val="0"/>
          <c:extLst>
            <c:ext xmlns:c16="http://schemas.microsoft.com/office/drawing/2014/chart" uri="{C3380CC4-5D6E-409C-BE32-E72D297353CC}">
              <c16:uniqueId val="{0000000E-20DB-4238-AF99-0E4611BD1577}"/>
            </c:ext>
          </c:extLst>
        </c:ser>
        <c:ser>
          <c:idx val="9"/>
          <c:order val="9"/>
          <c:tx>
            <c:strRef>
              <c:f>Лист1!$K$1</c:f>
              <c:strCache>
                <c:ptCount val="1"/>
                <c:pt idx="0">
                  <c:v>Ц6</c:v>
                </c:pt>
              </c:strCache>
            </c:strRef>
          </c:tx>
          <c:spPr>
            <a:ln w="19050" cap="rnd">
              <a:solidFill>
                <a:schemeClr val="accent4">
                  <a:lumMod val="60000"/>
                </a:schemeClr>
              </a:solidFill>
              <a:round/>
            </a:ln>
            <a:effectLst/>
          </c:spPr>
          <c:marker>
            <c:symbol val="circle"/>
            <c:size val="15"/>
            <c:spPr>
              <a:solidFill>
                <a:schemeClr val="accent4">
                  <a:lumMod val="60000"/>
                  <a:lumOff val="40000"/>
                </a:schemeClr>
              </a:solidFill>
              <a:ln w="9525">
                <a:solidFill>
                  <a:schemeClr val="accent4">
                    <a:lumMod val="60000"/>
                  </a:schemeClr>
                </a:solidFill>
              </a:ln>
              <a:effectLst/>
            </c:spPr>
          </c:marker>
          <c:dPt>
            <c:idx val="9"/>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0F-20DB-4238-AF99-0E4611BD1577}"/>
              </c:ext>
            </c:extLst>
          </c:dPt>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Лист1!$K$2:$K$22</c:f>
              <c:numCache>
                <c:formatCode>General</c:formatCode>
                <c:ptCount val="21"/>
                <c:pt idx="9">
                  <c:v>-6500</c:v>
                </c:pt>
              </c:numCache>
            </c:numRef>
          </c:yVal>
          <c:smooth val="0"/>
          <c:extLst>
            <c:ext xmlns:c16="http://schemas.microsoft.com/office/drawing/2014/chart" uri="{C3380CC4-5D6E-409C-BE32-E72D297353CC}">
              <c16:uniqueId val="{00000010-20DB-4238-AF99-0E4611BD1577}"/>
            </c:ext>
          </c:extLst>
        </c:ser>
        <c:ser>
          <c:idx val="10"/>
          <c:order val="10"/>
          <c:tx>
            <c:strRef>
              <c:f>Лист1!$L$1</c:f>
              <c:strCache>
                <c:ptCount val="1"/>
                <c:pt idx="0">
                  <c:v>Ц7</c:v>
                </c:pt>
              </c:strCache>
            </c:strRef>
          </c:tx>
          <c:spPr>
            <a:ln w="19050" cap="rnd">
              <a:solidFill>
                <a:schemeClr val="accent5">
                  <a:lumMod val="60000"/>
                </a:schemeClr>
              </a:solidFill>
              <a:round/>
            </a:ln>
            <a:effectLst/>
          </c:spPr>
          <c:marker>
            <c:symbol val="circle"/>
            <c:size val="15"/>
            <c:spPr>
              <a:solidFill>
                <a:schemeClr val="accent4">
                  <a:lumMod val="60000"/>
                  <a:lumOff val="40000"/>
                </a:schemeClr>
              </a:solidFill>
              <a:ln w="9525">
                <a:solidFill>
                  <a:schemeClr val="accent5">
                    <a:lumMod val="60000"/>
                  </a:schemeClr>
                </a:solidFill>
              </a:ln>
              <a:effectLst/>
            </c:spPr>
          </c:marker>
          <c:dPt>
            <c:idx val="10"/>
            <c:marker>
              <c:symbol val="diamond"/>
              <c:size val="15"/>
              <c:spPr>
                <a:solidFill>
                  <a:schemeClr val="accent4">
                    <a:lumMod val="60000"/>
                    <a:lumOff val="40000"/>
                  </a:schemeClr>
                </a:solidFill>
                <a:ln w="9525">
                  <a:noFill/>
                </a:ln>
                <a:effectLst/>
              </c:spPr>
            </c:marker>
            <c:bubble3D val="0"/>
            <c:extLst>
              <c:ext xmlns:c16="http://schemas.microsoft.com/office/drawing/2014/chart" uri="{C3380CC4-5D6E-409C-BE32-E72D297353CC}">
                <c16:uniqueId val="{00000011-20DB-4238-AF99-0E4611BD1577}"/>
              </c:ext>
            </c:extLst>
          </c:dPt>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ru-RU"/>
              </a:p>
            </c:txPr>
            <c:dLblPos val="b"/>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Лист1!$L$2:$L$22</c:f>
              <c:numCache>
                <c:formatCode>General</c:formatCode>
                <c:ptCount val="21"/>
                <c:pt idx="10">
                  <c:v>-4000</c:v>
                </c:pt>
              </c:numCache>
            </c:numRef>
          </c:yVal>
          <c:smooth val="0"/>
          <c:extLst>
            <c:ext xmlns:c16="http://schemas.microsoft.com/office/drawing/2014/chart" uri="{C3380CC4-5D6E-409C-BE32-E72D297353CC}">
              <c16:uniqueId val="{00000012-20DB-4238-AF99-0E4611BD1577}"/>
            </c:ext>
          </c:extLst>
        </c:ser>
        <c:ser>
          <c:idx val="11"/>
          <c:order val="11"/>
          <c:tx>
            <c:strRef>
              <c:f>Лист1!$M$1</c:f>
              <c:strCache>
                <c:ptCount val="1"/>
                <c:pt idx="0">
                  <c:v>Зв1л</c:v>
                </c:pt>
              </c:strCache>
            </c:strRef>
          </c:tx>
          <c:spPr>
            <a:ln w="19050" cap="rnd">
              <a:solidFill>
                <a:schemeClr val="tx1"/>
              </a:solidFill>
              <a:round/>
              <a:tailEnd type="stealth" w="med" len="lg"/>
            </a:ln>
            <a:effectLst/>
          </c:spPr>
          <c:marker>
            <c:symbol val="none"/>
          </c:marker>
          <c:dPt>
            <c:idx val="12"/>
            <c:marker>
              <c:symbol val="none"/>
            </c:marker>
            <c:bubble3D val="0"/>
            <c:spPr>
              <a:ln w="28575" cap="rnd">
                <a:solidFill>
                  <a:srgbClr val="FF0000"/>
                </a:solidFill>
                <a:prstDash val="dash"/>
                <a:round/>
                <a:tailEnd type="stealth" w="med" len="lg"/>
              </a:ln>
              <a:effectLst/>
            </c:spPr>
            <c:extLst>
              <c:ext xmlns:c16="http://schemas.microsoft.com/office/drawing/2014/chart" uri="{C3380CC4-5D6E-409C-BE32-E72D297353CC}">
                <c16:uniqueId val="{00000014-20DB-4238-AF99-0E4611BD1577}"/>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Лист1!$M$2:$M$22</c:f>
              <c:numCache>
                <c:formatCode>General</c:formatCode>
                <c:ptCount val="21"/>
                <c:pt idx="11">
                  <c:v>5000</c:v>
                </c:pt>
                <c:pt idx="12">
                  <c:v>-6500</c:v>
                </c:pt>
              </c:numCache>
            </c:numRef>
          </c:yVal>
          <c:smooth val="0"/>
          <c:extLst>
            <c:ext xmlns:c16="http://schemas.microsoft.com/office/drawing/2014/chart" uri="{C3380CC4-5D6E-409C-BE32-E72D297353CC}">
              <c16:uniqueId val="{00000015-20DB-4238-AF99-0E4611BD1577}"/>
            </c:ext>
          </c:extLst>
        </c:ser>
        <c:ser>
          <c:idx val="12"/>
          <c:order val="12"/>
          <c:tx>
            <c:strRef>
              <c:f>Лист1!$N$1</c:f>
              <c:strCache>
                <c:ptCount val="1"/>
                <c:pt idx="0">
                  <c:v>Зв2л</c:v>
                </c:pt>
              </c:strCache>
            </c:strRef>
          </c:tx>
          <c:spPr>
            <a:ln w="28575" cap="rnd">
              <a:solidFill>
                <a:srgbClr val="FF0000"/>
              </a:solidFill>
              <a:prstDash val="dash"/>
              <a:round/>
              <a:tailEnd type="stealth" w="med" len="lg"/>
            </a:ln>
            <a:effectLst/>
          </c:spPr>
          <c:marker>
            <c:symbol val="none"/>
          </c:marker>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Лист1!$N$2:$N$22</c:f>
              <c:numCache>
                <c:formatCode>General</c:formatCode>
                <c:ptCount val="21"/>
                <c:pt idx="13">
                  <c:v>-7000</c:v>
                </c:pt>
                <c:pt idx="14">
                  <c:v>6000</c:v>
                </c:pt>
              </c:numCache>
            </c:numRef>
          </c:yVal>
          <c:smooth val="0"/>
          <c:extLst>
            <c:ext xmlns:c16="http://schemas.microsoft.com/office/drawing/2014/chart" uri="{C3380CC4-5D6E-409C-BE32-E72D297353CC}">
              <c16:uniqueId val="{00000016-20DB-4238-AF99-0E4611BD1577}"/>
            </c:ext>
          </c:extLst>
        </c:ser>
        <c:ser>
          <c:idx val="13"/>
          <c:order val="13"/>
          <c:tx>
            <c:strRef>
              <c:f>Лист1!$O$1</c:f>
              <c:strCache>
                <c:ptCount val="1"/>
                <c:pt idx="0">
                  <c:v>Зв3л</c:v>
                </c:pt>
              </c:strCache>
            </c:strRef>
          </c:tx>
          <c:spPr>
            <a:ln w="19050" cap="rnd">
              <a:solidFill>
                <a:schemeClr val="accent2">
                  <a:lumMod val="80000"/>
                  <a:lumOff val="20000"/>
                </a:schemeClr>
              </a:solidFill>
              <a:round/>
            </a:ln>
            <a:effectLst/>
          </c:spPr>
          <c:marker>
            <c:symbol val="circle"/>
            <c:size val="5"/>
            <c:spPr>
              <a:solidFill>
                <a:schemeClr val="accent4">
                  <a:lumMod val="60000"/>
                  <a:lumOff val="40000"/>
                </a:schemeClr>
              </a:solidFill>
              <a:ln w="9525">
                <a:solidFill>
                  <a:schemeClr val="accent2">
                    <a:lumMod val="80000"/>
                    <a:lumOff val="20000"/>
                  </a:schemeClr>
                </a:solidFill>
              </a:ln>
              <a:effectLst/>
            </c:spPr>
          </c:marker>
          <c:dPt>
            <c:idx val="15"/>
            <c:marker>
              <c:symbol val="none"/>
            </c:marker>
            <c:bubble3D val="0"/>
            <c:extLst>
              <c:ext xmlns:c16="http://schemas.microsoft.com/office/drawing/2014/chart" uri="{C3380CC4-5D6E-409C-BE32-E72D297353CC}">
                <c16:uniqueId val="{00000017-20DB-4238-AF99-0E4611BD1577}"/>
              </c:ext>
            </c:extLst>
          </c:dPt>
          <c:dPt>
            <c:idx val="16"/>
            <c:marker>
              <c:symbol val="none"/>
            </c:marker>
            <c:bubble3D val="0"/>
            <c:spPr>
              <a:ln w="28575" cap="rnd">
                <a:solidFill>
                  <a:srgbClr val="FF0000"/>
                </a:solidFill>
                <a:prstDash val="dash"/>
                <a:round/>
                <a:headEnd type="stealth" w="med" len="lg"/>
                <a:tailEnd type="none"/>
              </a:ln>
              <a:effectLst/>
            </c:spPr>
            <c:extLst>
              <c:ext xmlns:c16="http://schemas.microsoft.com/office/drawing/2014/chart" uri="{C3380CC4-5D6E-409C-BE32-E72D297353CC}">
                <c16:uniqueId val="{00000019-20DB-4238-AF99-0E4611BD1577}"/>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Лист1!$O$2:$O$22</c:f>
              <c:numCache>
                <c:formatCode>General</c:formatCode>
                <c:ptCount val="21"/>
                <c:pt idx="15">
                  <c:v>500</c:v>
                </c:pt>
                <c:pt idx="16">
                  <c:v>4500</c:v>
                </c:pt>
              </c:numCache>
            </c:numRef>
          </c:yVal>
          <c:smooth val="0"/>
          <c:extLst>
            <c:ext xmlns:c16="http://schemas.microsoft.com/office/drawing/2014/chart" uri="{C3380CC4-5D6E-409C-BE32-E72D297353CC}">
              <c16:uniqueId val="{0000001A-20DB-4238-AF99-0E4611BD1577}"/>
            </c:ext>
          </c:extLst>
        </c:ser>
        <c:ser>
          <c:idx val="14"/>
          <c:order val="14"/>
          <c:tx>
            <c:strRef>
              <c:f>Лист1!$P$1</c:f>
              <c:strCache>
                <c:ptCount val="1"/>
                <c:pt idx="0">
                  <c:v>Зв4л</c:v>
                </c:pt>
              </c:strCache>
            </c:strRef>
          </c:tx>
          <c:spPr>
            <a:ln w="28575" cap="rnd">
              <a:solidFill>
                <a:srgbClr val="FF0000"/>
              </a:solidFill>
              <a:prstDash val="dash"/>
              <a:round/>
              <a:tailEnd type="stealth" w="med" len="lg"/>
            </a:ln>
            <a:effectLst/>
          </c:spPr>
          <c:marker>
            <c:symbol val="none"/>
          </c:marker>
          <c:dPt>
            <c:idx val="18"/>
            <c:marker>
              <c:symbol val="none"/>
            </c:marker>
            <c:bubble3D val="0"/>
            <c:spPr>
              <a:ln w="28575" cap="rnd">
                <a:solidFill>
                  <a:srgbClr val="FF0000"/>
                </a:solidFill>
                <a:prstDash val="dash"/>
                <a:round/>
                <a:headEnd type="stealth" w="med" len="lg"/>
                <a:tailEnd type="none" w="med" len="lg"/>
              </a:ln>
              <a:effectLst/>
            </c:spPr>
            <c:extLst>
              <c:ext xmlns:c16="http://schemas.microsoft.com/office/drawing/2014/chart" uri="{C3380CC4-5D6E-409C-BE32-E72D297353CC}">
                <c16:uniqueId val="{0000000B-5C15-442A-BD06-3A07C7A07FAA}"/>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Лист1!$P$2:$P$22</c:f>
              <c:numCache>
                <c:formatCode>General</c:formatCode>
                <c:ptCount val="21"/>
                <c:pt idx="17">
                  <c:v>2000</c:v>
                </c:pt>
                <c:pt idx="18">
                  <c:v>2000</c:v>
                </c:pt>
              </c:numCache>
            </c:numRef>
          </c:yVal>
          <c:smooth val="0"/>
          <c:extLst>
            <c:ext xmlns:c16="http://schemas.microsoft.com/office/drawing/2014/chart" uri="{C3380CC4-5D6E-409C-BE32-E72D297353CC}">
              <c16:uniqueId val="{0000001B-20DB-4238-AF99-0E4611BD1577}"/>
            </c:ext>
          </c:extLst>
        </c:ser>
        <c:ser>
          <c:idx val="15"/>
          <c:order val="15"/>
          <c:tx>
            <c:strRef>
              <c:f>Лист1!$Q$1</c:f>
              <c:strCache>
                <c:ptCount val="1"/>
                <c:pt idx="0">
                  <c:v>Зв5л</c:v>
                </c:pt>
              </c:strCache>
            </c:strRef>
          </c:tx>
          <c:spPr>
            <a:ln w="19050" cap="rnd">
              <a:solidFill>
                <a:srgbClr val="FF0000"/>
              </a:solidFill>
              <a:prstDash val="dash"/>
              <a:round/>
              <a:headEnd type="stealth" w="med" len="lg"/>
              <a:tailEnd type="none" w="med" len="lg"/>
            </a:ln>
            <a:effectLst/>
          </c:spPr>
          <c:marker>
            <c:symbol val="none"/>
          </c:marker>
          <c:dPt>
            <c:idx val="20"/>
            <c:marker>
              <c:symbol val="none"/>
            </c:marker>
            <c:bubble3D val="0"/>
            <c:spPr>
              <a:ln w="28575" cap="rnd">
                <a:solidFill>
                  <a:srgbClr val="FF0000"/>
                </a:solidFill>
                <a:prstDash val="dash"/>
                <a:round/>
                <a:headEnd type="stealth" w="med" len="lg"/>
                <a:tailEnd type="none" w="med" len="lg"/>
              </a:ln>
              <a:effectLst/>
            </c:spPr>
            <c:extLst>
              <c:ext xmlns:c16="http://schemas.microsoft.com/office/drawing/2014/chart" uri="{C3380CC4-5D6E-409C-BE32-E72D297353CC}">
                <c16:uniqueId val="{0000001D-20DB-4238-AF99-0E4611BD1577}"/>
              </c:ext>
            </c:extLst>
          </c:dPt>
          <c:xVal>
            <c:numRef>
              <c:f>Лист1!$A$2:$A$22</c:f>
              <c:numCache>
                <c:formatCode>General</c:formatCode>
                <c:ptCount val="21"/>
                <c:pt idx="0">
                  <c:v>-1000</c:v>
                </c:pt>
                <c:pt idx="1">
                  <c:v>-3500</c:v>
                </c:pt>
                <c:pt idx="2">
                  <c:v>5000</c:v>
                </c:pt>
                <c:pt idx="3">
                  <c:v>8000</c:v>
                </c:pt>
                <c:pt idx="4">
                  <c:v>-7000</c:v>
                </c:pt>
                <c:pt idx="5">
                  <c:v>-6500</c:v>
                </c:pt>
                <c:pt idx="6">
                  <c:v>2000</c:v>
                </c:pt>
                <c:pt idx="7">
                  <c:v>1000</c:v>
                </c:pt>
                <c:pt idx="8">
                  <c:v>2000</c:v>
                </c:pt>
                <c:pt idx="9">
                  <c:v>7000</c:v>
                </c:pt>
                <c:pt idx="10">
                  <c:v>-8000</c:v>
                </c:pt>
                <c:pt idx="11">
                  <c:v>-1000</c:v>
                </c:pt>
                <c:pt idx="12">
                  <c:v>7000</c:v>
                </c:pt>
                <c:pt idx="13">
                  <c:v>-3500</c:v>
                </c:pt>
                <c:pt idx="14">
                  <c:v>1000</c:v>
                </c:pt>
                <c:pt idx="15">
                  <c:v>5000</c:v>
                </c:pt>
                <c:pt idx="16">
                  <c:v>-6500</c:v>
                </c:pt>
                <c:pt idx="17">
                  <c:v>8000</c:v>
                </c:pt>
                <c:pt idx="18">
                  <c:v>-7000</c:v>
                </c:pt>
                <c:pt idx="19">
                  <c:v>8000</c:v>
                </c:pt>
                <c:pt idx="20">
                  <c:v>-8000</c:v>
                </c:pt>
              </c:numCache>
            </c:numRef>
          </c:xVal>
          <c:yVal>
            <c:numRef>
              <c:f>Лист1!$Q$2:$Q$22</c:f>
              <c:numCache>
                <c:formatCode>General</c:formatCode>
                <c:ptCount val="21"/>
                <c:pt idx="19">
                  <c:v>2000</c:v>
                </c:pt>
                <c:pt idx="20">
                  <c:v>-4000</c:v>
                </c:pt>
              </c:numCache>
            </c:numRef>
          </c:yVal>
          <c:smooth val="0"/>
          <c:extLst>
            <c:ext xmlns:c16="http://schemas.microsoft.com/office/drawing/2014/chart" uri="{C3380CC4-5D6E-409C-BE32-E72D297353CC}">
              <c16:uniqueId val="{0000001C-20DB-4238-AF99-0E4611BD1577}"/>
            </c:ext>
          </c:extLst>
        </c:ser>
        <c:dLbls>
          <c:showLegendKey val="0"/>
          <c:showVal val="0"/>
          <c:showCatName val="0"/>
          <c:showSerName val="0"/>
          <c:showPercent val="0"/>
          <c:showBubbleSize val="0"/>
        </c:dLbls>
        <c:axId val="1510942447"/>
        <c:axId val="1510937455"/>
      </c:scatterChart>
      <c:valAx>
        <c:axId val="1510942447"/>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accent4">
                <a:lumMod val="60000"/>
                <a:lumOff val="40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ru-RU"/>
          </a:p>
        </c:txPr>
        <c:crossAx val="1510937455"/>
        <c:crosses val="autoZero"/>
        <c:crossBetween val="midCat"/>
        <c:majorUnit val="5000"/>
      </c:valAx>
      <c:valAx>
        <c:axId val="1510937455"/>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accent4">
                <a:lumMod val="60000"/>
                <a:lumOff val="40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ru-RU"/>
          </a:p>
        </c:txPr>
        <c:crossAx val="1510942447"/>
        <c:crosses val="autoZero"/>
        <c:crossBetween val="midCat"/>
        <c:majorUnit val="4000"/>
      </c:valAx>
      <c:spPr>
        <a:noFill/>
        <a:ln>
          <a:solidFill>
            <a:schemeClr val="bg1"/>
          </a:solidFill>
        </a:ln>
        <a:effectLst/>
      </c:spPr>
    </c:plotArea>
    <c:plotVisOnly val="1"/>
    <c:dispBlanksAs val="gap"/>
    <c:showDLblsOverMax val="0"/>
  </c:chart>
  <c:spPr>
    <a:noFill/>
    <a:ln>
      <a:solidFill>
        <a:schemeClr val="bg1"/>
      </a:solidFill>
    </a:ln>
    <a:effectLst/>
  </c:spPr>
  <c:txPr>
    <a:bodyPr/>
    <a:lstStyle/>
    <a:p>
      <a:pPr>
        <a:defRPr>
          <a:solidFill>
            <a:schemeClr val="bg1"/>
          </a:solidFill>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drawing1.xml><?xml version="1.0" encoding="utf-8"?>
<c:userShapes xmlns:c="http://schemas.openxmlformats.org/drawingml/2006/chart">
  <cdr:relSizeAnchor xmlns:cdr="http://schemas.openxmlformats.org/drawingml/2006/chartDrawing">
    <cdr:from>
      <cdr:x>0.5301</cdr:x>
      <cdr:y>0.18495</cdr:y>
    </cdr:from>
    <cdr:to>
      <cdr:x>0.61112</cdr:x>
      <cdr:y>0.24423</cdr:y>
    </cdr:to>
    <cdr:sp macro="" textlink="">
      <cdr:nvSpPr>
        <cdr:cNvPr id="3" name="Надпись 2"/>
        <cdr:cNvSpPr txBox="1"/>
      </cdr:nvSpPr>
      <cdr:spPr>
        <a:xfrm xmlns:a="http://schemas.openxmlformats.org/drawingml/2006/main">
          <a:off x="4706518" y="1081682"/>
          <a:ext cx="719339" cy="34669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ru-RU" sz="1600" dirty="0">
              <a:solidFill>
                <a:schemeClr val="accent4">
                  <a:lumMod val="60000"/>
                  <a:lumOff val="40000"/>
                </a:schemeClr>
              </a:solidFill>
            </a:rPr>
            <a:t>Зв2</a:t>
          </a:r>
        </a:p>
      </cdr:txBody>
    </cdr:sp>
  </cdr:relSizeAnchor>
  <cdr:relSizeAnchor xmlns:cdr="http://schemas.openxmlformats.org/drawingml/2006/chartDrawing">
    <cdr:from>
      <cdr:x>0.125</cdr:x>
      <cdr:y>0.65367</cdr:y>
    </cdr:from>
    <cdr:to>
      <cdr:x>0.20023</cdr:x>
      <cdr:y>0.70983</cdr:y>
    </cdr:to>
    <cdr:sp macro="" textlink="">
      <cdr:nvSpPr>
        <cdr:cNvPr id="4" name="Надпись 3"/>
        <cdr:cNvSpPr txBox="1"/>
      </cdr:nvSpPr>
      <cdr:spPr>
        <a:xfrm xmlns:a="http://schemas.openxmlformats.org/drawingml/2006/main">
          <a:off x="685800" y="2660650"/>
          <a:ext cx="41275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ru-RU" sz="1600" dirty="0">
              <a:solidFill>
                <a:schemeClr val="accent4">
                  <a:lumMod val="60000"/>
                  <a:lumOff val="40000"/>
                </a:schemeClr>
              </a:solidFill>
            </a:rPr>
            <a:t>Зв5</a:t>
          </a:r>
        </a:p>
      </cdr:txBody>
    </cdr:sp>
  </cdr:relSizeAnchor>
  <cdr:relSizeAnchor xmlns:cdr="http://schemas.openxmlformats.org/drawingml/2006/chartDrawing">
    <cdr:from>
      <cdr:x>0.75266</cdr:x>
      <cdr:y>0.83225</cdr:y>
    </cdr:from>
    <cdr:to>
      <cdr:x>0.81733</cdr:x>
      <cdr:y>0.89407</cdr:y>
    </cdr:to>
    <cdr:sp macro="" textlink="">
      <cdr:nvSpPr>
        <cdr:cNvPr id="2" name="TextBox 1"/>
        <cdr:cNvSpPr txBox="1"/>
      </cdr:nvSpPr>
      <cdr:spPr>
        <a:xfrm xmlns:a="http://schemas.openxmlformats.org/drawingml/2006/main">
          <a:off x="6682505" y="4867340"/>
          <a:ext cx="574158" cy="3615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ru-RU" sz="1600" dirty="0" smtClean="0">
              <a:solidFill>
                <a:schemeClr val="accent4">
                  <a:lumMod val="60000"/>
                  <a:lumOff val="40000"/>
                </a:schemeClr>
              </a:solidFill>
            </a:rPr>
            <a:t>Зв1</a:t>
          </a:r>
          <a:endParaRPr lang="ru-RU" sz="1600" dirty="0">
            <a:solidFill>
              <a:schemeClr val="accent4">
                <a:lumMod val="60000"/>
                <a:lumOff val="40000"/>
              </a:schemeClr>
            </a:solidFill>
          </a:endParaRPr>
        </a:p>
      </cdr:txBody>
    </cdr:sp>
  </cdr:relSizeAnchor>
  <cdr:relSizeAnchor xmlns:cdr="http://schemas.openxmlformats.org/drawingml/2006/chartDrawing">
    <cdr:from>
      <cdr:x>0.21453</cdr:x>
      <cdr:y>0.18903</cdr:y>
    </cdr:from>
    <cdr:to>
      <cdr:x>0.31752</cdr:x>
      <cdr:y>0.23993</cdr:y>
    </cdr:to>
    <cdr:sp macro="" textlink="">
      <cdr:nvSpPr>
        <cdr:cNvPr id="5" name="TextBox 4"/>
        <cdr:cNvSpPr txBox="1"/>
      </cdr:nvSpPr>
      <cdr:spPr>
        <a:xfrm xmlns:a="http://schemas.openxmlformats.org/drawingml/2006/main">
          <a:off x="1904710" y="1105506"/>
          <a:ext cx="914399" cy="29768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ru-RU" sz="1600" dirty="0" smtClean="0">
              <a:solidFill>
                <a:schemeClr val="accent4">
                  <a:lumMod val="60000"/>
                  <a:lumOff val="40000"/>
                </a:schemeClr>
              </a:solidFill>
            </a:rPr>
            <a:t>Зв3</a:t>
          </a:r>
          <a:endParaRPr lang="ru-RU" sz="1600" dirty="0">
            <a:solidFill>
              <a:schemeClr val="accent4">
                <a:lumMod val="60000"/>
                <a:lumOff val="40000"/>
              </a:schemeClr>
            </a:solidFill>
          </a:endParaRPr>
        </a:p>
      </cdr:txBody>
    </cdr:sp>
  </cdr:relSizeAnchor>
  <cdr:relSizeAnchor xmlns:cdr="http://schemas.openxmlformats.org/drawingml/2006/chartDrawing">
    <cdr:from>
      <cdr:x>0.17304</cdr:x>
      <cdr:y>0.3232</cdr:y>
    </cdr:from>
    <cdr:to>
      <cdr:x>0.27603</cdr:x>
      <cdr:y>0.39956</cdr:y>
    </cdr:to>
    <cdr:sp macro="" textlink="">
      <cdr:nvSpPr>
        <cdr:cNvPr id="6" name="TextBox 5"/>
        <cdr:cNvSpPr txBox="1"/>
      </cdr:nvSpPr>
      <cdr:spPr>
        <a:xfrm xmlns:a="http://schemas.openxmlformats.org/drawingml/2006/main">
          <a:off x="1536347" y="1890224"/>
          <a:ext cx="914400" cy="44656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ru-RU" sz="1600" dirty="0" smtClean="0">
              <a:solidFill>
                <a:schemeClr val="accent4">
                  <a:lumMod val="60000"/>
                  <a:lumOff val="40000"/>
                </a:schemeClr>
              </a:solidFill>
            </a:rPr>
            <a:t>Зв4</a:t>
          </a:r>
          <a:endParaRPr lang="ru-RU" sz="1600" dirty="0">
            <a:solidFill>
              <a:schemeClr val="accent4">
                <a:lumMod val="60000"/>
                <a:lumOff val="40000"/>
              </a:scheme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79C08-3DE3-4D1A-8660-4F08D25B45A2}" type="datetimeFigureOut">
              <a:rPr lang="ru-RU" smtClean="0"/>
              <a:t>19.12.2016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AC4F8-B6AB-40AA-A0B0-784D925E14C0}" type="slidenum">
              <a:rPr lang="ru-RU" smtClean="0"/>
              <a:t>‹#›</a:t>
            </a:fld>
            <a:endParaRPr lang="ru-RU"/>
          </a:p>
        </p:txBody>
      </p:sp>
    </p:spTree>
    <p:extLst>
      <p:ext uri="{BB962C8B-B14F-4D97-AF65-F5344CB8AC3E}">
        <p14:creationId xmlns:p14="http://schemas.microsoft.com/office/powerpoint/2010/main" val="1583916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E5AC4F8-B6AB-40AA-A0B0-784D925E14C0}" type="slidenum">
              <a:rPr lang="ru-RU" smtClean="0"/>
              <a:t>13</a:t>
            </a:fld>
            <a:endParaRPr lang="ru-RU"/>
          </a:p>
        </p:txBody>
      </p:sp>
    </p:spTree>
    <p:extLst>
      <p:ext uri="{BB962C8B-B14F-4D97-AF65-F5344CB8AC3E}">
        <p14:creationId xmlns:p14="http://schemas.microsoft.com/office/powerpoint/2010/main" val="212080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32782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38244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15258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95893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292458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217710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35875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85369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119499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18340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351598-6DF1-468B-858C-9FA69D25AFF7}" type="datetimeFigureOut">
              <a:rPr lang="ru-RU" smtClean="0"/>
              <a:t>19.12.2016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209B8CA-D3DD-451C-9C92-0E23D54A3F94}" type="slidenum">
              <a:rPr lang="ru-RU" smtClean="0"/>
              <a:t>‹#›</a:t>
            </a:fld>
            <a:endParaRPr lang="ru-RU" dirty="0"/>
          </a:p>
        </p:txBody>
      </p:sp>
    </p:spTree>
    <p:extLst>
      <p:ext uri="{BB962C8B-B14F-4D97-AF65-F5344CB8AC3E}">
        <p14:creationId xmlns:p14="http://schemas.microsoft.com/office/powerpoint/2010/main" val="220694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51598-6DF1-468B-858C-9FA69D25AFF7}" type="datetimeFigureOut">
              <a:rPr lang="ru-RU" smtClean="0"/>
              <a:t>19.12.2016</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9B8CA-D3DD-451C-9C92-0E23D54A3F94}" type="slidenum">
              <a:rPr lang="ru-RU" smtClean="0"/>
              <a:t>‹#›</a:t>
            </a:fld>
            <a:endParaRPr lang="ru-RU" dirty="0"/>
          </a:p>
        </p:txBody>
      </p:sp>
    </p:spTree>
    <p:extLst>
      <p:ext uri="{BB962C8B-B14F-4D97-AF65-F5344CB8AC3E}">
        <p14:creationId xmlns:p14="http://schemas.microsoft.com/office/powerpoint/2010/main" val="323738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0357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1109" y="216309"/>
            <a:ext cx="10451644" cy="400110"/>
          </a:xfrm>
          <a:prstGeom prst="rect">
            <a:avLst/>
          </a:prstGeom>
          <a:noFill/>
        </p:spPr>
        <p:txBody>
          <a:bodyPr wrap="none" rtlCol="0">
            <a:spAutoFit/>
          </a:bodyPr>
          <a:lstStyle/>
          <a:p>
            <a:r>
              <a:rPr lang="ru-RU" sz="2000" b="1" u="sng" dirty="0">
                <a:solidFill>
                  <a:schemeClr val="accent4">
                    <a:lumMod val="60000"/>
                    <a:lumOff val="40000"/>
                  </a:schemeClr>
                </a:solidFill>
                <a:latin typeface="Arial" panose="020B0604020202020204" pitchFamily="34" charset="0"/>
                <a:cs typeface="Arial" panose="020B0604020202020204" pitchFamily="34" charset="0"/>
              </a:rPr>
              <a:t>Шаг2.</a:t>
            </a:r>
            <a:r>
              <a:rPr lang="ru-RU" sz="2000" dirty="0">
                <a:solidFill>
                  <a:schemeClr val="accent4">
                    <a:lumMod val="60000"/>
                    <a:lumOff val="40000"/>
                  </a:schemeClr>
                </a:solidFill>
                <a:latin typeface="Arial" panose="020B0604020202020204" pitchFamily="34" charset="0"/>
                <a:cs typeface="Arial" panose="020B0604020202020204" pitchFamily="34" charset="0"/>
              </a:rPr>
              <a:t>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Вычитая минимальные элементы, получаем </a:t>
            </a:r>
            <a:r>
              <a:rPr lang="ru-RU" sz="2000" dirty="0">
                <a:solidFill>
                  <a:schemeClr val="accent4">
                    <a:lumMod val="60000"/>
                    <a:lumOff val="40000"/>
                  </a:schemeClr>
                </a:solidFill>
                <a:latin typeface="Arial" panose="020B0604020202020204" pitchFamily="34" charset="0"/>
                <a:cs typeface="Arial" panose="020B0604020202020204" pitchFamily="34" charset="0"/>
              </a:rPr>
              <a:t>нули в каждой строке и столбце:</a:t>
            </a:r>
          </a:p>
        </p:txBody>
      </p:sp>
      <p:graphicFrame>
        <p:nvGraphicFramePr>
          <p:cNvPr id="3" name="Таблица 2"/>
          <p:cNvGraphicFramePr>
            <a:graphicFrameLocks noGrp="1"/>
          </p:cNvGraphicFramePr>
          <p:nvPr>
            <p:extLst>
              <p:ext uri="{D42A27DB-BD31-4B8C-83A1-F6EECF244321}">
                <p14:modId xmlns:p14="http://schemas.microsoft.com/office/powerpoint/2010/main" val="2163448896"/>
              </p:ext>
            </p:extLst>
          </p:nvPr>
        </p:nvGraphicFramePr>
        <p:xfrm>
          <a:off x="2463797" y="616419"/>
          <a:ext cx="7024331" cy="2609088"/>
        </p:xfrm>
        <a:graphic>
          <a:graphicData uri="http://schemas.openxmlformats.org/drawingml/2006/table">
            <a:tbl>
              <a:tblPr firstRow="1" firstCol="1" bandRow="1">
                <a:tableStyleId>{5C22544A-7EE6-4342-B048-85BDC9FD1C3A}</a:tableStyleId>
              </a:tblPr>
              <a:tblGrid>
                <a:gridCol w="813343">
                  <a:extLst>
                    <a:ext uri="{9D8B030D-6E8A-4147-A177-3AD203B41FA5}">
                      <a16:colId xmlns:a16="http://schemas.microsoft.com/office/drawing/2014/main" val="1673215866"/>
                    </a:ext>
                  </a:extLst>
                </a:gridCol>
                <a:gridCol w="887284">
                  <a:extLst>
                    <a:ext uri="{9D8B030D-6E8A-4147-A177-3AD203B41FA5}">
                      <a16:colId xmlns:a16="http://schemas.microsoft.com/office/drawing/2014/main" val="2642297050"/>
                    </a:ext>
                  </a:extLst>
                </a:gridCol>
                <a:gridCol w="887284">
                  <a:extLst>
                    <a:ext uri="{9D8B030D-6E8A-4147-A177-3AD203B41FA5}">
                      <a16:colId xmlns:a16="http://schemas.microsoft.com/office/drawing/2014/main" val="4252731213"/>
                    </a:ext>
                  </a:extLst>
                </a:gridCol>
                <a:gridCol w="887284">
                  <a:extLst>
                    <a:ext uri="{9D8B030D-6E8A-4147-A177-3AD203B41FA5}">
                      <a16:colId xmlns:a16="http://schemas.microsoft.com/office/drawing/2014/main" val="1894391736"/>
                    </a:ext>
                  </a:extLst>
                </a:gridCol>
                <a:gridCol w="887284">
                  <a:extLst>
                    <a:ext uri="{9D8B030D-6E8A-4147-A177-3AD203B41FA5}">
                      <a16:colId xmlns:a16="http://schemas.microsoft.com/office/drawing/2014/main" val="2238917604"/>
                    </a:ext>
                  </a:extLst>
                </a:gridCol>
                <a:gridCol w="887284">
                  <a:extLst>
                    <a:ext uri="{9D8B030D-6E8A-4147-A177-3AD203B41FA5}">
                      <a16:colId xmlns:a16="http://schemas.microsoft.com/office/drawing/2014/main" val="2503727167"/>
                    </a:ext>
                  </a:extLst>
                </a:gridCol>
                <a:gridCol w="887284">
                  <a:extLst>
                    <a:ext uri="{9D8B030D-6E8A-4147-A177-3AD203B41FA5}">
                      <a16:colId xmlns:a16="http://schemas.microsoft.com/office/drawing/2014/main" val="1810448362"/>
                    </a:ext>
                  </a:extLst>
                </a:gridCol>
                <a:gridCol w="887284">
                  <a:extLst>
                    <a:ext uri="{9D8B030D-6E8A-4147-A177-3AD203B41FA5}">
                      <a16:colId xmlns:a16="http://schemas.microsoft.com/office/drawing/2014/main" val="3784914064"/>
                    </a:ext>
                  </a:extLst>
                </a:gridCol>
              </a:tblGrid>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Ц2</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Ц4</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Ц7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644776675"/>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7301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8486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9399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11773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3569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4695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76358734"/>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2</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4100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1872</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3633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7905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3245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10437</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10142771"/>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9014</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5375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5911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4896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507</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83928939"/>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4 +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286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8979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6938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5780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6441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42170887"/>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5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286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8979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6938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5780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6441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4258949"/>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736683992"/>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7</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65554700"/>
                  </a:ext>
                </a:extLst>
              </a:tr>
            </a:tbl>
          </a:graphicData>
        </a:graphic>
      </p:graphicFrame>
      <p:sp>
        <p:nvSpPr>
          <p:cNvPr id="4" name="TextBox 3"/>
          <p:cNvSpPr txBox="1"/>
          <p:nvPr/>
        </p:nvSpPr>
        <p:spPr>
          <a:xfrm>
            <a:off x="521109" y="3225507"/>
            <a:ext cx="9884822" cy="1015663"/>
          </a:xfrm>
          <a:prstGeom prst="rect">
            <a:avLst/>
          </a:prstGeom>
          <a:noFill/>
        </p:spPr>
        <p:txBody>
          <a:bodyPr wrap="none" rtlCol="0">
            <a:spAutoFit/>
          </a:bodyPr>
          <a:lstStyle/>
          <a:p>
            <a:r>
              <a:rPr lang="ru-RU" sz="2000" dirty="0">
                <a:solidFill>
                  <a:schemeClr val="accent4">
                    <a:lumMod val="60000"/>
                    <a:lumOff val="40000"/>
                  </a:schemeClr>
                </a:solidFill>
                <a:latin typeface="Arial" panose="020B0604020202020204" pitchFamily="34" charset="0"/>
                <a:cs typeface="Arial" panose="020B0604020202020204" pitchFamily="34" charset="0"/>
              </a:rPr>
              <a:t>Отмечаем нули так, чтобы в каждой строке и в каждом столбце был только один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отмеченный </a:t>
            </a:r>
            <a:r>
              <a:rPr lang="ru-RU" sz="2000" dirty="0">
                <a:solidFill>
                  <a:schemeClr val="accent4">
                    <a:lumMod val="60000"/>
                    <a:lumOff val="40000"/>
                  </a:schemeClr>
                </a:solidFill>
                <a:latin typeface="Arial" panose="020B0604020202020204" pitchFamily="34" charset="0"/>
                <a:cs typeface="Arial" panose="020B0604020202020204" pitchFamily="34" charset="0"/>
              </a:rPr>
              <a:t>ноль.</a:t>
            </a:r>
          </a:p>
          <a:p>
            <a:endParaRPr lang="ru-RU" sz="2000" dirty="0">
              <a:solidFill>
                <a:schemeClr val="accent4">
                  <a:lumMod val="60000"/>
                  <a:lumOff val="40000"/>
                </a:schemeClr>
              </a:solidFill>
              <a:latin typeface="Arial" panose="020B0604020202020204" pitchFamily="34" charset="0"/>
              <a:cs typeface="Arial" panose="020B0604020202020204"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558073435"/>
              </p:ext>
            </p:extLst>
          </p:nvPr>
        </p:nvGraphicFramePr>
        <p:xfrm>
          <a:off x="2463797" y="3975550"/>
          <a:ext cx="7024332" cy="2609088"/>
        </p:xfrm>
        <a:graphic>
          <a:graphicData uri="http://schemas.openxmlformats.org/drawingml/2006/table">
            <a:tbl>
              <a:tblPr firstRow="1" firstCol="1" bandRow="1">
                <a:tableStyleId>{5C22544A-7EE6-4342-B048-85BDC9FD1C3A}</a:tableStyleId>
              </a:tblPr>
              <a:tblGrid>
                <a:gridCol w="813344">
                  <a:extLst>
                    <a:ext uri="{9D8B030D-6E8A-4147-A177-3AD203B41FA5}">
                      <a16:colId xmlns:a16="http://schemas.microsoft.com/office/drawing/2014/main" val="3646476627"/>
                    </a:ext>
                  </a:extLst>
                </a:gridCol>
                <a:gridCol w="887284">
                  <a:extLst>
                    <a:ext uri="{9D8B030D-6E8A-4147-A177-3AD203B41FA5}">
                      <a16:colId xmlns:a16="http://schemas.microsoft.com/office/drawing/2014/main" val="2438567007"/>
                    </a:ext>
                  </a:extLst>
                </a:gridCol>
                <a:gridCol w="887284">
                  <a:extLst>
                    <a:ext uri="{9D8B030D-6E8A-4147-A177-3AD203B41FA5}">
                      <a16:colId xmlns:a16="http://schemas.microsoft.com/office/drawing/2014/main" val="4116182853"/>
                    </a:ext>
                  </a:extLst>
                </a:gridCol>
                <a:gridCol w="887284">
                  <a:extLst>
                    <a:ext uri="{9D8B030D-6E8A-4147-A177-3AD203B41FA5}">
                      <a16:colId xmlns:a16="http://schemas.microsoft.com/office/drawing/2014/main" val="1617554824"/>
                    </a:ext>
                  </a:extLst>
                </a:gridCol>
                <a:gridCol w="887284">
                  <a:extLst>
                    <a:ext uri="{9D8B030D-6E8A-4147-A177-3AD203B41FA5}">
                      <a16:colId xmlns:a16="http://schemas.microsoft.com/office/drawing/2014/main" val="4092235639"/>
                    </a:ext>
                  </a:extLst>
                </a:gridCol>
                <a:gridCol w="887284">
                  <a:extLst>
                    <a:ext uri="{9D8B030D-6E8A-4147-A177-3AD203B41FA5}">
                      <a16:colId xmlns:a16="http://schemas.microsoft.com/office/drawing/2014/main" val="3692450566"/>
                    </a:ext>
                  </a:extLst>
                </a:gridCol>
                <a:gridCol w="887284">
                  <a:extLst>
                    <a:ext uri="{9D8B030D-6E8A-4147-A177-3AD203B41FA5}">
                      <a16:colId xmlns:a16="http://schemas.microsoft.com/office/drawing/2014/main" val="4152984303"/>
                    </a:ext>
                  </a:extLst>
                </a:gridCol>
                <a:gridCol w="887284">
                  <a:extLst>
                    <a:ext uri="{9D8B030D-6E8A-4147-A177-3AD203B41FA5}">
                      <a16:colId xmlns:a16="http://schemas.microsoft.com/office/drawing/2014/main" val="497787718"/>
                    </a:ext>
                  </a:extLst>
                </a:gridCol>
              </a:tblGrid>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Ц2</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Ц4</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Ц7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30789547"/>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7301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8486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9399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11773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3569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4695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34413614"/>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2</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4100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1872</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3633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7905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3245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10437</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842894859"/>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83</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9014</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5375</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5911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4896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507</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21863809"/>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4 +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286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8979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6938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5780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6441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81081868"/>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5 +</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286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8979</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6938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5780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6441</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222682547"/>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6</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44309480"/>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7</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18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03187311"/>
                  </a:ext>
                </a:extLst>
              </a:tr>
            </a:tbl>
          </a:graphicData>
        </a:graphic>
      </p:graphicFrame>
    </p:spTree>
    <p:extLst>
      <p:ext uri="{BB962C8B-B14F-4D97-AF65-F5344CB8AC3E}">
        <p14:creationId xmlns:p14="http://schemas.microsoft.com/office/powerpoint/2010/main" val="1391313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185709" y="242824"/>
                <a:ext cx="11244681" cy="5617500"/>
              </a:xfrm>
              <a:prstGeom prst="rect">
                <a:avLst/>
              </a:prstGeom>
              <a:noFill/>
            </p:spPr>
            <p:txBody>
              <a:bodyPr wrap="none" rtlCol="0">
                <a:spAutoFit/>
              </a:bodyPr>
              <a:lstStyle/>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Так как в каждой строке и столбе нам удалось отметить ноль, то назначение удалось </a:t>
                </a: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и </a:t>
                </a:r>
                <a:r>
                  <a:rPr lang="ru-RU" sz="2000" dirty="0">
                    <a:solidFill>
                      <a:schemeClr val="accent4">
                        <a:lumMod val="60000"/>
                        <a:lumOff val="40000"/>
                      </a:schemeClr>
                    </a:solidFill>
                    <a:latin typeface="Arial" panose="020B0604020202020204" pitchFamily="34" charset="0"/>
                    <a:cs typeface="Arial" panose="020B0604020202020204" pitchFamily="34" charset="0"/>
                  </a:rPr>
                  <a:t>матрицу назначений можно записать в виде</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a:t>
                </a:r>
              </a:p>
              <a:p>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ru-RU" sz="2000" i="1">
                          <a:solidFill>
                            <a:schemeClr val="accent4">
                              <a:lumMod val="60000"/>
                              <a:lumOff val="40000"/>
                            </a:schemeClr>
                          </a:solidFill>
                          <a:latin typeface="Cambria Math" panose="02040503050406030204" pitchFamily="18" charset="0"/>
                        </a:rPr>
                        <m:t>𝑋</m:t>
                      </m:r>
                      <m:r>
                        <a:rPr lang="ru-RU" sz="2000" i="1">
                          <a:solidFill>
                            <a:schemeClr val="accent4">
                              <a:lumMod val="60000"/>
                              <a:lumOff val="40000"/>
                            </a:schemeClr>
                          </a:solidFill>
                          <a:latin typeface="Cambria Math" panose="02040503050406030204" pitchFamily="18" charset="0"/>
                        </a:rPr>
                        <m:t>=</m:t>
                      </m:r>
                      <m:d>
                        <m:dPr>
                          <m:ctrlPr>
                            <a:rPr lang="ru-RU" sz="2000" i="1">
                              <a:solidFill>
                                <a:schemeClr val="accent4">
                                  <a:lumMod val="60000"/>
                                  <a:lumOff val="40000"/>
                                </a:schemeClr>
                              </a:solidFill>
                              <a:latin typeface="Cambria Math" panose="02040503050406030204" pitchFamily="18" charset="0"/>
                            </a:rPr>
                          </m:ctrlPr>
                        </m:dPr>
                        <m:e>
                          <m:m>
                            <m:mPr>
                              <m:mcs>
                                <m:mc>
                                  <m:mcPr>
                                    <m:count m:val="7"/>
                                    <m:mcJc m:val="center"/>
                                  </m:mcPr>
                                </m:mc>
                              </m:mcs>
                              <m:ctrlPr>
                                <a:rPr lang="ru-RU" sz="2000" i="1">
                                  <a:solidFill>
                                    <a:schemeClr val="accent4">
                                      <a:lumMod val="60000"/>
                                      <a:lumOff val="40000"/>
                                    </a:schemeClr>
                                  </a:solidFill>
                                  <a:latin typeface="Cambria Math" panose="02040503050406030204" pitchFamily="18" charset="0"/>
                                </a:rPr>
                              </m:ctrlPr>
                            </m:mPr>
                            <m:mr>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1</m:t>
                                </m:r>
                              </m:e>
                              <m:e>
                                <m:r>
                                  <a:rPr lang="ru-RU" sz="2000" i="1">
                                    <a:solidFill>
                                      <a:schemeClr val="accent4">
                                        <a:lumMod val="60000"/>
                                        <a:lumOff val="40000"/>
                                      </a:schemeClr>
                                    </a:solidFill>
                                    <a:latin typeface="Cambria Math" panose="02040503050406030204" pitchFamily="18" charset="0"/>
                                  </a:rPr>
                                  <m:t>0</m:t>
                                </m:r>
                              </m:e>
                            </m:mr>
                            <m:mr>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1</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mr>
                            <m:mr>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1</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mr>
                            <m:mr>
                              <m:e>
                                <m:r>
                                  <a:rPr lang="ru-RU" sz="2000" i="1">
                                    <a:solidFill>
                                      <a:schemeClr val="accent4">
                                        <a:lumMod val="60000"/>
                                        <a:lumOff val="40000"/>
                                      </a:schemeClr>
                                    </a:solidFill>
                                    <a:latin typeface="Cambria Math" panose="02040503050406030204" pitchFamily="18" charset="0"/>
                                  </a:rPr>
                                  <m:t>1</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mr>
                            <m:mr>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1</m:t>
                                </m:r>
                              </m:e>
                            </m:mr>
                            <m:mr>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1</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mr>
                            <m:mr>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1</m:t>
                                </m:r>
                              </m:e>
                              <m:e>
                                <m:r>
                                  <a:rPr lang="ru-RU" sz="2000" i="1">
                                    <a:solidFill>
                                      <a:schemeClr val="accent4">
                                        <a:lumMod val="60000"/>
                                        <a:lumOff val="40000"/>
                                      </a:schemeClr>
                                    </a:solidFill>
                                    <a:latin typeface="Cambria Math" panose="02040503050406030204" pitchFamily="18" charset="0"/>
                                  </a:rPr>
                                  <m:t>0</m:t>
                                </m:r>
                              </m:e>
                              <m:e>
                                <m:r>
                                  <a:rPr lang="ru-RU" sz="2000" i="1">
                                    <a:solidFill>
                                      <a:schemeClr val="accent4">
                                        <a:lumMod val="60000"/>
                                        <a:lumOff val="40000"/>
                                      </a:schemeClr>
                                    </a:solidFill>
                                    <a:latin typeface="Cambria Math" panose="02040503050406030204" pitchFamily="18" charset="0"/>
                                  </a:rPr>
                                  <m:t>0</m:t>
                                </m:r>
                              </m:e>
                            </m:mr>
                          </m:m>
                        </m:e>
                      </m:d>
                    </m:oMath>
                  </m:oMathPara>
                </a14:m>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a:solidFill>
                      <a:schemeClr val="accent4">
                        <a:lumMod val="60000"/>
                        <a:lumOff val="40000"/>
                      </a:schemeClr>
                    </a:solidFill>
                    <a:latin typeface="Arial" panose="020B0604020202020204" pitchFamily="34" charset="0"/>
                    <a:cs typeface="Arial" panose="020B0604020202020204" pitchFamily="34" charset="0"/>
                  </a:rPr>
                  <a:t>Значение целевой функции при таком назначении:</a:t>
                </a:r>
              </a:p>
              <a:p>
                <a:pPr/>
                <a14:m>
                  <m:oMathPara xmlns:m="http://schemas.openxmlformats.org/officeDocument/2006/math">
                    <m:oMathParaPr>
                      <m:jc m:val="centerGroup"/>
                    </m:oMathParaPr>
                    <m:oMath xmlns:m="http://schemas.openxmlformats.org/officeDocument/2006/math">
                      <m:r>
                        <a:rPr lang="ru-RU" sz="2000" i="1">
                          <a:solidFill>
                            <a:schemeClr val="accent4">
                              <a:lumMod val="60000"/>
                              <a:lumOff val="40000"/>
                            </a:schemeClr>
                          </a:solidFill>
                          <a:latin typeface="Cambria Math" panose="02040503050406030204" pitchFamily="18" charset="0"/>
                        </a:rPr>
                        <m:t>𝑍</m:t>
                      </m:r>
                      <m:d>
                        <m:dPr>
                          <m:ctrlPr>
                            <a:rPr lang="ru-RU" sz="2000" i="1">
                              <a:solidFill>
                                <a:schemeClr val="accent4">
                                  <a:lumMod val="60000"/>
                                  <a:lumOff val="40000"/>
                                </a:schemeClr>
                              </a:solidFill>
                              <a:latin typeface="Cambria Math" panose="02040503050406030204" pitchFamily="18" charset="0"/>
                            </a:rPr>
                          </m:ctrlPr>
                        </m:dPr>
                        <m:e>
                          <m:r>
                            <a:rPr lang="ru-RU" sz="2000" i="1">
                              <a:solidFill>
                                <a:schemeClr val="accent4">
                                  <a:lumMod val="60000"/>
                                  <a:lumOff val="40000"/>
                                </a:schemeClr>
                              </a:solidFill>
                              <a:latin typeface="Cambria Math" panose="02040503050406030204" pitchFamily="18" charset="0"/>
                            </a:rPr>
                            <m:t>𝑋</m:t>
                          </m:r>
                        </m:e>
                      </m:d>
                      <m:r>
                        <a:rPr lang="en-US" sz="2000" i="1">
                          <a:solidFill>
                            <a:schemeClr val="accent4">
                              <a:lumMod val="60000"/>
                              <a:lumOff val="40000"/>
                            </a:schemeClr>
                          </a:solidFill>
                          <a:latin typeface="Cambria Math" panose="02040503050406030204" pitchFamily="18" charset="0"/>
                        </a:rPr>
                        <m:t>=</m:t>
                      </m:r>
                      <m:r>
                        <a:rPr lang="ru-RU" sz="2000" i="1">
                          <a:solidFill>
                            <a:schemeClr val="accent4">
                              <a:lumMod val="60000"/>
                              <a:lumOff val="40000"/>
                            </a:schemeClr>
                          </a:solidFill>
                          <a:latin typeface="Cambria Math" panose="02040503050406030204" pitchFamily="18" charset="0"/>
                        </a:rPr>
                        <m:t>14009+13757+12176+15000+17088=72030</m:t>
                      </m:r>
                    </m:oMath>
                  </m:oMathPara>
                </a14:m>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endParaRPr lang="ru-RU" sz="2000" dirty="0">
                  <a:solidFill>
                    <a:schemeClr val="accent4">
                      <a:lumMod val="60000"/>
                      <a:lumOff val="40000"/>
                    </a:schemeClr>
                  </a:solidFill>
                  <a:latin typeface="Arial" panose="020B0604020202020204" pitchFamily="34" charset="0"/>
                  <a:cs typeface="Arial" panose="020B0604020202020204" pitchFamily="34" charset="0"/>
                </a:endParaRPr>
              </a:p>
              <a:p>
                <a:r>
                  <a:rPr lang="ru-RU" sz="2800" b="1" dirty="0" smtClean="0">
                    <a:solidFill>
                      <a:srgbClr val="FF0000"/>
                    </a:solidFill>
                    <a:latin typeface="Arial" panose="020B0604020202020204" pitchFamily="34" charset="0"/>
                    <a:cs typeface="Arial" panose="020B0604020202020204" pitchFamily="34" charset="0"/>
                  </a:rPr>
                  <a:t>Ответ: </a:t>
                </a:r>
                <a:r>
                  <a:rPr lang="ru-RU" sz="2000" dirty="0">
                    <a:solidFill>
                      <a:schemeClr val="accent4">
                        <a:lumMod val="60000"/>
                        <a:lumOff val="40000"/>
                      </a:schemeClr>
                    </a:solidFill>
                    <a:latin typeface="Arial" panose="020B0604020202020204" pitchFamily="34" charset="0"/>
                    <a:cs typeface="Arial" panose="020B0604020202020204" pitchFamily="34" charset="0"/>
                  </a:rPr>
                  <a:t>Первое звено должно поразить шестую цель, второе звено – четвертую, третье –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a:solidFill>
                      <a:schemeClr val="accent4">
                        <a:lumMod val="60000"/>
                        <a:lumOff val="40000"/>
                      </a:schemeClr>
                    </a:solidFill>
                    <a:latin typeface="Arial" panose="020B0604020202020204" pitchFamily="34" charset="0"/>
                    <a:cs typeface="Arial" panose="020B0604020202020204" pitchFamily="34" charset="0"/>
                  </a:rPr>
                  <a:t>вторую, четвертое – первую, пятое – седьмую. Третья и пятая цели останутся не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a:solidFill>
                      <a:schemeClr val="accent4">
                        <a:lumMod val="60000"/>
                        <a:lumOff val="40000"/>
                      </a:schemeClr>
                    </a:solidFill>
                    <a:latin typeface="Arial" panose="020B0604020202020204" pitchFamily="34" charset="0"/>
                    <a:cs typeface="Arial" panose="020B0604020202020204" pitchFamily="34" charset="0"/>
                  </a:rPr>
                  <a:t>пораженными, так как у повстанцев не хватает ударных звеньев. Суммарное расстояние,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a:solidFill>
                      <a:schemeClr val="accent4">
                        <a:lumMod val="60000"/>
                        <a:lumOff val="40000"/>
                      </a:schemeClr>
                    </a:solidFill>
                    <a:latin typeface="Arial" panose="020B0604020202020204" pitchFamily="34" charset="0"/>
                    <a:cs typeface="Arial" panose="020B0604020202020204" pitchFamily="34" charset="0"/>
                  </a:rPr>
                  <a:t>которое пролетят звенья до своих целей равно 72030 парсек.</a:t>
                </a:r>
              </a:p>
            </p:txBody>
          </p:sp>
        </mc:Choice>
        <mc:Fallback xmlns="">
          <p:sp>
            <p:nvSpPr>
              <p:cNvPr id="2" name="TextBox 1"/>
              <p:cNvSpPr txBox="1">
                <a:spLocks noRot="1" noChangeAspect="1" noMove="1" noResize="1" noEditPoints="1" noAdjustHandles="1" noChangeArrowheads="1" noChangeShapeType="1" noTextEdit="1"/>
              </p:cNvSpPr>
              <p:nvPr/>
            </p:nvSpPr>
            <p:spPr>
              <a:xfrm>
                <a:off x="185709" y="242824"/>
                <a:ext cx="11244681" cy="5617500"/>
              </a:xfrm>
              <a:prstGeom prst="rect">
                <a:avLst/>
              </a:prstGeom>
              <a:blipFill>
                <a:blip r:embed="rId3"/>
                <a:stretch>
                  <a:fillRect l="-1084" t="-543" b="-1086"/>
                </a:stretch>
              </a:blipFill>
            </p:spPr>
            <p:txBody>
              <a:bodyPr/>
              <a:lstStyle/>
              <a:p>
                <a:r>
                  <a:rPr lang="ru-RU">
                    <a:noFill/>
                  </a:rPr>
                  <a:t> </a:t>
                </a:r>
              </a:p>
            </p:txBody>
          </p:sp>
        </mc:Fallback>
      </mc:AlternateContent>
    </p:spTree>
    <p:extLst>
      <p:ext uri="{BB962C8B-B14F-4D97-AF65-F5344CB8AC3E}">
        <p14:creationId xmlns:p14="http://schemas.microsoft.com/office/powerpoint/2010/main" val="3578558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graphicFrame>
        <p:nvGraphicFramePr>
          <p:cNvPr id="3" name="Диаграмма 2"/>
          <p:cNvGraphicFramePr/>
          <p:nvPr>
            <p:extLst>
              <p:ext uri="{D42A27DB-BD31-4B8C-83A1-F6EECF244321}">
                <p14:modId xmlns:p14="http://schemas.microsoft.com/office/powerpoint/2010/main" val="3079461958"/>
              </p:ext>
            </p:extLst>
          </p:nvPr>
        </p:nvGraphicFramePr>
        <p:xfrm>
          <a:off x="1314859" y="83127"/>
          <a:ext cx="9836072" cy="6479139"/>
        </p:xfrm>
        <a:graphic>
          <a:graphicData uri="http://schemas.openxmlformats.org/drawingml/2006/chart">
            <c:chart xmlns:c="http://schemas.openxmlformats.org/drawingml/2006/chart" xmlns:r="http://schemas.openxmlformats.org/officeDocument/2006/relationships" r:id="rId3"/>
          </a:graphicData>
        </a:graphic>
      </p:graphicFrame>
      <p:sp>
        <p:nvSpPr>
          <p:cNvPr id="4" name="Прямоугольник 3"/>
          <p:cNvSpPr/>
          <p:nvPr/>
        </p:nvSpPr>
        <p:spPr>
          <a:xfrm>
            <a:off x="1635565" y="267203"/>
            <a:ext cx="3112583" cy="523220"/>
          </a:xfrm>
          <a:prstGeom prst="rect">
            <a:avLst/>
          </a:prstGeom>
        </p:spPr>
        <p:txBody>
          <a:bodyPr wrap="none">
            <a:spAutoFit/>
          </a:bodyPr>
          <a:lstStyle/>
          <a:p>
            <a:r>
              <a:rPr lang="ru-RU" sz="2800" b="1" dirty="0" smtClean="0">
                <a:solidFill>
                  <a:schemeClr val="accent4">
                    <a:lumMod val="60000"/>
                    <a:lumOff val="40000"/>
                  </a:schemeClr>
                </a:solidFill>
                <a:latin typeface="Arial" panose="020B0604020202020204" pitchFamily="34" charset="0"/>
                <a:cs typeface="Arial" panose="020B0604020202020204" pitchFamily="34" charset="0"/>
              </a:rPr>
              <a:t>Схема операции</a:t>
            </a:r>
            <a:endParaRPr lang="ru-RU" sz="2800" b="1" dirty="0">
              <a:solidFill>
                <a:schemeClr val="accent4">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379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p:cNvGraphicFramePr>
            <a:graphicFrameLocks noChangeAspect="1"/>
          </p:cNvGraphicFramePr>
          <p:nvPr>
            <p:extLst>
              <p:ext uri="{D42A27DB-BD31-4B8C-83A1-F6EECF244321}">
                <p14:modId xmlns:p14="http://schemas.microsoft.com/office/powerpoint/2010/main" val="766055145"/>
              </p:ext>
            </p:extLst>
          </p:nvPr>
        </p:nvGraphicFramePr>
        <p:xfrm>
          <a:off x="0" y="0"/>
          <a:ext cx="12192000" cy="6860381"/>
        </p:xfrm>
        <a:graphic>
          <a:graphicData uri="http://schemas.openxmlformats.org/presentationml/2006/ole">
            <mc:AlternateContent xmlns:mc="http://schemas.openxmlformats.org/markup-compatibility/2006">
              <mc:Choice xmlns:v="urn:schemas-microsoft-com:vml" Requires="v">
                <p:oleObj spid="_x0000_s1028" r:id="rId4" imgW="16253640" imgH="9142560" progId="">
                  <p:embed/>
                </p:oleObj>
              </mc:Choice>
              <mc:Fallback>
                <p:oleObj r:id="rId4" imgW="16253640" imgH="9142560" progId="">
                  <p:embed/>
                  <p:pic>
                    <p:nvPicPr>
                      <p:cNvPr id="0" name=""/>
                      <p:cNvPicPr/>
                      <p:nvPr/>
                    </p:nvPicPr>
                    <p:blipFill>
                      <a:blip r:embed="rId5"/>
                      <a:stretch>
                        <a:fillRect/>
                      </a:stretch>
                    </p:blipFill>
                    <p:spPr>
                      <a:xfrm>
                        <a:off x="0" y="0"/>
                        <a:ext cx="12192000" cy="6860381"/>
                      </a:xfrm>
                      <a:prstGeom prst="rect">
                        <a:avLst/>
                      </a:prstGeom>
                    </p:spPr>
                  </p:pic>
                </p:oleObj>
              </mc:Fallback>
            </mc:AlternateContent>
          </a:graphicData>
        </a:graphic>
      </p:graphicFrame>
    </p:spTree>
    <p:extLst>
      <p:ext uri="{BB962C8B-B14F-4D97-AF65-F5344CB8AC3E}">
        <p14:creationId xmlns:p14="http://schemas.microsoft.com/office/powerpoint/2010/main" val="3269051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1109" y="311206"/>
            <a:ext cx="11169446" cy="523220"/>
          </a:xfrm>
          <a:prstGeom prst="rect">
            <a:avLst/>
          </a:prstGeom>
          <a:noFill/>
        </p:spPr>
        <p:txBody>
          <a:bodyPr wrap="square" rtlCol="0">
            <a:spAutoFit/>
          </a:bodyPr>
          <a:lstStyle/>
          <a:p>
            <a:r>
              <a:rPr lang="ru-RU" sz="2800" b="1" dirty="0" smtClean="0">
                <a:solidFill>
                  <a:schemeClr val="accent4">
                    <a:lumMod val="60000"/>
                    <a:lumOff val="40000"/>
                  </a:schemeClr>
                </a:solidFill>
              </a:rPr>
              <a:t>Постановка задачи</a:t>
            </a:r>
            <a:endParaRPr lang="ru-RU" sz="2800" b="1" dirty="0">
              <a:solidFill>
                <a:schemeClr val="accent4">
                  <a:lumMod val="60000"/>
                  <a:lumOff val="40000"/>
                </a:schemeClr>
              </a:solidFill>
            </a:endParaRPr>
          </a:p>
        </p:txBody>
      </p:sp>
      <p:sp>
        <p:nvSpPr>
          <p:cNvPr id="5" name="Rectangle 2"/>
          <p:cNvSpPr>
            <a:spLocks noChangeArrowheads="1"/>
          </p:cNvSpPr>
          <p:nvPr/>
        </p:nvSpPr>
        <p:spPr bwMode="auto">
          <a:xfrm>
            <a:off x="521109" y="807892"/>
            <a:ext cx="11063611" cy="2215991"/>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В наиболее общей форме задача о назначениях формулируется следующим образом:</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Имеется некоторое число </a:t>
            </a:r>
            <a:r>
              <a:rPr kumimoji="0" lang="ru-RU" altLang="ru-RU" sz="2000" b="0" i="1" u="none" strike="noStrike" cap="none" normalizeH="0" baseline="0" dirty="0" smtClean="0">
                <a:ln>
                  <a:noFill/>
                </a:ln>
                <a:solidFill>
                  <a:schemeClr val="accent4">
                    <a:lumMod val="60000"/>
                    <a:lumOff val="40000"/>
                  </a:schemeClr>
                </a:solidFill>
                <a:effectLst/>
                <a:latin typeface="Arial" panose="020B0604020202020204" pitchFamily="34" charset="0"/>
              </a:rPr>
              <a:t>работ</a:t>
            </a: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 и некоторое число </a:t>
            </a:r>
            <a:r>
              <a:rPr kumimoji="0" lang="ru-RU" altLang="ru-RU" sz="2000" b="0" i="1" u="none" strike="noStrike" cap="none" normalizeH="0" baseline="0" dirty="0" smtClean="0">
                <a:ln>
                  <a:noFill/>
                </a:ln>
                <a:solidFill>
                  <a:schemeClr val="accent4">
                    <a:lumMod val="60000"/>
                    <a:lumOff val="40000"/>
                  </a:schemeClr>
                </a:solidFill>
                <a:effectLst/>
                <a:latin typeface="Arial" panose="020B0604020202020204" pitchFamily="34" charset="0"/>
              </a:rPr>
              <a:t>исполнителей</a:t>
            </a: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Любой исполнитель может быть назначен на выполнение любой (но только одной) работы, но с неодинаковыми доходами</a:t>
            </a:r>
            <a:r>
              <a:rPr kumimoji="0" lang="ru-RU" altLang="ru-RU" sz="2000" b="0" i="0" u="none" strike="noStrike" cap="none" normalizeH="0" dirty="0" smtClean="0">
                <a:ln>
                  <a:noFill/>
                </a:ln>
                <a:solidFill>
                  <a:schemeClr val="accent4">
                    <a:lumMod val="60000"/>
                    <a:lumOff val="40000"/>
                  </a:schemeClr>
                </a:solidFill>
                <a:effectLst/>
                <a:latin typeface="Arial" panose="020B0604020202020204" pitchFamily="34" charset="0"/>
              </a:rPr>
              <a:t> (</a:t>
            </a: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затратами).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Нужно распределить работы так, чтобы выполнить работы с максимальным доходом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accent4">
                    <a:lumMod val="60000"/>
                    <a:lumOff val="40000"/>
                  </a:schemeClr>
                </a:solidFill>
                <a:effectLst/>
                <a:latin typeface="Arial" panose="020B0604020202020204" pitchFamily="34" charset="0"/>
              </a:rPr>
              <a:t>(минимальными  затратами).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accent4">
                  <a:lumMod val="60000"/>
                  <a:lumOff val="40000"/>
                </a:schemeClr>
              </a:solidFill>
              <a:effectLst/>
              <a:latin typeface="Arial" panose="020B0604020202020204" pitchFamily="34" charset="0"/>
            </a:endParaRPr>
          </a:p>
        </p:txBody>
      </p:sp>
      <p:sp>
        <p:nvSpPr>
          <p:cNvPr id="7" name="TextBox 6"/>
          <p:cNvSpPr txBox="1"/>
          <p:nvPr/>
        </p:nvSpPr>
        <p:spPr>
          <a:xfrm>
            <a:off x="521109" y="3089682"/>
            <a:ext cx="11169446" cy="523220"/>
          </a:xfrm>
          <a:prstGeom prst="rect">
            <a:avLst/>
          </a:prstGeom>
          <a:noFill/>
        </p:spPr>
        <p:txBody>
          <a:bodyPr wrap="square" rtlCol="0">
            <a:spAutoFit/>
          </a:bodyPr>
          <a:lstStyle/>
          <a:p>
            <a:r>
              <a:rPr lang="ru-RU" sz="2800" b="1" dirty="0" smtClean="0">
                <a:solidFill>
                  <a:schemeClr val="accent4">
                    <a:lumMod val="60000"/>
                    <a:lumOff val="40000"/>
                  </a:schemeClr>
                </a:solidFill>
              </a:rPr>
              <a:t>Математическая формулировка</a:t>
            </a:r>
            <a:endParaRPr lang="ru-RU" sz="2800" b="1" dirty="0">
              <a:solidFill>
                <a:schemeClr val="accent4">
                  <a:lumMod val="60000"/>
                  <a:lumOff val="40000"/>
                </a:schemeClr>
              </a:solidFill>
            </a:endParaRPr>
          </a:p>
        </p:txBody>
      </p:sp>
      <mc:AlternateContent xmlns:mc="http://schemas.openxmlformats.org/markup-compatibility/2006" xmlns:a14="http://schemas.microsoft.com/office/drawing/2010/main">
        <mc:Choice Requires="a14">
          <p:sp>
            <p:nvSpPr>
              <p:cNvPr id="9" name="Прямоугольник 8"/>
              <p:cNvSpPr/>
              <p:nvPr/>
            </p:nvSpPr>
            <p:spPr>
              <a:xfrm>
                <a:off x="521109" y="3691167"/>
                <a:ext cx="11259814" cy="2648161"/>
              </a:xfrm>
              <a:prstGeom prst="rect">
                <a:avLst/>
              </a:prstGeom>
            </p:spPr>
            <p:txBody>
              <a:bodyPr wrap="none">
                <a:spAutoFit/>
              </a:bodyPr>
              <a:lstStyle/>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Пусть нужно назначить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𝑛</m:t>
                    </m:r>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 различных исполнителей на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𝑚</m:t>
                    </m:r>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 различных работ.</a:t>
                </a: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 </a:t>
                </a:r>
                <a:endParaRPr lang="en-US"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Введем матрицу доходов (затрат)  </a:t>
                </a:r>
                <a14:m>
                  <m:oMath xmlns:m="http://schemas.openxmlformats.org/officeDocument/2006/math">
                    <m:r>
                      <m:rPr>
                        <m:sty m:val="p"/>
                      </m:rPr>
                      <a:rPr lang="en-US" sz="2000" b="0" i="0" smtClean="0">
                        <a:solidFill>
                          <a:schemeClr val="accent4">
                            <a:lumMod val="60000"/>
                            <a:lumOff val="40000"/>
                          </a:schemeClr>
                        </a:solidFill>
                        <a:latin typeface="Cambria Math" panose="02040503050406030204" pitchFamily="18" charset="0"/>
                      </a:rPr>
                      <m:t>C</m:t>
                    </m:r>
                    <m:r>
                      <a:rPr lang="en-US" sz="2000" b="0" i="1" smtClean="0">
                        <a:solidFill>
                          <a:schemeClr val="accent4">
                            <a:lumMod val="60000"/>
                            <a:lumOff val="40000"/>
                          </a:schemeClr>
                        </a:solidFill>
                        <a:latin typeface="Cambria Math" panose="02040503050406030204" pitchFamily="18" charset="0"/>
                      </a:rPr>
                      <m:t>=</m:t>
                    </m:r>
                    <m:d>
                      <m:dPr>
                        <m:ctrlPr>
                          <a:rPr lang="en-US" sz="2000" b="0" i="1" smtClean="0">
                            <a:solidFill>
                              <a:schemeClr val="accent4">
                                <a:lumMod val="60000"/>
                                <a:lumOff val="40000"/>
                              </a:schemeClr>
                            </a:solidFill>
                            <a:latin typeface="Cambria Math" panose="02040503050406030204" pitchFamily="18" charset="0"/>
                          </a:rPr>
                        </m:ctrlPr>
                      </m:dPr>
                      <m:e>
                        <m:sSub>
                          <m:sSubPr>
                            <m:ctrlPr>
                              <a:rPr lang="en-US" sz="2000" b="0" i="1" smtClean="0">
                                <a:solidFill>
                                  <a:schemeClr val="accent4">
                                    <a:lumMod val="60000"/>
                                    <a:lumOff val="40000"/>
                                  </a:schemeClr>
                                </a:solidFill>
                                <a:latin typeface="Cambria Math" panose="02040503050406030204" pitchFamily="18" charset="0"/>
                              </a:rPr>
                            </m:ctrlPr>
                          </m:sSubPr>
                          <m:e>
                            <m:r>
                              <a:rPr lang="en-US" sz="2000" b="0" i="1" smtClean="0">
                                <a:solidFill>
                                  <a:schemeClr val="accent4">
                                    <a:lumMod val="60000"/>
                                    <a:lumOff val="40000"/>
                                  </a:schemeClr>
                                </a:solidFill>
                                <a:latin typeface="Cambria Math" panose="02040503050406030204" pitchFamily="18" charset="0"/>
                              </a:rPr>
                              <m:t>𝑐</m:t>
                            </m:r>
                          </m:e>
                          <m:sub>
                            <m:r>
                              <a:rPr lang="en-US" sz="2000" b="0" i="1" smtClean="0">
                                <a:solidFill>
                                  <a:schemeClr val="accent4">
                                    <a:lumMod val="60000"/>
                                    <a:lumOff val="40000"/>
                                  </a:schemeClr>
                                </a:solidFill>
                                <a:latin typeface="Cambria Math" panose="02040503050406030204" pitchFamily="18" charset="0"/>
                              </a:rPr>
                              <m:t>𝑖𝑗</m:t>
                            </m:r>
                          </m:sub>
                        </m:sSub>
                      </m:e>
                    </m:d>
                    <m:r>
                      <a:rPr lang="ru-RU" sz="2000" b="0" i="0" smtClean="0">
                        <a:solidFill>
                          <a:schemeClr val="accent4">
                            <a:lumMod val="60000"/>
                            <a:lumOff val="40000"/>
                          </a:schemeClr>
                        </a:solidFill>
                        <a:latin typeface="Cambria Math" panose="02040503050406030204" pitchFamily="18" charset="0"/>
                      </a:rPr>
                      <m:t>,</m:t>
                    </m:r>
                  </m:oMath>
                </a14:m>
                <a:r>
                  <a:rPr lang="en-US" sz="2000" dirty="0" smtClean="0">
                    <a:solidFill>
                      <a:schemeClr val="accent4">
                        <a:lumMod val="60000"/>
                        <a:lumOff val="40000"/>
                      </a:schemeClr>
                    </a:solidFill>
                    <a:latin typeface="Arial" panose="020B0604020202020204" pitchFamily="34" charset="0"/>
                    <a:cs typeface="Arial" panose="020B0604020202020204" pitchFamily="34" charset="0"/>
                  </a:rPr>
                  <a:t>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𝑖</m:t>
                    </m:r>
                    <m:r>
                      <a:rPr lang="ru-RU" sz="2000" i="1">
                        <a:solidFill>
                          <a:schemeClr val="accent4">
                            <a:lumMod val="60000"/>
                            <a:lumOff val="40000"/>
                          </a:schemeClr>
                        </a:solidFill>
                        <a:latin typeface="Cambria Math" panose="02040503050406030204" pitchFamily="18" charset="0"/>
                      </a:rPr>
                      <m:t>∈</m:t>
                    </m:r>
                    <m:acc>
                      <m:accPr>
                        <m:chr m:val="̅"/>
                        <m:ctrlPr>
                          <a:rPr lang="ru-RU" sz="2000" i="1">
                            <a:solidFill>
                              <a:schemeClr val="accent4">
                                <a:lumMod val="60000"/>
                                <a:lumOff val="40000"/>
                              </a:schemeClr>
                            </a:solidFill>
                            <a:latin typeface="Cambria Math" panose="02040503050406030204" pitchFamily="18" charset="0"/>
                          </a:rPr>
                        </m:ctrlPr>
                      </m:accPr>
                      <m:e>
                        <m:r>
                          <a:rPr lang="ru-RU" sz="2000" i="1">
                            <a:solidFill>
                              <a:schemeClr val="accent4">
                                <a:lumMod val="60000"/>
                                <a:lumOff val="40000"/>
                              </a:schemeClr>
                            </a:solidFill>
                            <a:latin typeface="Cambria Math" panose="02040503050406030204" pitchFamily="18" charset="0"/>
                          </a:rPr>
                          <m:t>1,</m:t>
                        </m:r>
                        <m:r>
                          <a:rPr lang="ru-RU" sz="2000" i="1">
                            <a:solidFill>
                              <a:schemeClr val="accent4">
                                <a:lumMod val="60000"/>
                                <a:lumOff val="40000"/>
                              </a:schemeClr>
                            </a:solidFill>
                            <a:latin typeface="Cambria Math" panose="02040503050406030204" pitchFamily="18" charset="0"/>
                          </a:rPr>
                          <m:t>𝑛</m:t>
                        </m:r>
                      </m:e>
                    </m:acc>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a:t>
                </a:r>
                <a:r>
                  <a:rPr lang="en-US" sz="2000" dirty="0" smtClean="0">
                    <a:solidFill>
                      <a:schemeClr val="accent4">
                        <a:lumMod val="60000"/>
                        <a:lumOff val="40000"/>
                      </a:schemeClr>
                    </a:solidFill>
                    <a:latin typeface="Arial" panose="020B0604020202020204" pitchFamily="34" charset="0"/>
                    <a:cs typeface="Arial" panose="020B0604020202020204" pitchFamily="34" charset="0"/>
                  </a:rPr>
                  <a:t>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𝑗</m:t>
                    </m:r>
                    <m:r>
                      <a:rPr lang="ru-RU" sz="2000" i="1">
                        <a:solidFill>
                          <a:schemeClr val="accent4">
                            <a:lumMod val="60000"/>
                            <a:lumOff val="40000"/>
                          </a:schemeClr>
                        </a:solidFill>
                        <a:latin typeface="Cambria Math" panose="02040503050406030204" pitchFamily="18" charset="0"/>
                      </a:rPr>
                      <m:t>∈</m:t>
                    </m:r>
                    <m:acc>
                      <m:accPr>
                        <m:chr m:val="̅"/>
                        <m:ctrlPr>
                          <a:rPr lang="ru-RU" sz="2000" i="1">
                            <a:solidFill>
                              <a:schemeClr val="accent4">
                                <a:lumMod val="60000"/>
                                <a:lumOff val="40000"/>
                              </a:schemeClr>
                            </a:solidFill>
                            <a:latin typeface="Cambria Math" panose="02040503050406030204" pitchFamily="18" charset="0"/>
                          </a:rPr>
                        </m:ctrlPr>
                      </m:accPr>
                      <m:e>
                        <m:r>
                          <a:rPr lang="ru-RU" sz="2000" i="1">
                            <a:solidFill>
                              <a:schemeClr val="accent4">
                                <a:lumMod val="60000"/>
                                <a:lumOff val="40000"/>
                              </a:schemeClr>
                            </a:solidFill>
                            <a:latin typeface="Cambria Math" panose="02040503050406030204" pitchFamily="18" charset="0"/>
                          </a:rPr>
                          <m:t>1,</m:t>
                        </m:r>
                        <m:r>
                          <a:rPr lang="ru-RU" sz="2000" i="1">
                            <a:solidFill>
                              <a:schemeClr val="accent4">
                                <a:lumMod val="60000"/>
                                <a:lumOff val="40000"/>
                              </a:schemeClr>
                            </a:solidFill>
                            <a:latin typeface="Cambria Math" panose="02040503050406030204" pitchFamily="18" charset="0"/>
                          </a:rPr>
                          <m:t>𝑚</m:t>
                        </m:r>
                      </m:e>
                    </m:acc>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 элемент </a:t>
                </a:r>
                <a14:m>
                  <m:oMath xmlns:m="http://schemas.openxmlformats.org/officeDocument/2006/math">
                    <m:sSub>
                      <m:sSubPr>
                        <m:ctrlPr>
                          <a:rPr lang="en-US" sz="2000" b="0" i="1" smtClean="0">
                            <a:solidFill>
                              <a:schemeClr val="accent4">
                                <a:lumMod val="60000"/>
                                <a:lumOff val="40000"/>
                              </a:schemeClr>
                            </a:solidFill>
                            <a:latin typeface="Cambria Math" panose="02040503050406030204" pitchFamily="18" charset="0"/>
                          </a:rPr>
                        </m:ctrlPr>
                      </m:sSubPr>
                      <m:e>
                        <m:r>
                          <a:rPr lang="en-US" sz="2000" b="0" i="1" smtClean="0">
                            <a:solidFill>
                              <a:schemeClr val="accent4">
                                <a:lumMod val="60000"/>
                                <a:lumOff val="40000"/>
                              </a:schemeClr>
                            </a:solidFill>
                            <a:latin typeface="Cambria Math" panose="02040503050406030204" pitchFamily="18" charset="0"/>
                          </a:rPr>
                          <m:t>𝑐</m:t>
                        </m:r>
                      </m:e>
                      <m:sub>
                        <m:r>
                          <a:rPr lang="en-US" sz="2000" b="0" i="1" smtClean="0">
                            <a:solidFill>
                              <a:schemeClr val="accent4">
                                <a:lumMod val="60000"/>
                                <a:lumOff val="40000"/>
                              </a:schemeClr>
                            </a:solidFill>
                            <a:latin typeface="Cambria Math" panose="02040503050406030204" pitchFamily="18" charset="0"/>
                          </a:rPr>
                          <m:t>𝑖𝑗</m:t>
                        </m:r>
                      </m:sub>
                    </m:sSub>
                  </m:oMath>
                </a14:m>
                <a:r>
                  <a:rPr lang="en-US" sz="2000" dirty="0" smtClean="0">
                    <a:solidFill>
                      <a:schemeClr val="accent4">
                        <a:lumMod val="60000"/>
                        <a:lumOff val="40000"/>
                      </a:schemeClr>
                    </a:solidFill>
                    <a:latin typeface="Arial" panose="020B0604020202020204" pitchFamily="34" charset="0"/>
                    <a:cs typeface="Arial" panose="020B0604020202020204" pitchFamily="34" charset="0"/>
                  </a:rPr>
                  <a:t>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которой показывает </a:t>
                </a: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доход </a:t>
                </a:r>
                <a:r>
                  <a:rPr lang="ru-RU" sz="2000" dirty="0">
                    <a:solidFill>
                      <a:schemeClr val="accent4">
                        <a:lumMod val="60000"/>
                        <a:lumOff val="40000"/>
                      </a:schemeClr>
                    </a:solidFill>
                    <a:latin typeface="Arial" panose="020B0604020202020204" pitchFamily="34" charset="0"/>
                    <a:cs typeface="Arial" panose="020B0604020202020204" pitchFamily="34" charset="0"/>
                  </a:rPr>
                  <a:t>(</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затраты) </a:t>
                </a:r>
                <a:r>
                  <a:rPr lang="ru-RU" sz="2000" dirty="0">
                    <a:solidFill>
                      <a:schemeClr val="accent4">
                        <a:lumMod val="60000"/>
                        <a:lumOff val="40000"/>
                      </a:schemeClr>
                    </a:solidFill>
                    <a:latin typeface="Arial" panose="020B0604020202020204" pitchFamily="34" charset="0"/>
                    <a:cs typeface="Arial" panose="020B0604020202020204" pitchFamily="34" charset="0"/>
                  </a:rPr>
                  <a:t>от выполнения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𝑖</m:t>
                    </m:r>
                  </m:oMath>
                </a14:m>
                <a:r>
                  <a:rPr lang="ru-RU" sz="2000" dirty="0">
                    <a:solidFill>
                      <a:schemeClr val="accent4">
                        <a:lumMod val="60000"/>
                        <a:lumOff val="40000"/>
                      </a:schemeClr>
                    </a:solidFill>
                    <a:latin typeface="Arial" panose="020B0604020202020204" pitchFamily="34" charset="0"/>
                    <a:cs typeface="Arial" panose="020B0604020202020204" pitchFamily="34" charset="0"/>
                  </a:rPr>
                  <a:t>-м исполнителем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𝑗</m:t>
                    </m:r>
                  </m:oMath>
                </a14:m>
                <a:r>
                  <a:rPr lang="ru-RU" sz="2000" dirty="0">
                    <a:solidFill>
                      <a:schemeClr val="accent4">
                        <a:lumMod val="60000"/>
                        <a:lumOff val="40000"/>
                      </a:schemeClr>
                    </a:solidFill>
                    <a:latin typeface="Arial" panose="020B0604020202020204" pitchFamily="34" charset="0"/>
                    <a:cs typeface="Arial" panose="020B0604020202020204" pitchFamily="34" charset="0"/>
                  </a:rPr>
                  <a:t>-ой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работы.</a:t>
                </a:r>
              </a:p>
              <a:p>
                <a:endParaRPr lang="en-US"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Введем матрицу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𝑋</m:t>
                    </m:r>
                    <m:r>
                      <a:rPr lang="en-US" sz="2000" b="0" i="1" smtClean="0">
                        <a:solidFill>
                          <a:schemeClr val="accent4">
                            <a:lumMod val="60000"/>
                            <a:lumOff val="40000"/>
                          </a:schemeClr>
                        </a:solidFill>
                        <a:latin typeface="Cambria Math" panose="02040503050406030204" pitchFamily="18" charset="0"/>
                      </a:rPr>
                      <m:t>=</m:t>
                    </m:r>
                    <m:d>
                      <m:dPr>
                        <m:ctrlPr>
                          <a:rPr lang="en-US" sz="2000" b="0" i="1" smtClean="0">
                            <a:solidFill>
                              <a:schemeClr val="accent4">
                                <a:lumMod val="60000"/>
                                <a:lumOff val="40000"/>
                              </a:schemeClr>
                            </a:solidFill>
                            <a:latin typeface="Cambria Math" panose="02040503050406030204" pitchFamily="18" charset="0"/>
                          </a:rPr>
                        </m:ctrlPr>
                      </m:dPr>
                      <m:e>
                        <m:sSub>
                          <m:sSubPr>
                            <m:ctrlPr>
                              <a:rPr lang="en-US" sz="2000" b="0" i="1" smtClean="0">
                                <a:solidFill>
                                  <a:schemeClr val="accent4">
                                    <a:lumMod val="60000"/>
                                    <a:lumOff val="40000"/>
                                  </a:schemeClr>
                                </a:solidFill>
                                <a:latin typeface="Cambria Math" panose="02040503050406030204" pitchFamily="18" charset="0"/>
                              </a:rPr>
                            </m:ctrlPr>
                          </m:sSubPr>
                          <m:e>
                            <m:r>
                              <a:rPr lang="en-US" sz="2000" b="0" i="1" smtClean="0">
                                <a:solidFill>
                                  <a:schemeClr val="accent4">
                                    <a:lumMod val="60000"/>
                                    <a:lumOff val="40000"/>
                                  </a:schemeClr>
                                </a:solidFill>
                                <a:latin typeface="Cambria Math" panose="02040503050406030204" pitchFamily="18" charset="0"/>
                              </a:rPr>
                              <m:t>𝑥</m:t>
                            </m:r>
                          </m:e>
                          <m:sub>
                            <m:r>
                              <a:rPr lang="en-US" sz="2000" b="0" i="1" smtClean="0">
                                <a:solidFill>
                                  <a:schemeClr val="accent4">
                                    <a:lumMod val="60000"/>
                                    <a:lumOff val="40000"/>
                                  </a:schemeClr>
                                </a:solidFill>
                                <a:latin typeface="Cambria Math" panose="02040503050406030204" pitchFamily="18" charset="0"/>
                              </a:rPr>
                              <m:t>𝑖𝑗</m:t>
                            </m:r>
                          </m:sub>
                        </m:sSub>
                      </m:e>
                    </m:d>
                    <m:r>
                      <a:rPr lang="ru-RU" sz="2000" b="0" i="0" smtClean="0">
                        <a:solidFill>
                          <a:schemeClr val="accent4">
                            <a:lumMod val="60000"/>
                            <a:lumOff val="40000"/>
                          </a:schemeClr>
                        </a:solidFill>
                        <a:latin typeface="Cambria Math" panose="02040503050406030204" pitchFamily="18" charset="0"/>
                      </a:rPr>
                      <m:t>,</m:t>
                    </m:r>
                  </m:oMath>
                </a14:m>
                <a:r>
                  <a:rPr lang="en-US" sz="2000" dirty="0" smtClean="0">
                    <a:solidFill>
                      <a:schemeClr val="accent4">
                        <a:lumMod val="60000"/>
                        <a:lumOff val="40000"/>
                      </a:schemeClr>
                    </a:solidFill>
                    <a:latin typeface="Arial" panose="020B0604020202020204" pitchFamily="34" charset="0"/>
                    <a:cs typeface="Arial" panose="020B0604020202020204" pitchFamily="34" charset="0"/>
                  </a:rPr>
                  <a:t>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𝑖</m:t>
                    </m:r>
                    <m:r>
                      <a:rPr lang="ru-RU" sz="2000" i="1">
                        <a:solidFill>
                          <a:schemeClr val="accent4">
                            <a:lumMod val="60000"/>
                            <a:lumOff val="40000"/>
                          </a:schemeClr>
                        </a:solidFill>
                        <a:latin typeface="Cambria Math" panose="02040503050406030204" pitchFamily="18" charset="0"/>
                      </a:rPr>
                      <m:t>∈</m:t>
                    </m:r>
                    <m:acc>
                      <m:accPr>
                        <m:chr m:val="̅"/>
                        <m:ctrlPr>
                          <a:rPr lang="ru-RU" sz="2000" i="1">
                            <a:solidFill>
                              <a:schemeClr val="accent4">
                                <a:lumMod val="60000"/>
                                <a:lumOff val="40000"/>
                              </a:schemeClr>
                            </a:solidFill>
                            <a:latin typeface="Cambria Math" panose="02040503050406030204" pitchFamily="18" charset="0"/>
                          </a:rPr>
                        </m:ctrlPr>
                      </m:accPr>
                      <m:e>
                        <m:r>
                          <a:rPr lang="ru-RU" sz="2000" i="1">
                            <a:solidFill>
                              <a:schemeClr val="accent4">
                                <a:lumMod val="60000"/>
                                <a:lumOff val="40000"/>
                              </a:schemeClr>
                            </a:solidFill>
                            <a:latin typeface="Cambria Math" panose="02040503050406030204" pitchFamily="18" charset="0"/>
                          </a:rPr>
                          <m:t>1,</m:t>
                        </m:r>
                        <m:r>
                          <a:rPr lang="ru-RU" sz="2000" i="1">
                            <a:solidFill>
                              <a:schemeClr val="accent4">
                                <a:lumMod val="60000"/>
                                <a:lumOff val="40000"/>
                              </a:schemeClr>
                            </a:solidFill>
                            <a:latin typeface="Cambria Math" panose="02040503050406030204" pitchFamily="18" charset="0"/>
                          </a:rPr>
                          <m:t>𝑛</m:t>
                        </m:r>
                      </m:e>
                    </m:acc>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a:t>
                </a:r>
                <a:r>
                  <a:rPr lang="en-US" sz="2000" dirty="0" smtClean="0">
                    <a:solidFill>
                      <a:schemeClr val="accent4">
                        <a:lumMod val="60000"/>
                        <a:lumOff val="40000"/>
                      </a:schemeClr>
                    </a:solidFill>
                    <a:latin typeface="Arial" panose="020B0604020202020204" pitchFamily="34" charset="0"/>
                    <a:cs typeface="Arial" panose="020B0604020202020204" pitchFamily="34" charset="0"/>
                  </a:rPr>
                  <a:t>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𝑗</m:t>
                    </m:r>
                    <m:r>
                      <a:rPr lang="ru-RU" sz="2000" i="1">
                        <a:solidFill>
                          <a:schemeClr val="accent4">
                            <a:lumMod val="60000"/>
                            <a:lumOff val="40000"/>
                          </a:schemeClr>
                        </a:solidFill>
                        <a:latin typeface="Cambria Math" panose="02040503050406030204" pitchFamily="18" charset="0"/>
                      </a:rPr>
                      <m:t>∈</m:t>
                    </m:r>
                    <m:acc>
                      <m:accPr>
                        <m:chr m:val="̅"/>
                        <m:ctrlPr>
                          <a:rPr lang="ru-RU" sz="2000" i="1">
                            <a:solidFill>
                              <a:schemeClr val="accent4">
                                <a:lumMod val="60000"/>
                                <a:lumOff val="40000"/>
                              </a:schemeClr>
                            </a:solidFill>
                            <a:latin typeface="Cambria Math" panose="02040503050406030204" pitchFamily="18" charset="0"/>
                          </a:rPr>
                        </m:ctrlPr>
                      </m:accPr>
                      <m:e>
                        <m:r>
                          <a:rPr lang="ru-RU" sz="2000" i="1">
                            <a:solidFill>
                              <a:schemeClr val="accent4">
                                <a:lumMod val="60000"/>
                                <a:lumOff val="40000"/>
                              </a:schemeClr>
                            </a:solidFill>
                            <a:latin typeface="Cambria Math" panose="02040503050406030204" pitchFamily="18" charset="0"/>
                          </a:rPr>
                          <m:t>1,</m:t>
                        </m:r>
                        <m:r>
                          <a:rPr lang="ru-RU" sz="2000" i="1">
                            <a:solidFill>
                              <a:schemeClr val="accent4">
                                <a:lumMod val="60000"/>
                                <a:lumOff val="40000"/>
                              </a:schemeClr>
                            </a:solidFill>
                            <a:latin typeface="Cambria Math" panose="02040503050406030204" pitchFamily="18" charset="0"/>
                          </a:rPr>
                          <m:t>𝑚</m:t>
                        </m:r>
                      </m:e>
                    </m:acc>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 Элемент </a:t>
                </a:r>
                <a14:m>
                  <m:oMath xmlns:m="http://schemas.openxmlformats.org/officeDocument/2006/math">
                    <m:sSub>
                      <m:sSubPr>
                        <m:ctrlPr>
                          <a:rPr lang="en-US" sz="2000" b="0" i="1" smtClean="0">
                            <a:solidFill>
                              <a:schemeClr val="accent4">
                                <a:lumMod val="60000"/>
                                <a:lumOff val="40000"/>
                              </a:schemeClr>
                            </a:solidFill>
                            <a:latin typeface="Cambria Math" panose="02040503050406030204" pitchFamily="18" charset="0"/>
                          </a:rPr>
                        </m:ctrlPr>
                      </m:sSubPr>
                      <m:e>
                        <m:r>
                          <a:rPr lang="en-US" sz="2000" b="0" i="1" smtClean="0">
                            <a:solidFill>
                              <a:schemeClr val="accent4">
                                <a:lumMod val="60000"/>
                                <a:lumOff val="40000"/>
                              </a:schemeClr>
                            </a:solidFill>
                            <a:latin typeface="Cambria Math" panose="02040503050406030204" pitchFamily="18" charset="0"/>
                          </a:rPr>
                          <m:t>𝑥</m:t>
                        </m:r>
                      </m:e>
                      <m:sub>
                        <m:r>
                          <a:rPr lang="en-US" sz="2000" b="0" i="1" smtClean="0">
                            <a:solidFill>
                              <a:schemeClr val="accent4">
                                <a:lumMod val="60000"/>
                                <a:lumOff val="40000"/>
                              </a:schemeClr>
                            </a:solidFill>
                            <a:latin typeface="Cambria Math" panose="02040503050406030204" pitchFamily="18" charset="0"/>
                          </a:rPr>
                          <m:t>𝑖𝑗</m:t>
                        </m:r>
                      </m:sub>
                    </m:sSub>
                    <m:r>
                      <a:rPr lang="ru-RU" sz="2000" b="0" i="0" smtClean="0">
                        <a:solidFill>
                          <a:schemeClr val="accent4">
                            <a:lumMod val="60000"/>
                            <a:lumOff val="40000"/>
                          </a:schemeClr>
                        </a:solidFill>
                        <a:latin typeface="Cambria Math" panose="02040503050406030204" pitchFamily="18" charset="0"/>
                      </a:rPr>
                      <m:t> </m:t>
                    </m:r>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равен </a:t>
                </a:r>
                <a:r>
                  <a:rPr lang="ru-RU" sz="2000" dirty="0">
                    <a:solidFill>
                      <a:schemeClr val="accent4">
                        <a:lumMod val="60000"/>
                        <a:lumOff val="40000"/>
                      </a:schemeClr>
                    </a:solidFill>
                    <a:latin typeface="Arial" panose="020B0604020202020204" pitchFamily="34" charset="0"/>
                    <a:cs typeface="Arial" panose="020B0604020202020204" pitchFamily="34" charset="0"/>
                  </a:rPr>
                  <a:t>1, если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𝑖</m:t>
                    </m:r>
                  </m:oMath>
                </a14:m>
                <a:r>
                  <a:rPr lang="ru-RU" sz="2000" dirty="0">
                    <a:solidFill>
                      <a:schemeClr val="accent4">
                        <a:lumMod val="60000"/>
                        <a:lumOff val="40000"/>
                      </a:schemeClr>
                    </a:solidFill>
                    <a:latin typeface="Arial" panose="020B0604020202020204" pitchFamily="34" charset="0"/>
                    <a:cs typeface="Arial" panose="020B0604020202020204" pitchFamily="34" charset="0"/>
                  </a:rPr>
                  <a:t>-й исполнитель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назначен </a:t>
                </a:r>
                <a:r>
                  <a:rPr lang="ru-RU" sz="2000" dirty="0">
                    <a:solidFill>
                      <a:schemeClr val="accent4">
                        <a:lumMod val="60000"/>
                        <a:lumOff val="40000"/>
                      </a:schemeClr>
                    </a:solidFill>
                    <a:latin typeface="Arial" panose="020B0604020202020204" pitchFamily="34" charset="0"/>
                    <a:cs typeface="Arial" panose="020B0604020202020204" pitchFamily="34" charset="0"/>
                  </a:rPr>
                  <a:t>н</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а </a:t>
                </a:r>
                <a:r>
                  <a:rPr lang="ru-RU" sz="2000" dirty="0">
                    <a:solidFill>
                      <a:schemeClr val="accent4">
                        <a:lumMod val="60000"/>
                        <a:lumOff val="40000"/>
                      </a:schemeClr>
                    </a:solidFill>
                    <a:latin typeface="Arial" panose="020B0604020202020204" pitchFamily="34" charset="0"/>
                    <a:cs typeface="Arial" panose="020B0604020202020204" pitchFamily="34" charset="0"/>
                  </a:rPr>
                  <a:t>выполнение </a:t>
                </a:r>
                <a14:m>
                  <m:oMath xmlns:m="http://schemas.openxmlformats.org/officeDocument/2006/math">
                    <m:r>
                      <a:rPr lang="ru-RU" sz="2000" i="1">
                        <a:solidFill>
                          <a:schemeClr val="accent4">
                            <a:lumMod val="60000"/>
                            <a:lumOff val="40000"/>
                          </a:schemeClr>
                        </a:solidFill>
                        <a:latin typeface="Cambria Math" panose="02040503050406030204" pitchFamily="18" charset="0"/>
                      </a:rPr>
                      <m:t>𝑗</m:t>
                    </m:r>
                  </m:oMath>
                </a14:m>
                <a:r>
                  <a:rPr lang="ru-RU" sz="2000" dirty="0">
                    <a:solidFill>
                      <a:schemeClr val="accent4">
                        <a:lumMod val="60000"/>
                        <a:lumOff val="40000"/>
                      </a:schemeClr>
                    </a:solidFill>
                    <a:latin typeface="Arial" panose="020B0604020202020204" pitchFamily="34" charset="0"/>
                    <a:cs typeface="Arial" panose="020B0604020202020204" pitchFamily="34" charset="0"/>
                  </a:rPr>
                  <a:t>-ой работы и 0, если он не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назначен. </a:t>
                </a:r>
                <a:endParaRPr lang="ru-RU" sz="2000" dirty="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Такую матрицу называют матрицей назначений.</a:t>
                </a:r>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521109" y="3691167"/>
                <a:ext cx="11259814" cy="2648161"/>
              </a:xfrm>
              <a:prstGeom prst="rect">
                <a:avLst/>
              </a:prstGeom>
              <a:blipFill>
                <a:blip r:embed="rId3"/>
                <a:stretch>
                  <a:fillRect l="-541" t="-1152" b="-3456"/>
                </a:stretch>
              </a:blipFill>
            </p:spPr>
            <p:txBody>
              <a:bodyPr/>
              <a:lstStyle/>
              <a:p>
                <a:r>
                  <a:rPr lang="ru-RU">
                    <a:noFill/>
                  </a:rPr>
                  <a:t> </a:t>
                </a:r>
              </a:p>
            </p:txBody>
          </p:sp>
        </mc:Fallback>
      </mc:AlternateContent>
    </p:spTree>
    <p:extLst>
      <p:ext uri="{BB962C8B-B14F-4D97-AF65-F5344CB8AC3E}">
        <p14:creationId xmlns:p14="http://schemas.microsoft.com/office/powerpoint/2010/main" val="510862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511277" y="599768"/>
                <a:ext cx="11159613" cy="5723042"/>
              </a:xfrm>
              <a:prstGeom prst="rect">
                <a:avLst/>
              </a:prstGeom>
              <a:noFill/>
            </p:spPr>
            <p:txBody>
              <a:bodyPr wrap="square" rtlCol="0">
                <a:spAutoFit/>
              </a:bodyPr>
              <a:lstStyle/>
              <a:p>
                <a:r>
                  <a:rPr lang="ru-RU" sz="2200" dirty="0" smtClean="0">
                    <a:solidFill>
                      <a:schemeClr val="accent4">
                        <a:lumMod val="60000"/>
                        <a:lumOff val="40000"/>
                      </a:schemeClr>
                    </a:solidFill>
                  </a:rPr>
                  <a:t>Тогда задачу о назначениях можно сформулировать следующим образом:</a:t>
                </a:r>
              </a:p>
              <a:p>
                <a:r>
                  <a:rPr lang="ru-RU" sz="2200" dirty="0" smtClean="0">
                    <a:solidFill>
                      <a:schemeClr val="accent4">
                        <a:lumMod val="60000"/>
                        <a:lumOff val="40000"/>
                      </a:schemeClr>
                    </a:solidFill>
                  </a:rPr>
                  <a:t>Найти экстремум целевой функции:</a:t>
                </a:r>
              </a:p>
              <a:p>
                <a:pPr/>
                <a14:m>
                  <m:oMathPara xmlns:m="http://schemas.openxmlformats.org/officeDocument/2006/math">
                    <m:oMathParaPr>
                      <m:jc m:val="centerGroup"/>
                    </m:oMathParaPr>
                    <m:oMath xmlns:m="http://schemas.openxmlformats.org/officeDocument/2006/math">
                      <m:r>
                        <a:rPr lang="ru-RU" sz="2200" i="1">
                          <a:solidFill>
                            <a:schemeClr val="accent4">
                              <a:lumMod val="60000"/>
                              <a:lumOff val="40000"/>
                            </a:schemeClr>
                          </a:solidFill>
                          <a:latin typeface="Cambria Math" panose="02040503050406030204" pitchFamily="18" charset="0"/>
                        </a:rPr>
                        <m:t>𝑍</m:t>
                      </m:r>
                      <m:d>
                        <m:dPr>
                          <m:ctrlPr>
                            <a:rPr lang="ru-RU" sz="2200" i="1">
                              <a:solidFill>
                                <a:schemeClr val="accent4">
                                  <a:lumMod val="60000"/>
                                  <a:lumOff val="40000"/>
                                </a:schemeClr>
                              </a:solidFill>
                              <a:latin typeface="Cambria Math" panose="02040503050406030204" pitchFamily="18" charset="0"/>
                            </a:rPr>
                          </m:ctrlPr>
                        </m:dPr>
                        <m:e>
                          <m:r>
                            <a:rPr lang="ru-RU" sz="2200" i="1">
                              <a:solidFill>
                                <a:schemeClr val="accent4">
                                  <a:lumMod val="60000"/>
                                  <a:lumOff val="40000"/>
                                </a:schemeClr>
                              </a:solidFill>
                              <a:latin typeface="Cambria Math" panose="02040503050406030204" pitchFamily="18" charset="0"/>
                            </a:rPr>
                            <m:t>𝑋</m:t>
                          </m:r>
                        </m:e>
                      </m:d>
                      <m:r>
                        <a:rPr lang="en-US" sz="2200" i="1">
                          <a:solidFill>
                            <a:schemeClr val="accent4">
                              <a:lumMod val="60000"/>
                              <a:lumOff val="40000"/>
                            </a:schemeClr>
                          </a:solidFill>
                          <a:latin typeface="Cambria Math" panose="02040503050406030204" pitchFamily="18" charset="0"/>
                        </a:rPr>
                        <m:t>=</m:t>
                      </m:r>
                      <m:nary>
                        <m:naryPr>
                          <m:chr m:val="∑"/>
                          <m:ctrlPr>
                            <a:rPr lang="ru-RU" sz="2200" i="1">
                              <a:solidFill>
                                <a:schemeClr val="accent4">
                                  <a:lumMod val="60000"/>
                                  <a:lumOff val="40000"/>
                                </a:schemeClr>
                              </a:solidFill>
                              <a:latin typeface="Cambria Math" panose="02040503050406030204" pitchFamily="18" charset="0"/>
                            </a:rPr>
                          </m:ctrlPr>
                        </m:naryPr>
                        <m:sub>
                          <m:r>
                            <a:rPr lang="ru-RU" sz="2200" i="1">
                              <a:solidFill>
                                <a:schemeClr val="accent4">
                                  <a:lumMod val="60000"/>
                                  <a:lumOff val="40000"/>
                                </a:schemeClr>
                              </a:solidFill>
                              <a:latin typeface="Cambria Math" panose="02040503050406030204" pitchFamily="18" charset="0"/>
                            </a:rPr>
                            <m:t>𝑖</m:t>
                          </m:r>
                          <m:r>
                            <a:rPr lang="en-US" sz="2200" i="1">
                              <a:solidFill>
                                <a:schemeClr val="accent4">
                                  <a:lumMod val="60000"/>
                                  <a:lumOff val="40000"/>
                                </a:schemeClr>
                              </a:solidFill>
                              <a:latin typeface="Cambria Math" panose="02040503050406030204" pitchFamily="18" charset="0"/>
                            </a:rPr>
                            <m:t>=1</m:t>
                          </m:r>
                        </m:sub>
                        <m:sup>
                          <m:r>
                            <a:rPr lang="ru-RU" sz="2200" i="1">
                              <a:solidFill>
                                <a:schemeClr val="accent4">
                                  <a:lumMod val="60000"/>
                                  <a:lumOff val="40000"/>
                                </a:schemeClr>
                              </a:solidFill>
                              <a:latin typeface="Cambria Math" panose="02040503050406030204" pitchFamily="18" charset="0"/>
                            </a:rPr>
                            <m:t>𝑛</m:t>
                          </m:r>
                        </m:sup>
                        <m:e>
                          <m:nary>
                            <m:naryPr>
                              <m:chr m:val="∑"/>
                              <m:ctrlPr>
                                <a:rPr lang="ru-RU" sz="2200" i="1">
                                  <a:solidFill>
                                    <a:schemeClr val="accent4">
                                      <a:lumMod val="60000"/>
                                      <a:lumOff val="40000"/>
                                    </a:schemeClr>
                                  </a:solidFill>
                                  <a:latin typeface="Cambria Math" panose="02040503050406030204" pitchFamily="18" charset="0"/>
                                </a:rPr>
                              </m:ctrlPr>
                            </m:naryPr>
                            <m:sub>
                              <m:r>
                                <a:rPr lang="ru-RU" sz="2200" i="1">
                                  <a:solidFill>
                                    <a:schemeClr val="accent4">
                                      <a:lumMod val="60000"/>
                                      <a:lumOff val="40000"/>
                                    </a:schemeClr>
                                  </a:solidFill>
                                  <a:latin typeface="Cambria Math" panose="02040503050406030204" pitchFamily="18" charset="0"/>
                                </a:rPr>
                                <m:t>𝑗</m:t>
                              </m:r>
                              <m:r>
                                <a:rPr lang="en-US" sz="2200" i="1">
                                  <a:solidFill>
                                    <a:schemeClr val="accent4">
                                      <a:lumMod val="60000"/>
                                      <a:lumOff val="40000"/>
                                    </a:schemeClr>
                                  </a:solidFill>
                                  <a:latin typeface="Cambria Math" panose="02040503050406030204" pitchFamily="18" charset="0"/>
                                </a:rPr>
                                <m:t>=1</m:t>
                              </m:r>
                            </m:sub>
                            <m:sup>
                              <m:r>
                                <a:rPr lang="ru-RU" sz="2200" i="1">
                                  <a:solidFill>
                                    <a:schemeClr val="accent4">
                                      <a:lumMod val="60000"/>
                                      <a:lumOff val="40000"/>
                                    </a:schemeClr>
                                  </a:solidFill>
                                  <a:latin typeface="Cambria Math" panose="02040503050406030204" pitchFamily="18" charset="0"/>
                                </a:rPr>
                                <m:t>𝑚</m:t>
                              </m:r>
                            </m:sup>
                            <m:e>
                              <m:sSub>
                                <m:sSubPr>
                                  <m:ctrlPr>
                                    <a:rPr lang="ru-RU" sz="2200" i="1">
                                      <a:solidFill>
                                        <a:schemeClr val="accent4">
                                          <a:lumMod val="60000"/>
                                          <a:lumOff val="40000"/>
                                        </a:schemeClr>
                                      </a:solidFill>
                                      <a:latin typeface="Cambria Math" panose="02040503050406030204" pitchFamily="18" charset="0"/>
                                    </a:rPr>
                                  </m:ctrlPr>
                                </m:sSubPr>
                                <m:e>
                                  <m:r>
                                    <a:rPr lang="ru-RU" sz="2200" i="1">
                                      <a:solidFill>
                                        <a:schemeClr val="accent4">
                                          <a:lumMod val="60000"/>
                                          <a:lumOff val="40000"/>
                                        </a:schemeClr>
                                      </a:solidFill>
                                      <a:latin typeface="Cambria Math" panose="02040503050406030204" pitchFamily="18" charset="0"/>
                                    </a:rPr>
                                    <m:t>𝑐</m:t>
                                  </m:r>
                                </m:e>
                                <m:sub>
                                  <m:r>
                                    <a:rPr lang="ru-RU" sz="2200" i="1">
                                      <a:solidFill>
                                        <a:schemeClr val="accent4">
                                          <a:lumMod val="60000"/>
                                          <a:lumOff val="40000"/>
                                        </a:schemeClr>
                                      </a:solidFill>
                                      <a:latin typeface="Cambria Math" panose="02040503050406030204" pitchFamily="18" charset="0"/>
                                    </a:rPr>
                                    <m:t>𝑖𝑗</m:t>
                                  </m:r>
                                </m:sub>
                              </m:sSub>
                              <m:r>
                                <a:rPr lang="en-US" sz="2200" i="1">
                                  <a:solidFill>
                                    <a:schemeClr val="accent4">
                                      <a:lumMod val="60000"/>
                                      <a:lumOff val="40000"/>
                                    </a:schemeClr>
                                  </a:solidFill>
                                  <a:latin typeface="Cambria Math" panose="02040503050406030204" pitchFamily="18" charset="0"/>
                                </a:rPr>
                                <m:t>⋅</m:t>
                              </m:r>
                              <m:sSub>
                                <m:sSubPr>
                                  <m:ctrlPr>
                                    <a:rPr lang="ru-RU" sz="2200" i="1">
                                      <a:solidFill>
                                        <a:schemeClr val="accent4">
                                          <a:lumMod val="60000"/>
                                          <a:lumOff val="40000"/>
                                        </a:schemeClr>
                                      </a:solidFill>
                                      <a:latin typeface="Cambria Math" panose="02040503050406030204" pitchFamily="18" charset="0"/>
                                    </a:rPr>
                                  </m:ctrlPr>
                                </m:sSubPr>
                                <m:e>
                                  <m:r>
                                    <a:rPr lang="ru-RU" sz="2200" i="1">
                                      <a:solidFill>
                                        <a:schemeClr val="accent4">
                                          <a:lumMod val="60000"/>
                                          <a:lumOff val="40000"/>
                                        </a:schemeClr>
                                      </a:solidFill>
                                      <a:latin typeface="Cambria Math" panose="02040503050406030204" pitchFamily="18" charset="0"/>
                                    </a:rPr>
                                    <m:t>𝑥</m:t>
                                  </m:r>
                                </m:e>
                                <m:sub>
                                  <m:r>
                                    <a:rPr lang="ru-RU" sz="2200" i="1">
                                      <a:solidFill>
                                        <a:schemeClr val="accent4">
                                          <a:lumMod val="60000"/>
                                          <a:lumOff val="40000"/>
                                        </a:schemeClr>
                                      </a:solidFill>
                                      <a:latin typeface="Cambria Math" panose="02040503050406030204" pitchFamily="18" charset="0"/>
                                    </a:rPr>
                                    <m:t>𝑖𝑗</m:t>
                                  </m:r>
                                </m:sub>
                              </m:sSub>
                            </m:e>
                          </m:nary>
                        </m:e>
                      </m:nary>
                      <m:r>
                        <a:rPr lang="en-US" sz="2200" i="1">
                          <a:solidFill>
                            <a:schemeClr val="accent4">
                              <a:lumMod val="60000"/>
                              <a:lumOff val="40000"/>
                            </a:schemeClr>
                          </a:solidFill>
                          <a:latin typeface="Cambria Math" panose="02040503050406030204" pitchFamily="18" charset="0"/>
                        </a:rPr>
                        <m:t>→</m:t>
                      </m:r>
                      <m:r>
                        <m:rPr>
                          <m:nor/>
                        </m:rPr>
                        <a:rPr lang="en-US" sz="2200">
                          <a:solidFill>
                            <a:schemeClr val="accent4">
                              <a:lumMod val="60000"/>
                              <a:lumOff val="40000"/>
                            </a:schemeClr>
                          </a:solidFill>
                        </a:rPr>
                        <m:t>max</m:t>
                      </m:r>
                      <m:d>
                        <m:dPr>
                          <m:ctrlPr>
                            <a:rPr lang="ru-RU" sz="2200" i="1">
                              <a:solidFill>
                                <a:schemeClr val="accent4">
                                  <a:lumMod val="60000"/>
                                  <a:lumOff val="40000"/>
                                </a:schemeClr>
                              </a:solidFill>
                              <a:latin typeface="Cambria Math" panose="02040503050406030204" pitchFamily="18" charset="0"/>
                            </a:rPr>
                          </m:ctrlPr>
                        </m:dPr>
                        <m:e>
                          <m:r>
                            <m:rPr>
                              <m:nor/>
                            </m:rPr>
                            <a:rPr lang="en-US" sz="2200">
                              <a:solidFill>
                                <a:schemeClr val="accent4">
                                  <a:lumMod val="60000"/>
                                  <a:lumOff val="40000"/>
                                </a:schemeClr>
                              </a:solidFill>
                            </a:rPr>
                            <m:t>min</m:t>
                          </m:r>
                        </m:e>
                      </m:d>
                    </m:oMath>
                  </m:oMathPara>
                </a14:m>
                <a:endParaRPr lang="ru-RU" sz="2200" dirty="0" smtClean="0">
                  <a:solidFill>
                    <a:schemeClr val="accent4">
                      <a:lumMod val="60000"/>
                      <a:lumOff val="40000"/>
                    </a:schemeClr>
                  </a:solidFill>
                </a:endParaRPr>
              </a:p>
              <a:p>
                <a:r>
                  <a:rPr lang="ru-RU" sz="2200" dirty="0" smtClean="0">
                    <a:solidFill>
                      <a:schemeClr val="accent4">
                        <a:lumMod val="60000"/>
                        <a:lumOff val="40000"/>
                      </a:schemeClr>
                    </a:solidFill>
                  </a:rPr>
                  <a:t>При следующих ограничениях:</a:t>
                </a:r>
              </a:p>
              <a:p>
                <a:pPr/>
                <a14:m>
                  <m:oMathPara xmlns:m="http://schemas.openxmlformats.org/officeDocument/2006/math">
                    <m:oMathParaPr>
                      <m:jc m:val="centerGroup"/>
                    </m:oMathParaPr>
                    <m:oMath xmlns:m="http://schemas.openxmlformats.org/officeDocument/2006/math">
                      <m:nary>
                        <m:naryPr>
                          <m:chr m:val="∑"/>
                          <m:ctrlPr>
                            <a:rPr lang="ru-RU" sz="2200" i="1">
                              <a:solidFill>
                                <a:schemeClr val="accent4">
                                  <a:lumMod val="60000"/>
                                  <a:lumOff val="40000"/>
                                </a:schemeClr>
                              </a:solidFill>
                              <a:latin typeface="Cambria Math" panose="02040503050406030204" pitchFamily="18" charset="0"/>
                            </a:rPr>
                          </m:ctrlPr>
                        </m:naryPr>
                        <m:sub>
                          <m:r>
                            <a:rPr lang="ru-RU" sz="2200" i="1">
                              <a:solidFill>
                                <a:schemeClr val="accent4">
                                  <a:lumMod val="60000"/>
                                  <a:lumOff val="40000"/>
                                </a:schemeClr>
                              </a:solidFill>
                              <a:latin typeface="Cambria Math" panose="02040503050406030204" pitchFamily="18" charset="0"/>
                            </a:rPr>
                            <m:t>𝑗</m:t>
                          </m:r>
                          <m:r>
                            <a:rPr lang="ru-RU" sz="2200" i="1">
                              <a:solidFill>
                                <a:schemeClr val="accent4">
                                  <a:lumMod val="60000"/>
                                  <a:lumOff val="40000"/>
                                </a:schemeClr>
                              </a:solidFill>
                              <a:latin typeface="Cambria Math" panose="02040503050406030204" pitchFamily="18" charset="0"/>
                            </a:rPr>
                            <m:t>=1</m:t>
                          </m:r>
                        </m:sub>
                        <m:sup>
                          <m:r>
                            <a:rPr lang="ru-RU" sz="2200" i="1">
                              <a:solidFill>
                                <a:schemeClr val="accent4">
                                  <a:lumMod val="60000"/>
                                  <a:lumOff val="40000"/>
                                </a:schemeClr>
                              </a:solidFill>
                              <a:latin typeface="Cambria Math" panose="02040503050406030204" pitchFamily="18" charset="0"/>
                            </a:rPr>
                            <m:t>𝑚</m:t>
                          </m:r>
                        </m:sup>
                        <m:e>
                          <m:sSub>
                            <m:sSubPr>
                              <m:ctrlPr>
                                <a:rPr lang="ru-RU" sz="2200" i="1">
                                  <a:solidFill>
                                    <a:schemeClr val="accent4">
                                      <a:lumMod val="60000"/>
                                      <a:lumOff val="40000"/>
                                    </a:schemeClr>
                                  </a:solidFill>
                                  <a:latin typeface="Cambria Math" panose="02040503050406030204" pitchFamily="18" charset="0"/>
                                </a:rPr>
                              </m:ctrlPr>
                            </m:sSubPr>
                            <m:e>
                              <m:r>
                                <a:rPr lang="ru-RU" sz="2200" i="1">
                                  <a:solidFill>
                                    <a:schemeClr val="accent4">
                                      <a:lumMod val="60000"/>
                                      <a:lumOff val="40000"/>
                                    </a:schemeClr>
                                  </a:solidFill>
                                  <a:latin typeface="Cambria Math" panose="02040503050406030204" pitchFamily="18" charset="0"/>
                                </a:rPr>
                                <m:t>𝑥</m:t>
                              </m:r>
                            </m:e>
                            <m:sub>
                              <m:r>
                                <a:rPr lang="ru-RU" sz="2200" i="1">
                                  <a:solidFill>
                                    <a:schemeClr val="accent4">
                                      <a:lumMod val="60000"/>
                                      <a:lumOff val="40000"/>
                                    </a:schemeClr>
                                  </a:solidFill>
                                  <a:latin typeface="Cambria Math" panose="02040503050406030204" pitchFamily="18" charset="0"/>
                                </a:rPr>
                                <m:t>𝑖𝑗</m:t>
                              </m:r>
                            </m:sub>
                          </m:sSub>
                        </m:e>
                      </m:nary>
                      <m:r>
                        <a:rPr lang="ru-RU" sz="2200" i="1">
                          <a:solidFill>
                            <a:schemeClr val="accent4">
                              <a:lumMod val="60000"/>
                              <a:lumOff val="40000"/>
                            </a:schemeClr>
                          </a:solidFill>
                          <a:latin typeface="Cambria Math" panose="02040503050406030204" pitchFamily="18" charset="0"/>
                        </a:rPr>
                        <m:t>=1, ∀</m:t>
                      </m:r>
                      <m:r>
                        <a:rPr lang="ru-RU" sz="2200" i="1">
                          <a:solidFill>
                            <a:schemeClr val="accent4">
                              <a:lumMod val="60000"/>
                              <a:lumOff val="40000"/>
                            </a:schemeClr>
                          </a:solidFill>
                          <a:latin typeface="Cambria Math" panose="02040503050406030204" pitchFamily="18" charset="0"/>
                        </a:rPr>
                        <m:t>𝑖</m:t>
                      </m:r>
                      <m:r>
                        <a:rPr lang="ru-RU" sz="2200" i="1">
                          <a:solidFill>
                            <a:schemeClr val="accent4">
                              <a:lumMod val="60000"/>
                              <a:lumOff val="40000"/>
                            </a:schemeClr>
                          </a:solidFill>
                          <a:latin typeface="Cambria Math" panose="02040503050406030204" pitchFamily="18" charset="0"/>
                        </a:rPr>
                        <m:t>∈</m:t>
                      </m:r>
                      <m:acc>
                        <m:accPr>
                          <m:chr m:val="̅"/>
                          <m:ctrlPr>
                            <a:rPr lang="ru-RU" sz="2200" i="1">
                              <a:solidFill>
                                <a:schemeClr val="accent4">
                                  <a:lumMod val="60000"/>
                                  <a:lumOff val="40000"/>
                                </a:schemeClr>
                              </a:solidFill>
                              <a:latin typeface="Cambria Math" panose="02040503050406030204" pitchFamily="18" charset="0"/>
                            </a:rPr>
                          </m:ctrlPr>
                        </m:accPr>
                        <m:e>
                          <m:r>
                            <a:rPr lang="ru-RU" sz="2200" i="1">
                              <a:solidFill>
                                <a:schemeClr val="accent4">
                                  <a:lumMod val="60000"/>
                                  <a:lumOff val="40000"/>
                                </a:schemeClr>
                              </a:solidFill>
                              <a:latin typeface="Cambria Math" panose="02040503050406030204" pitchFamily="18" charset="0"/>
                            </a:rPr>
                            <m:t>1,</m:t>
                          </m:r>
                          <m:r>
                            <a:rPr lang="ru-RU" sz="2200" i="1">
                              <a:solidFill>
                                <a:schemeClr val="accent4">
                                  <a:lumMod val="60000"/>
                                  <a:lumOff val="40000"/>
                                </a:schemeClr>
                              </a:solidFill>
                              <a:latin typeface="Cambria Math" panose="02040503050406030204" pitchFamily="18" charset="0"/>
                            </a:rPr>
                            <m:t>𝑛</m:t>
                          </m:r>
                        </m:e>
                      </m:acc>
                    </m:oMath>
                  </m:oMathPara>
                </a14:m>
                <a:endParaRPr lang="ru-RU" sz="2200" dirty="0" smtClean="0">
                  <a:solidFill>
                    <a:schemeClr val="accent4">
                      <a:lumMod val="60000"/>
                      <a:lumOff val="40000"/>
                    </a:schemeClr>
                  </a:solidFill>
                </a:endParaRPr>
              </a:p>
              <a:p>
                <a:pPr/>
                <a14:m>
                  <m:oMathPara xmlns:m="http://schemas.openxmlformats.org/officeDocument/2006/math">
                    <m:oMathParaPr>
                      <m:jc m:val="centerGroup"/>
                    </m:oMathParaPr>
                    <m:oMath xmlns:m="http://schemas.openxmlformats.org/officeDocument/2006/math">
                      <m:nary>
                        <m:naryPr>
                          <m:chr m:val="∑"/>
                          <m:ctrlPr>
                            <a:rPr lang="ru-RU" sz="2200" i="1">
                              <a:solidFill>
                                <a:schemeClr val="accent4">
                                  <a:lumMod val="60000"/>
                                  <a:lumOff val="40000"/>
                                </a:schemeClr>
                              </a:solidFill>
                              <a:latin typeface="Cambria Math" panose="02040503050406030204" pitchFamily="18" charset="0"/>
                            </a:rPr>
                          </m:ctrlPr>
                        </m:naryPr>
                        <m:sub>
                          <m:r>
                            <a:rPr lang="ru-RU" sz="2200" i="1">
                              <a:solidFill>
                                <a:schemeClr val="accent4">
                                  <a:lumMod val="60000"/>
                                  <a:lumOff val="40000"/>
                                </a:schemeClr>
                              </a:solidFill>
                              <a:latin typeface="Cambria Math" panose="02040503050406030204" pitchFamily="18" charset="0"/>
                            </a:rPr>
                            <m:t>𝑖</m:t>
                          </m:r>
                          <m:r>
                            <a:rPr lang="ru-RU" sz="2200" i="1">
                              <a:solidFill>
                                <a:schemeClr val="accent4">
                                  <a:lumMod val="60000"/>
                                  <a:lumOff val="40000"/>
                                </a:schemeClr>
                              </a:solidFill>
                              <a:latin typeface="Cambria Math" panose="02040503050406030204" pitchFamily="18" charset="0"/>
                            </a:rPr>
                            <m:t>=1</m:t>
                          </m:r>
                        </m:sub>
                        <m:sup>
                          <m:r>
                            <a:rPr lang="ru-RU" sz="2200" i="1">
                              <a:solidFill>
                                <a:schemeClr val="accent4">
                                  <a:lumMod val="60000"/>
                                  <a:lumOff val="40000"/>
                                </a:schemeClr>
                              </a:solidFill>
                              <a:latin typeface="Cambria Math" panose="02040503050406030204" pitchFamily="18" charset="0"/>
                            </a:rPr>
                            <m:t>𝑛</m:t>
                          </m:r>
                        </m:sup>
                        <m:e>
                          <m:sSub>
                            <m:sSubPr>
                              <m:ctrlPr>
                                <a:rPr lang="ru-RU" sz="2200" i="1">
                                  <a:solidFill>
                                    <a:schemeClr val="accent4">
                                      <a:lumMod val="60000"/>
                                      <a:lumOff val="40000"/>
                                    </a:schemeClr>
                                  </a:solidFill>
                                  <a:latin typeface="Cambria Math" panose="02040503050406030204" pitchFamily="18" charset="0"/>
                                </a:rPr>
                              </m:ctrlPr>
                            </m:sSubPr>
                            <m:e>
                              <m:r>
                                <a:rPr lang="ru-RU" sz="2200" i="1">
                                  <a:solidFill>
                                    <a:schemeClr val="accent4">
                                      <a:lumMod val="60000"/>
                                      <a:lumOff val="40000"/>
                                    </a:schemeClr>
                                  </a:solidFill>
                                  <a:latin typeface="Cambria Math" panose="02040503050406030204" pitchFamily="18" charset="0"/>
                                </a:rPr>
                                <m:t>𝑥</m:t>
                              </m:r>
                            </m:e>
                            <m:sub>
                              <m:r>
                                <a:rPr lang="ru-RU" sz="2200" i="1">
                                  <a:solidFill>
                                    <a:schemeClr val="accent4">
                                      <a:lumMod val="60000"/>
                                      <a:lumOff val="40000"/>
                                    </a:schemeClr>
                                  </a:solidFill>
                                  <a:latin typeface="Cambria Math" panose="02040503050406030204" pitchFamily="18" charset="0"/>
                                </a:rPr>
                                <m:t>𝑖𝑗</m:t>
                              </m:r>
                            </m:sub>
                          </m:sSub>
                        </m:e>
                      </m:nary>
                      <m:r>
                        <a:rPr lang="ru-RU" sz="2200" i="1">
                          <a:solidFill>
                            <a:schemeClr val="accent4">
                              <a:lumMod val="60000"/>
                              <a:lumOff val="40000"/>
                            </a:schemeClr>
                          </a:solidFill>
                          <a:latin typeface="Cambria Math" panose="02040503050406030204" pitchFamily="18" charset="0"/>
                        </a:rPr>
                        <m:t>=1, ∀</m:t>
                      </m:r>
                      <m:r>
                        <a:rPr lang="ru-RU" sz="2200" i="1">
                          <a:solidFill>
                            <a:schemeClr val="accent4">
                              <a:lumMod val="60000"/>
                              <a:lumOff val="40000"/>
                            </a:schemeClr>
                          </a:solidFill>
                          <a:latin typeface="Cambria Math" panose="02040503050406030204" pitchFamily="18" charset="0"/>
                        </a:rPr>
                        <m:t>𝑗</m:t>
                      </m:r>
                      <m:r>
                        <a:rPr lang="ru-RU" sz="2200" i="1">
                          <a:solidFill>
                            <a:schemeClr val="accent4">
                              <a:lumMod val="60000"/>
                              <a:lumOff val="40000"/>
                            </a:schemeClr>
                          </a:solidFill>
                          <a:latin typeface="Cambria Math" panose="02040503050406030204" pitchFamily="18" charset="0"/>
                        </a:rPr>
                        <m:t>∈</m:t>
                      </m:r>
                      <m:acc>
                        <m:accPr>
                          <m:chr m:val="̅"/>
                          <m:ctrlPr>
                            <a:rPr lang="ru-RU" sz="2200" i="1">
                              <a:solidFill>
                                <a:schemeClr val="accent4">
                                  <a:lumMod val="60000"/>
                                  <a:lumOff val="40000"/>
                                </a:schemeClr>
                              </a:solidFill>
                              <a:latin typeface="Cambria Math" panose="02040503050406030204" pitchFamily="18" charset="0"/>
                            </a:rPr>
                          </m:ctrlPr>
                        </m:accPr>
                        <m:e>
                          <m:r>
                            <a:rPr lang="ru-RU" sz="2200" i="1">
                              <a:solidFill>
                                <a:schemeClr val="accent4">
                                  <a:lumMod val="60000"/>
                                  <a:lumOff val="40000"/>
                                </a:schemeClr>
                              </a:solidFill>
                              <a:latin typeface="Cambria Math" panose="02040503050406030204" pitchFamily="18" charset="0"/>
                            </a:rPr>
                            <m:t>1,</m:t>
                          </m:r>
                          <m:r>
                            <a:rPr lang="ru-RU" sz="2200" i="1">
                              <a:solidFill>
                                <a:schemeClr val="accent4">
                                  <a:lumMod val="60000"/>
                                  <a:lumOff val="40000"/>
                                </a:schemeClr>
                              </a:solidFill>
                              <a:latin typeface="Cambria Math" panose="02040503050406030204" pitchFamily="18" charset="0"/>
                            </a:rPr>
                            <m:t>𝑚</m:t>
                          </m:r>
                        </m:e>
                      </m:acc>
                    </m:oMath>
                  </m:oMathPara>
                </a14:m>
                <a:endParaRPr lang="ru-RU" sz="2200" dirty="0" smtClean="0">
                  <a:solidFill>
                    <a:schemeClr val="accent4">
                      <a:lumMod val="60000"/>
                      <a:lumOff val="40000"/>
                    </a:schemeClr>
                  </a:solidFill>
                </a:endParaRPr>
              </a:p>
              <a:p>
                <a:pPr/>
                <a14:m>
                  <m:oMathPara xmlns:m="http://schemas.openxmlformats.org/officeDocument/2006/math">
                    <m:oMathParaPr>
                      <m:jc m:val="centerGroup"/>
                    </m:oMathParaPr>
                    <m:oMath xmlns:m="http://schemas.openxmlformats.org/officeDocument/2006/math">
                      <m:sSub>
                        <m:sSubPr>
                          <m:ctrlPr>
                            <a:rPr lang="ru-RU" sz="2200" i="1">
                              <a:solidFill>
                                <a:schemeClr val="accent4">
                                  <a:lumMod val="60000"/>
                                  <a:lumOff val="40000"/>
                                </a:schemeClr>
                              </a:solidFill>
                              <a:latin typeface="Cambria Math" panose="02040503050406030204" pitchFamily="18" charset="0"/>
                            </a:rPr>
                          </m:ctrlPr>
                        </m:sSubPr>
                        <m:e>
                          <m:r>
                            <a:rPr lang="ru-RU" sz="2200" i="1">
                              <a:solidFill>
                                <a:schemeClr val="accent4">
                                  <a:lumMod val="60000"/>
                                  <a:lumOff val="40000"/>
                                </a:schemeClr>
                              </a:solidFill>
                              <a:latin typeface="Cambria Math" panose="02040503050406030204" pitchFamily="18" charset="0"/>
                            </a:rPr>
                            <m:t>𝑥</m:t>
                          </m:r>
                        </m:e>
                        <m:sub>
                          <m:r>
                            <a:rPr lang="ru-RU" sz="2200" i="1">
                              <a:solidFill>
                                <a:schemeClr val="accent4">
                                  <a:lumMod val="60000"/>
                                  <a:lumOff val="40000"/>
                                </a:schemeClr>
                              </a:solidFill>
                              <a:latin typeface="Cambria Math" panose="02040503050406030204" pitchFamily="18" charset="0"/>
                            </a:rPr>
                            <m:t>𝑖𝑗</m:t>
                          </m:r>
                        </m:sub>
                      </m:sSub>
                      <m:r>
                        <a:rPr lang="ru-RU" sz="2200" i="1">
                          <a:solidFill>
                            <a:schemeClr val="accent4">
                              <a:lumMod val="60000"/>
                              <a:lumOff val="40000"/>
                            </a:schemeClr>
                          </a:solidFill>
                          <a:latin typeface="Cambria Math" panose="02040503050406030204" pitchFamily="18" charset="0"/>
                        </a:rPr>
                        <m:t>=</m:t>
                      </m:r>
                      <m:d>
                        <m:dPr>
                          <m:begChr m:val="{"/>
                          <m:endChr m:val=""/>
                          <m:ctrlPr>
                            <a:rPr lang="ru-RU" sz="2200" i="1">
                              <a:solidFill>
                                <a:schemeClr val="accent4">
                                  <a:lumMod val="60000"/>
                                  <a:lumOff val="40000"/>
                                </a:schemeClr>
                              </a:solidFill>
                              <a:latin typeface="Cambria Math" panose="02040503050406030204" pitchFamily="18" charset="0"/>
                            </a:rPr>
                          </m:ctrlPr>
                        </m:dPr>
                        <m:e>
                          <m:m>
                            <m:mPr>
                              <m:mcs>
                                <m:mc>
                                  <m:mcPr>
                                    <m:count m:val="1"/>
                                    <m:mcJc m:val="center"/>
                                  </m:mcPr>
                                </m:mc>
                              </m:mcs>
                              <m:ctrlPr>
                                <a:rPr lang="ru-RU" sz="2200" i="1">
                                  <a:solidFill>
                                    <a:schemeClr val="accent4">
                                      <a:lumMod val="60000"/>
                                      <a:lumOff val="40000"/>
                                    </a:schemeClr>
                                  </a:solidFill>
                                  <a:latin typeface="Cambria Math" panose="02040503050406030204" pitchFamily="18" charset="0"/>
                                </a:rPr>
                              </m:ctrlPr>
                            </m:mPr>
                            <m:mr>
                              <m:e>
                                <m:r>
                                  <a:rPr lang="ru-RU" sz="2200" i="1">
                                    <a:solidFill>
                                      <a:schemeClr val="accent4">
                                        <a:lumMod val="60000"/>
                                        <a:lumOff val="40000"/>
                                      </a:schemeClr>
                                    </a:solidFill>
                                    <a:latin typeface="Cambria Math" panose="02040503050406030204" pitchFamily="18" charset="0"/>
                                  </a:rPr>
                                  <m:t>1, если </m:t>
                                </m:r>
                                <m:r>
                                  <a:rPr lang="en-US" sz="2200" i="1">
                                    <a:solidFill>
                                      <a:schemeClr val="accent4">
                                        <a:lumMod val="60000"/>
                                        <a:lumOff val="40000"/>
                                      </a:schemeClr>
                                    </a:solidFill>
                                    <a:latin typeface="Cambria Math" panose="02040503050406030204" pitchFamily="18" charset="0"/>
                                  </a:rPr>
                                  <m:t>𝑖</m:t>
                                </m:r>
                                <m:r>
                                  <a:rPr lang="en-US" sz="2200" i="1">
                                    <a:solidFill>
                                      <a:schemeClr val="accent4">
                                        <a:lumMod val="60000"/>
                                        <a:lumOff val="40000"/>
                                      </a:schemeClr>
                                    </a:solidFill>
                                    <a:latin typeface="Cambria Math" panose="02040503050406030204" pitchFamily="18" charset="0"/>
                                  </a:rPr>
                                  <m:t>−й исполнител</m:t>
                                </m:r>
                                <m:r>
                                  <a:rPr lang="ru-RU" sz="2200" i="1">
                                    <a:solidFill>
                                      <a:schemeClr val="accent4">
                                        <a:lumMod val="60000"/>
                                        <a:lumOff val="40000"/>
                                      </a:schemeClr>
                                    </a:solidFill>
                                    <a:latin typeface="Cambria Math" panose="02040503050406030204" pitchFamily="18" charset="0"/>
                                  </a:rPr>
                                  <m:t>ь назначен на </m:t>
                                </m:r>
                                <m:r>
                                  <a:rPr lang="en-US" sz="2200" i="1">
                                    <a:solidFill>
                                      <a:schemeClr val="accent4">
                                        <a:lumMod val="60000"/>
                                        <a:lumOff val="40000"/>
                                      </a:schemeClr>
                                    </a:solidFill>
                                    <a:latin typeface="Cambria Math" panose="02040503050406030204" pitchFamily="18" charset="0"/>
                                  </a:rPr>
                                  <m:t>𝑗</m:t>
                                </m:r>
                                <m:r>
                                  <a:rPr lang="ru-RU" sz="2200" i="1">
                                    <a:solidFill>
                                      <a:schemeClr val="accent4">
                                        <a:lumMod val="60000"/>
                                        <a:lumOff val="40000"/>
                                      </a:schemeClr>
                                    </a:solidFill>
                                    <a:latin typeface="Cambria Math" panose="02040503050406030204" pitchFamily="18" charset="0"/>
                                  </a:rPr>
                                  <m:t> работу      </m:t>
                                </m:r>
                              </m:e>
                            </m:mr>
                            <m:mr>
                              <m:e>
                                <m:r>
                                  <a:rPr lang="ru-RU" sz="2200" i="1">
                                    <a:solidFill>
                                      <a:schemeClr val="accent4">
                                        <a:lumMod val="60000"/>
                                        <a:lumOff val="40000"/>
                                      </a:schemeClr>
                                    </a:solidFill>
                                    <a:latin typeface="Cambria Math" panose="02040503050406030204" pitchFamily="18" charset="0"/>
                                  </a:rPr>
                                  <m:t>0, если </m:t>
                                </m:r>
                                <m:r>
                                  <a:rPr lang="en-US" sz="2200" i="1">
                                    <a:solidFill>
                                      <a:schemeClr val="accent4">
                                        <a:lumMod val="60000"/>
                                        <a:lumOff val="40000"/>
                                      </a:schemeClr>
                                    </a:solidFill>
                                    <a:latin typeface="Cambria Math" panose="02040503050406030204" pitchFamily="18" charset="0"/>
                                  </a:rPr>
                                  <m:t>𝑖</m:t>
                                </m:r>
                                <m:r>
                                  <a:rPr lang="en-US" sz="2200" i="1">
                                    <a:solidFill>
                                      <a:schemeClr val="accent4">
                                        <a:lumMod val="60000"/>
                                        <a:lumOff val="40000"/>
                                      </a:schemeClr>
                                    </a:solidFill>
                                    <a:latin typeface="Cambria Math" panose="02040503050406030204" pitchFamily="18" charset="0"/>
                                  </a:rPr>
                                  <m:t>−й исполнител</m:t>
                                </m:r>
                                <m:r>
                                  <a:rPr lang="ru-RU" sz="2200" i="1">
                                    <a:solidFill>
                                      <a:schemeClr val="accent4">
                                        <a:lumMod val="60000"/>
                                        <a:lumOff val="40000"/>
                                      </a:schemeClr>
                                    </a:solidFill>
                                    <a:latin typeface="Cambria Math" panose="02040503050406030204" pitchFamily="18" charset="0"/>
                                  </a:rPr>
                                  <m:t>ь не назначен на </m:t>
                                </m:r>
                                <m:r>
                                  <a:rPr lang="en-US" sz="2200" i="1">
                                    <a:solidFill>
                                      <a:schemeClr val="accent4">
                                        <a:lumMod val="60000"/>
                                        <a:lumOff val="40000"/>
                                      </a:schemeClr>
                                    </a:solidFill>
                                    <a:latin typeface="Cambria Math" panose="02040503050406030204" pitchFamily="18" charset="0"/>
                                  </a:rPr>
                                  <m:t>𝑗</m:t>
                                </m:r>
                                <m:r>
                                  <a:rPr lang="ru-RU" sz="2200" i="1">
                                    <a:solidFill>
                                      <a:schemeClr val="accent4">
                                        <a:lumMod val="60000"/>
                                        <a:lumOff val="40000"/>
                                      </a:schemeClr>
                                    </a:solidFill>
                                    <a:latin typeface="Cambria Math" panose="02040503050406030204" pitchFamily="18" charset="0"/>
                                  </a:rPr>
                                  <m:t> работу</m:t>
                                </m:r>
                              </m:e>
                            </m:mr>
                          </m:m>
                        </m:e>
                      </m:d>
                    </m:oMath>
                  </m:oMathPara>
                </a14:m>
                <a:endParaRPr lang="ru-RU" sz="2200" dirty="0" smtClean="0">
                  <a:solidFill>
                    <a:schemeClr val="accent4">
                      <a:lumMod val="60000"/>
                      <a:lumOff val="40000"/>
                    </a:schemeClr>
                  </a:solidFill>
                </a:endParaRPr>
              </a:p>
              <a:p>
                <a:endParaRPr lang="ru-RU" sz="2200" dirty="0" smtClean="0">
                  <a:solidFill>
                    <a:schemeClr val="accent4">
                      <a:lumMod val="60000"/>
                      <a:lumOff val="40000"/>
                    </a:schemeClr>
                  </a:solidFill>
                </a:endParaRPr>
              </a:p>
              <a:p>
                <a:r>
                  <a:rPr lang="ru-RU" sz="2200" dirty="0" smtClean="0">
                    <a:solidFill>
                      <a:schemeClr val="accent4">
                        <a:lumMod val="60000"/>
                        <a:lumOff val="40000"/>
                      </a:schemeClr>
                    </a:solidFill>
                  </a:rPr>
                  <a:t>В случае, когда </a:t>
                </a:r>
                <a14:m>
                  <m:oMath xmlns:m="http://schemas.openxmlformats.org/officeDocument/2006/math">
                    <m:r>
                      <a:rPr lang="ru-RU" sz="2200" i="1">
                        <a:solidFill>
                          <a:schemeClr val="accent4">
                            <a:lumMod val="60000"/>
                            <a:lumOff val="40000"/>
                          </a:schemeClr>
                        </a:solidFill>
                        <a:latin typeface="Cambria Math" panose="02040503050406030204" pitchFamily="18" charset="0"/>
                      </a:rPr>
                      <m:t>𝑚</m:t>
                    </m:r>
                    <m:r>
                      <a:rPr lang="ru-RU" sz="2200" i="1">
                        <a:solidFill>
                          <a:schemeClr val="accent4">
                            <a:lumMod val="60000"/>
                            <a:lumOff val="40000"/>
                          </a:schemeClr>
                        </a:solidFill>
                        <a:latin typeface="Cambria Math" panose="02040503050406030204" pitchFamily="18" charset="0"/>
                      </a:rPr>
                      <m:t>=</m:t>
                    </m:r>
                    <m:r>
                      <a:rPr lang="ru-RU" sz="2200" i="1">
                        <a:solidFill>
                          <a:schemeClr val="accent4">
                            <a:lumMod val="60000"/>
                            <a:lumOff val="40000"/>
                          </a:schemeClr>
                        </a:solidFill>
                        <a:latin typeface="Cambria Math" panose="02040503050406030204" pitchFamily="18" charset="0"/>
                      </a:rPr>
                      <m:t>𝑛</m:t>
                    </m:r>
                  </m:oMath>
                </a14:m>
                <a:r>
                  <a:rPr lang="ru-RU" sz="2200" dirty="0" smtClean="0">
                    <a:solidFill>
                      <a:schemeClr val="accent4">
                        <a:lumMod val="60000"/>
                        <a:lumOff val="40000"/>
                      </a:schemeClr>
                    </a:solidFill>
                  </a:rPr>
                  <a:t> задача называется сбалансированной.</a:t>
                </a:r>
              </a:p>
              <a:p>
                <a:r>
                  <a:rPr lang="ru-RU" sz="2200" dirty="0">
                    <a:solidFill>
                      <a:schemeClr val="accent4">
                        <a:lumMod val="60000"/>
                        <a:lumOff val="40000"/>
                      </a:schemeClr>
                    </a:solidFill>
                  </a:rPr>
                  <a:t>П</a:t>
                </a:r>
                <a:r>
                  <a:rPr lang="ru-RU" sz="2200" dirty="0" smtClean="0">
                    <a:solidFill>
                      <a:schemeClr val="accent4">
                        <a:lumMod val="60000"/>
                        <a:lumOff val="40000"/>
                      </a:schemeClr>
                    </a:solidFill>
                  </a:rPr>
                  <a:t>ри  </a:t>
                </a:r>
                <a14:m>
                  <m:oMath xmlns:m="http://schemas.openxmlformats.org/officeDocument/2006/math">
                    <m:r>
                      <a:rPr lang="en-US" sz="2200" i="1">
                        <a:solidFill>
                          <a:schemeClr val="accent4">
                            <a:lumMod val="60000"/>
                            <a:lumOff val="40000"/>
                          </a:schemeClr>
                        </a:solidFill>
                        <a:latin typeface="Cambria Math" panose="02040503050406030204" pitchFamily="18" charset="0"/>
                      </a:rPr>
                      <m:t>𝑚</m:t>
                    </m:r>
                    <m:r>
                      <a:rPr lang="ru-RU" sz="2200" i="1">
                        <a:solidFill>
                          <a:schemeClr val="accent4">
                            <a:lumMod val="60000"/>
                            <a:lumOff val="40000"/>
                          </a:schemeClr>
                        </a:solidFill>
                        <a:latin typeface="Cambria Math" panose="02040503050406030204" pitchFamily="18" charset="0"/>
                      </a:rPr>
                      <m:t>≠</m:t>
                    </m:r>
                    <m:r>
                      <a:rPr lang="ru-RU" sz="2200" i="1">
                        <a:solidFill>
                          <a:schemeClr val="accent4">
                            <a:lumMod val="60000"/>
                            <a:lumOff val="40000"/>
                          </a:schemeClr>
                        </a:solidFill>
                        <a:latin typeface="Cambria Math" panose="02040503050406030204" pitchFamily="18" charset="0"/>
                      </a:rPr>
                      <m:t>𝑛</m:t>
                    </m:r>
                  </m:oMath>
                </a14:m>
                <a:r>
                  <a:rPr lang="ru-RU" sz="2200" dirty="0" smtClean="0">
                    <a:solidFill>
                      <a:schemeClr val="accent4">
                        <a:lumMod val="60000"/>
                        <a:lumOff val="40000"/>
                      </a:schemeClr>
                    </a:solidFill>
                  </a:rPr>
                  <a:t> – несбалансированной.</a:t>
                </a:r>
                <a:endParaRPr lang="ru-RU" sz="2200" dirty="0">
                  <a:solidFill>
                    <a:schemeClr val="accent4">
                      <a:lumMod val="60000"/>
                      <a:lumOff val="40000"/>
                    </a:schemeClr>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11277" y="599768"/>
                <a:ext cx="11159613" cy="5723042"/>
              </a:xfrm>
              <a:prstGeom prst="rect">
                <a:avLst/>
              </a:prstGeom>
              <a:blipFill>
                <a:blip r:embed="rId3"/>
                <a:stretch>
                  <a:fillRect l="-710" t="-639" b="-1384"/>
                </a:stretch>
              </a:blipFill>
            </p:spPr>
            <p:txBody>
              <a:bodyPr/>
              <a:lstStyle/>
              <a:p>
                <a:r>
                  <a:rPr lang="ru-RU">
                    <a:noFill/>
                  </a:rPr>
                  <a:t> </a:t>
                </a:r>
              </a:p>
            </p:txBody>
          </p:sp>
        </mc:Fallback>
      </mc:AlternateContent>
    </p:spTree>
    <p:extLst>
      <p:ext uri="{BB962C8B-B14F-4D97-AF65-F5344CB8AC3E}">
        <p14:creationId xmlns:p14="http://schemas.microsoft.com/office/powerpoint/2010/main" val="23772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530278" y="467198"/>
                <a:ext cx="11727569" cy="6186309"/>
              </a:xfrm>
              <a:prstGeom prst="rect">
                <a:avLst/>
              </a:prstGeom>
              <a:noFill/>
            </p:spPr>
            <p:txBody>
              <a:bodyPr wrap="none" rtlCol="0">
                <a:spAutoFit/>
              </a:bodyPr>
              <a:lstStyle/>
              <a:p>
                <a:r>
                  <a:rPr lang="ru-RU" sz="2800" b="1" dirty="0" smtClean="0">
                    <a:solidFill>
                      <a:schemeClr val="accent4">
                        <a:lumMod val="60000"/>
                        <a:lumOff val="40000"/>
                      </a:schemeClr>
                    </a:solidFill>
                    <a:latin typeface="Arial" panose="020B0604020202020204" pitchFamily="34" charset="0"/>
                    <a:cs typeface="Arial" panose="020B0604020202020204" pitchFamily="34" charset="0"/>
                  </a:rPr>
                  <a:t>Методы решения</a:t>
                </a:r>
              </a:p>
              <a:p>
                <a:endParaRPr lang="ru-RU" sz="800" b="1"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Из математической модели задачи видно, что задача о назначениях является </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частным случаем транспортной задачи, когда объемы производства всех поставщиков </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и потребности всех потребителей равны единице.</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Поэтому, задачу о назначениях можно решать, как методами линейного </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программирования (например, симплекс-методом), так и методами решения </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транспортной задачи (например, метод итерационного улучшения плана перевозок). </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Однако, для решения задачи о назначениях были созданы специализированные </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методы, самым известным из которых является </a:t>
                </a:r>
                <a:r>
                  <a:rPr lang="ru-RU" sz="2200" b="1" i="1" dirty="0" smtClean="0">
                    <a:solidFill>
                      <a:schemeClr val="accent4">
                        <a:lumMod val="60000"/>
                        <a:lumOff val="40000"/>
                      </a:schemeClr>
                    </a:solidFill>
                    <a:latin typeface="Arial" panose="020B0604020202020204" pitchFamily="34" charset="0"/>
                    <a:cs typeface="Arial" panose="020B0604020202020204" pitchFamily="34" charset="0"/>
                  </a:rPr>
                  <a:t>венгерский алгоритм</a:t>
                </a:r>
                <a:r>
                  <a:rPr lang="ru-RU" sz="2200" dirty="0" smtClean="0">
                    <a:solidFill>
                      <a:schemeClr val="accent4">
                        <a:lumMod val="60000"/>
                        <a:lumOff val="40000"/>
                      </a:schemeClr>
                    </a:solidFill>
                    <a:latin typeface="Arial" panose="020B0604020202020204" pitchFamily="34" charset="0"/>
                    <a:cs typeface="Arial" panose="020B0604020202020204" pitchFamily="34" charset="0"/>
                  </a:rPr>
                  <a:t>.</a:t>
                </a:r>
              </a:p>
              <a:p>
                <a:endParaRPr lang="ru-RU" sz="8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Венгерский алгоритм </a:t>
                </a:r>
                <a:r>
                  <a:rPr lang="ru-RU" sz="2200" dirty="0">
                    <a:solidFill>
                      <a:schemeClr val="accent4">
                        <a:lumMod val="60000"/>
                        <a:lumOff val="40000"/>
                      </a:schemeClr>
                    </a:solidFill>
                    <a:latin typeface="Arial" panose="020B0604020202020204" pitchFamily="34" charset="0"/>
                    <a:cs typeface="Arial" panose="020B0604020202020204" pitchFamily="34" charset="0"/>
                  </a:rPr>
                  <a:t>основан на двух идеях</a:t>
                </a:r>
                <a:r>
                  <a:rPr lang="ru-RU" sz="2200" dirty="0" smtClean="0">
                    <a:solidFill>
                      <a:schemeClr val="accent4">
                        <a:lumMod val="60000"/>
                        <a:lumOff val="40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ru-RU" sz="2200" dirty="0" smtClean="0">
                    <a:solidFill>
                      <a:schemeClr val="accent4">
                        <a:lumMod val="60000"/>
                        <a:lumOff val="40000"/>
                      </a:schemeClr>
                    </a:solidFill>
                    <a:latin typeface="Arial" panose="020B0604020202020204" pitchFamily="34" charset="0"/>
                    <a:cs typeface="Arial" panose="020B0604020202020204" pitchFamily="34" charset="0"/>
                  </a:rPr>
                  <a:t>если из всех элементов некой строки или столбца вычесть одно и то же число </a:t>
                </a:r>
                <a14:m>
                  <m:oMath xmlns:m="http://schemas.openxmlformats.org/officeDocument/2006/math">
                    <m:r>
                      <a:rPr lang="ru-RU" sz="2200" i="1">
                        <a:solidFill>
                          <a:schemeClr val="accent4">
                            <a:lumMod val="60000"/>
                            <a:lumOff val="40000"/>
                          </a:schemeClr>
                        </a:solidFill>
                        <a:latin typeface="Cambria Math" panose="02040503050406030204" pitchFamily="18" charset="0"/>
                      </a:rPr>
                      <m:t>𝑦</m:t>
                    </m:r>
                  </m:oMath>
                </a14:m>
                <a:r>
                  <a:rPr lang="ru-RU" sz="2200" dirty="0" smtClean="0">
                    <a:solidFill>
                      <a:schemeClr val="accent4">
                        <a:lumMod val="60000"/>
                        <a:lumOff val="40000"/>
                      </a:schemeClr>
                    </a:solidFill>
                    <a:latin typeface="Arial" panose="020B0604020202020204" pitchFamily="34" charset="0"/>
                    <a:cs typeface="Arial" panose="020B0604020202020204" pitchFamily="34" charset="0"/>
                  </a:rPr>
                  <a:t>,</a:t>
                </a:r>
                <a:br>
                  <a:rPr lang="ru-RU" sz="2200" dirty="0" smtClean="0">
                    <a:solidFill>
                      <a:schemeClr val="accent4">
                        <a:lumMod val="60000"/>
                        <a:lumOff val="40000"/>
                      </a:schemeClr>
                    </a:solidFill>
                    <a:latin typeface="Arial" panose="020B0604020202020204" pitchFamily="34" charset="0"/>
                    <a:cs typeface="Arial" panose="020B0604020202020204" pitchFamily="34" charset="0"/>
                  </a:rPr>
                </a:br>
                <a:r>
                  <a:rPr lang="ru-RU" sz="2200" dirty="0" smtClean="0">
                    <a:solidFill>
                      <a:schemeClr val="accent4">
                        <a:lumMod val="60000"/>
                        <a:lumOff val="40000"/>
                      </a:schemeClr>
                    </a:solidFill>
                    <a:latin typeface="Arial" panose="020B0604020202020204" pitchFamily="34" charset="0"/>
                    <a:cs typeface="Arial" panose="020B0604020202020204" pitchFamily="34" charset="0"/>
                  </a:rPr>
                  <a:t>общая </a:t>
                </a:r>
                <a:r>
                  <a:rPr lang="ru-RU" sz="2200" dirty="0">
                    <a:solidFill>
                      <a:schemeClr val="accent4">
                        <a:lumMod val="60000"/>
                        <a:lumOff val="40000"/>
                      </a:schemeClr>
                    </a:solidFill>
                    <a:latin typeface="Arial" panose="020B0604020202020204" pitchFamily="34" charset="0"/>
                    <a:cs typeface="Arial" panose="020B0604020202020204" pitchFamily="34" charset="0"/>
                  </a:rPr>
                  <a:t>стоимость уменьшится на </a:t>
                </a:r>
                <a14:m>
                  <m:oMath xmlns:m="http://schemas.openxmlformats.org/officeDocument/2006/math">
                    <m:r>
                      <a:rPr lang="ru-RU" sz="2200" i="1">
                        <a:solidFill>
                          <a:schemeClr val="accent4">
                            <a:lumMod val="60000"/>
                            <a:lumOff val="40000"/>
                          </a:schemeClr>
                        </a:solidFill>
                        <a:latin typeface="Cambria Math" panose="02040503050406030204" pitchFamily="18" charset="0"/>
                      </a:rPr>
                      <m:t>𝑦</m:t>
                    </m:r>
                  </m:oMath>
                </a14:m>
                <a:r>
                  <a:rPr lang="ru-RU" sz="2200" dirty="0">
                    <a:solidFill>
                      <a:schemeClr val="accent4">
                        <a:lumMod val="60000"/>
                        <a:lumOff val="40000"/>
                      </a:schemeClr>
                    </a:solidFill>
                    <a:latin typeface="Arial" panose="020B0604020202020204" pitchFamily="34" charset="0"/>
                    <a:cs typeface="Arial" panose="020B0604020202020204" pitchFamily="34" charset="0"/>
                  </a:rPr>
                  <a:t>, а оптимальное решение не </a:t>
                </a:r>
                <a:r>
                  <a:rPr lang="ru-RU" sz="2200" dirty="0" smtClean="0">
                    <a:solidFill>
                      <a:schemeClr val="accent4">
                        <a:lumMod val="60000"/>
                        <a:lumOff val="40000"/>
                      </a:schemeClr>
                    </a:solidFill>
                    <a:latin typeface="Arial" panose="020B0604020202020204" pitchFamily="34" charset="0"/>
                    <a:cs typeface="Arial" panose="020B0604020202020204" pitchFamily="34" charset="0"/>
                  </a:rPr>
                  <a:t>изменится;</a:t>
                </a:r>
              </a:p>
              <a:p>
                <a:pPr marL="342900" indent="-342900">
                  <a:buFont typeface="Arial" panose="020B0604020202020204" pitchFamily="34" charset="0"/>
                  <a:buChar char="•"/>
                </a:pPr>
                <a:r>
                  <a:rPr lang="ru-RU" sz="2200" dirty="0" smtClean="0">
                    <a:solidFill>
                      <a:schemeClr val="accent4">
                        <a:lumMod val="60000"/>
                        <a:lumOff val="40000"/>
                      </a:schemeClr>
                    </a:solidFill>
                    <a:latin typeface="Arial" panose="020B0604020202020204" pitchFamily="34" charset="0"/>
                    <a:cs typeface="Arial" panose="020B0604020202020204" pitchFamily="34" charset="0"/>
                  </a:rPr>
                  <a:t>если есть решение нулевой стоимости, оно оптимально.</a:t>
                </a: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Алгоритм </a:t>
                </a:r>
                <a:r>
                  <a:rPr lang="ru-RU" sz="2200" dirty="0">
                    <a:solidFill>
                      <a:schemeClr val="accent4">
                        <a:lumMod val="60000"/>
                        <a:lumOff val="40000"/>
                      </a:schemeClr>
                    </a:solidFill>
                    <a:latin typeface="Arial" panose="020B0604020202020204" pitchFamily="34" charset="0"/>
                    <a:cs typeface="Arial" panose="020B0604020202020204" pitchFamily="34" charset="0"/>
                  </a:rPr>
                  <a:t>ищет значения, которые надо вычесть из всех элементов каждой строки </a:t>
                </a:r>
                <a:endParaRPr lang="ru-RU" sz="22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и </a:t>
                </a:r>
                <a:r>
                  <a:rPr lang="ru-RU" sz="2200" dirty="0">
                    <a:solidFill>
                      <a:schemeClr val="accent4">
                        <a:lumMod val="60000"/>
                        <a:lumOff val="40000"/>
                      </a:schemeClr>
                    </a:solidFill>
                    <a:latin typeface="Arial" panose="020B0604020202020204" pitchFamily="34" charset="0"/>
                    <a:cs typeface="Arial" panose="020B0604020202020204" pitchFamily="34" charset="0"/>
                  </a:rPr>
                  <a:t>каждого столбца (разные для разных строк и столбцов), такие, что все элементы </a:t>
                </a:r>
                <a:endParaRPr lang="ru-RU" sz="22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200" dirty="0" smtClean="0">
                    <a:solidFill>
                      <a:schemeClr val="accent4">
                        <a:lumMod val="60000"/>
                        <a:lumOff val="40000"/>
                      </a:schemeClr>
                    </a:solidFill>
                    <a:latin typeface="Arial" panose="020B0604020202020204" pitchFamily="34" charset="0"/>
                    <a:cs typeface="Arial" panose="020B0604020202020204" pitchFamily="34" charset="0"/>
                  </a:rPr>
                  <a:t>матрицы </a:t>
                </a:r>
                <a:r>
                  <a:rPr lang="ru-RU" sz="2200" dirty="0">
                    <a:solidFill>
                      <a:schemeClr val="accent4">
                        <a:lumMod val="60000"/>
                        <a:lumOff val="40000"/>
                      </a:schemeClr>
                    </a:solidFill>
                    <a:latin typeface="Arial" panose="020B0604020202020204" pitchFamily="34" charset="0"/>
                    <a:cs typeface="Arial" panose="020B0604020202020204" pitchFamily="34" charset="0"/>
                  </a:rPr>
                  <a:t>останутся неотрицательными, но появится нулевое решение.</a:t>
                </a:r>
              </a:p>
              <a:p>
                <a:endParaRPr lang="ru-RU" sz="2200" dirty="0">
                  <a:solidFill>
                    <a:schemeClr val="accent4">
                      <a:lumMod val="60000"/>
                      <a:lumOff val="40000"/>
                    </a:schemeClr>
                  </a:solidFill>
                  <a:latin typeface="Arial" panose="020B0604020202020204" pitchFamily="34" charset="0"/>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30278" y="467198"/>
                <a:ext cx="11727569" cy="6186309"/>
              </a:xfrm>
              <a:prstGeom prst="rect">
                <a:avLst/>
              </a:prstGeom>
              <a:blipFill>
                <a:blip r:embed="rId3"/>
                <a:stretch>
                  <a:fillRect l="-1091" t="-1085"/>
                </a:stretch>
              </a:blipFill>
            </p:spPr>
            <p:txBody>
              <a:bodyPr/>
              <a:lstStyle/>
              <a:p>
                <a:r>
                  <a:rPr lang="ru-RU">
                    <a:noFill/>
                  </a:rPr>
                  <a:t> </a:t>
                </a:r>
              </a:p>
            </p:txBody>
          </p:sp>
        </mc:Fallback>
      </mc:AlternateContent>
    </p:spTree>
    <p:extLst>
      <p:ext uri="{BB962C8B-B14F-4D97-AF65-F5344CB8AC3E}">
        <p14:creationId xmlns:p14="http://schemas.microsoft.com/office/powerpoint/2010/main" val="291537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45805" y="269560"/>
            <a:ext cx="11611897" cy="3096745"/>
          </a:xfrm>
          <a:prstGeom prst="rect">
            <a:avLst/>
          </a:prstGeom>
        </p:spPr>
        <p:txBody>
          <a:bodyPr wrap="square">
            <a:spAutoFit/>
          </a:bodyPr>
          <a:lstStyle/>
          <a:p>
            <a:pPr>
              <a:lnSpc>
                <a:spcPct val="107000"/>
              </a:lnSpc>
            </a:pPr>
            <a:r>
              <a:rPr lang="ru-RU" sz="2800" b="1"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Пример</a:t>
            </a:r>
            <a:endParaRPr lang="ru-RU" sz="2800" dirty="0" smtClean="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В Галактике бушует гражданская война между повстанцами и жестокой Галактической Империей. Силы не равны и повстанцы держатся только потому, что Империя не знает расположения их баз. Повстанцам необходимо совершить налеты на объекты империи таким образом, чтобы суммарное расстояние которые преодолевают ударные звенья космолетов до своих целей было максимальным.</a:t>
            </a:r>
            <a:br>
              <a:rPr lang="ru-RU" sz="200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br>
            <a:r>
              <a:rPr lang="ru-RU" sz="200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Информация о базах повстанцев</a:t>
            </a:r>
            <a:r>
              <a:rPr lang="ru-RU" sz="2000" dirty="0" smtClean="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Информация о целях:</a:t>
            </a:r>
          </a:p>
          <a:p>
            <a:pPr>
              <a:lnSpc>
                <a:spcPct val="107000"/>
              </a:lnSpc>
              <a:spcAft>
                <a:spcPts val="800"/>
              </a:spcAft>
            </a:pPr>
            <a:endParaRPr lang="ru-RU" sz="2000" dirty="0" smtClean="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558544013"/>
              </p:ext>
            </p:extLst>
          </p:nvPr>
        </p:nvGraphicFramePr>
        <p:xfrm>
          <a:off x="334297" y="2450636"/>
          <a:ext cx="5348750" cy="2935224"/>
        </p:xfrm>
        <a:graphic>
          <a:graphicData uri="http://schemas.openxmlformats.org/drawingml/2006/table">
            <a:tbl>
              <a:tblPr firstRow="1" firstCol="1" bandRow="1">
                <a:tableStyleId>{5C22544A-7EE6-4342-B048-85BDC9FD1C3A}</a:tableStyleId>
              </a:tblPr>
              <a:tblGrid>
                <a:gridCol w="1494504">
                  <a:extLst>
                    <a:ext uri="{9D8B030D-6E8A-4147-A177-3AD203B41FA5}">
                      <a16:colId xmlns:a16="http://schemas.microsoft.com/office/drawing/2014/main" val="4253720080"/>
                    </a:ext>
                  </a:extLst>
                </a:gridCol>
                <a:gridCol w="1681316">
                  <a:extLst>
                    <a:ext uri="{9D8B030D-6E8A-4147-A177-3AD203B41FA5}">
                      <a16:colId xmlns:a16="http://schemas.microsoft.com/office/drawing/2014/main" val="341283859"/>
                    </a:ext>
                  </a:extLst>
                </a:gridCol>
                <a:gridCol w="2172930">
                  <a:extLst>
                    <a:ext uri="{9D8B030D-6E8A-4147-A177-3AD203B41FA5}">
                      <a16:colId xmlns:a16="http://schemas.microsoft.com/office/drawing/2014/main" val="2275934919"/>
                    </a:ext>
                  </a:extLst>
                </a:gridCol>
              </a:tblGrid>
              <a:tr h="847578">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База</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Координаты относительно</a:t>
                      </a:r>
                      <a:br>
                        <a:rPr lang="ru-RU" sz="2000" dirty="0">
                          <a:solidFill>
                            <a:schemeClr val="accent4">
                              <a:lumMod val="60000"/>
                              <a:lumOff val="40000"/>
                            </a:schemeClr>
                          </a:solidFill>
                          <a:effectLst/>
                        </a:rPr>
                      </a:br>
                      <a:r>
                        <a:rPr lang="ru-RU" sz="2000" dirty="0">
                          <a:solidFill>
                            <a:schemeClr val="accent4">
                              <a:lumMod val="60000"/>
                              <a:lumOff val="40000"/>
                            </a:schemeClr>
                          </a:solidFill>
                          <a:effectLst/>
                        </a:rPr>
                        <a:t>галактического центра</a:t>
                      </a:r>
                      <a:br>
                        <a:rPr lang="ru-RU" sz="2000" dirty="0">
                          <a:solidFill>
                            <a:schemeClr val="accent4">
                              <a:lumMod val="60000"/>
                              <a:lumOff val="40000"/>
                            </a:schemeClr>
                          </a:solidFill>
                          <a:effectLst/>
                        </a:rPr>
                      </a:br>
                      <a:r>
                        <a:rPr lang="ru-RU" sz="2000" dirty="0">
                          <a:solidFill>
                            <a:schemeClr val="accent4">
                              <a:lumMod val="60000"/>
                              <a:lumOff val="40000"/>
                            </a:schemeClr>
                          </a:solidFill>
                          <a:effectLst/>
                        </a:rPr>
                        <a:t>(в парсеках)</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Количество ударных звеньев на базе</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09163835"/>
                  </a:ext>
                </a:extLst>
              </a:tr>
              <a:tr h="274090">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База 1</a:t>
                      </a:r>
                      <a:r>
                        <a:rPr lang="en-US" sz="2000" dirty="0">
                          <a:solidFill>
                            <a:schemeClr val="accent4">
                              <a:lumMod val="60000"/>
                              <a:lumOff val="40000"/>
                            </a:schemeClr>
                          </a:solidFill>
                          <a:effectLst/>
                        </a:rPr>
                        <a:t> </a:t>
                      </a:r>
                      <a:r>
                        <a:rPr lang="en-US" sz="2000" dirty="0" smtClean="0">
                          <a:solidFill>
                            <a:schemeClr val="accent4">
                              <a:lumMod val="60000"/>
                              <a:lumOff val="40000"/>
                            </a:schemeClr>
                          </a:solidFill>
                          <a:effectLst/>
                        </a:rPr>
                        <a:t>(</a:t>
                      </a:r>
                      <a:r>
                        <a:rPr lang="ru-RU" sz="2000" dirty="0" smtClean="0">
                          <a:solidFill>
                            <a:schemeClr val="accent4">
                              <a:lumMod val="60000"/>
                              <a:lumOff val="40000"/>
                            </a:schemeClr>
                          </a:solidFill>
                          <a:effectLst/>
                        </a:rPr>
                        <a:t>Б</a:t>
                      </a:r>
                      <a:r>
                        <a:rPr lang="en-US" sz="2000" dirty="0" smtClean="0">
                          <a:solidFill>
                            <a:schemeClr val="accent4">
                              <a:lumMod val="60000"/>
                              <a:lumOff val="40000"/>
                            </a:schemeClr>
                          </a:solidFill>
                          <a:effectLst/>
                        </a:rPr>
                        <a:t>1</a:t>
                      </a:r>
                      <a:r>
                        <a:rPr lang="en-US"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(-1000, 5000)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710021159"/>
                  </a:ext>
                </a:extLst>
              </a:tr>
              <a:tr h="274090">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База 2</a:t>
                      </a:r>
                      <a:r>
                        <a:rPr lang="en-US" sz="2000" dirty="0">
                          <a:solidFill>
                            <a:schemeClr val="accent4">
                              <a:lumMod val="60000"/>
                              <a:lumOff val="40000"/>
                            </a:schemeClr>
                          </a:solidFill>
                          <a:effectLst/>
                        </a:rPr>
                        <a:t> </a:t>
                      </a:r>
                      <a:r>
                        <a:rPr lang="en-US" sz="2000" dirty="0" smtClean="0">
                          <a:solidFill>
                            <a:schemeClr val="accent4">
                              <a:lumMod val="60000"/>
                              <a:lumOff val="40000"/>
                            </a:schemeClr>
                          </a:solidFill>
                          <a:effectLst/>
                        </a:rPr>
                        <a:t>(</a:t>
                      </a:r>
                      <a:r>
                        <a:rPr lang="ru-RU" sz="2000" dirty="0" smtClean="0">
                          <a:solidFill>
                            <a:schemeClr val="accent4">
                              <a:lumMod val="60000"/>
                              <a:lumOff val="40000"/>
                            </a:schemeClr>
                          </a:solidFill>
                          <a:effectLst/>
                        </a:rPr>
                        <a:t>Б</a:t>
                      </a:r>
                      <a:r>
                        <a:rPr lang="en-US" sz="2000" dirty="0" smtClean="0">
                          <a:solidFill>
                            <a:schemeClr val="accent4">
                              <a:lumMod val="60000"/>
                              <a:lumOff val="40000"/>
                            </a:schemeClr>
                          </a:solidFill>
                          <a:effectLst/>
                        </a:rPr>
                        <a:t>2</a:t>
                      </a:r>
                      <a:r>
                        <a:rPr lang="en-US"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(-3500</a:t>
                      </a:r>
                      <a:r>
                        <a:rPr lang="en-US" sz="2000" dirty="0">
                          <a:solidFill>
                            <a:schemeClr val="accent4">
                              <a:lumMod val="60000"/>
                              <a:lumOff val="40000"/>
                            </a:schemeClr>
                          </a:solidFill>
                          <a:effectLst/>
                        </a:rPr>
                        <a:t>, -7000</a:t>
                      </a:r>
                      <a:r>
                        <a:rPr lang="ru-RU"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163171197"/>
                  </a:ext>
                </a:extLst>
              </a:tr>
              <a:tr h="274090">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База 3</a:t>
                      </a:r>
                      <a:r>
                        <a:rPr lang="en-US" sz="2000" dirty="0" smtClean="0">
                          <a:solidFill>
                            <a:schemeClr val="accent4">
                              <a:lumMod val="60000"/>
                              <a:lumOff val="40000"/>
                            </a:schemeClr>
                          </a:solidFill>
                          <a:effectLst/>
                        </a:rPr>
                        <a:t>(</a:t>
                      </a:r>
                      <a:r>
                        <a:rPr lang="ru-RU" sz="2000" dirty="0" smtClean="0">
                          <a:solidFill>
                            <a:schemeClr val="accent4">
                              <a:lumMod val="60000"/>
                              <a:lumOff val="40000"/>
                            </a:schemeClr>
                          </a:solidFill>
                          <a:effectLst/>
                        </a:rPr>
                        <a:t>Б</a:t>
                      </a:r>
                      <a:r>
                        <a:rPr lang="en-US" sz="2000" dirty="0" smtClean="0">
                          <a:solidFill>
                            <a:schemeClr val="accent4">
                              <a:lumMod val="60000"/>
                              <a:lumOff val="40000"/>
                            </a:schemeClr>
                          </a:solidFill>
                          <a:effectLst/>
                        </a:rPr>
                        <a:t>3</a:t>
                      </a:r>
                      <a:r>
                        <a:rPr lang="en-US"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(5000, 500)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112404059"/>
                  </a:ext>
                </a:extLst>
              </a:tr>
              <a:tr h="274090">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База 4</a:t>
                      </a:r>
                      <a:r>
                        <a:rPr lang="en-US" sz="2000" dirty="0">
                          <a:solidFill>
                            <a:schemeClr val="accent4">
                              <a:lumMod val="60000"/>
                              <a:lumOff val="40000"/>
                            </a:schemeClr>
                          </a:solidFill>
                          <a:effectLst/>
                        </a:rPr>
                        <a:t> </a:t>
                      </a:r>
                      <a:r>
                        <a:rPr lang="en-US" sz="2000" dirty="0" smtClean="0">
                          <a:solidFill>
                            <a:schemeClr val="accent4">
                              <a:lumMod val="60000"/>
                              <a:lumOff val="40000"/>
                            </a:schemeClr>
                          </a:solidFill>
                          <a:effectLst/>
                        </a:rPr>
                        <a:t>(</a:t>
                      </a:r>
                      <a:r>
                        <a:rPr lang="ru-RU" sz="2000" dirty="0" smtClean="0">
                          <a:solidFill>
                            <a:schemeClr val="accent4">
                              <a:lumMod val="60000"/>
                              <a:lumOff val="40000"/>
                            </a:schemeClr>
                          </a:solidFill>
                          <a:effectLst/>
                        </a:rPr>
                        <a:t>Б</a:t>
                      </a:r>
                      <a:r>
                        <a:rPr lang="en-US" sz="2000" dirty="0" smtClean="0">
                          <a:solidFill>
                            <a:schemeClr val="accent4">
                              <a:lumMod val="60000"/>
                              <a:lumOff val="40000"/>
                            </a:schemeClr>
                          </a:solidFill>
                          <a:effectLst/>
                        </a:rPr>
                        <a:t>4</a:t>
                      </a:r>
                      <a:r>
                        <a:rPr lang="en-US"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(8000, 2000)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747560803"/>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428546562"/>
              </p:ext>
            </p:extLst>
          </p:nvPr>
        </p:nvGraphicFramePr>
        <p:xfrm>
          <a:off x="5849323" y="2450636"/>
          <a:ext cx="6008379" cy="4235297"/>
        </p:xfrm>
        <a:graphic>
          <a:graphicData uri="http://schemas.openxmlformats.org/drawingml/2006/table">
            <a:tbl>
              <a:tblPr firstRow="1" firstCol="1" bandRow="1">
                <a:tableStyleId>{5C22544A-7EE6-4342-B048-85BDC9FD1C3A}</a:tableStyleId>
              </a:tblPr>
              <a:tblGrid>
                <a:gridCol w="2890517">
                  <a:extLst>
                    <a:ext uri="{9D8B030D-6E8A-4147-A177-3AD203B41FA5}">
                      <a16:colId xmlns:a16="http://schemas.microsoft.com/office/drawing/2014/main" val="497752292"/>
                    </a:ext>
                  </a:extLst>
                </a:gridCol>
                <a:gridCol w="3117862">
                  <a:extLst>
                    <a:ext uri="{9D8B030D-6E8A-4147-A177-3AD203B41FA5}">
                      <a16:colId xmlns:a16="http://schemas.microsoft.com/office/drawing/2014/main" val="571168304"/>
                    </a:ext>
                  </a:extLst>
                </a:gridCol>
              </a:tblGrid>
              <a:tr h="1297712">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Координаты относительно</a:t>
                      </a:r>
                      <a:br>
                        <a:rPr lang="ru-RU" sz="2000" dirty="0">
                          <a:solidFill>
                            <a:schemeClr val="accent4">
                              <a:lumMod val="60000"/>
                              <a:lumOff val="40000"/>
                            </a:schemeClr>
                          </a:solidFill>
                          <a:effectLst/>
                        </a:rPr>
                      </a:br>
                      <a:r>
                        <a:rPr lang="ru-RU" sz="2000" dirty="0">
                          <a:solidFill>
                            <a:schemeClr val="accent4">
                              <a:lumMod val="60000"/>
                              <a:lumOff val="40000"/>
                            </a:schemeClr>
                          </a:solidFill>
                          <a:effectLst/>
                        </a:rPr>
                        <a:t>галактического центра</a:t>
                      </a:r>
                      <a:br>
                        <a:rPr lang="ru-RU" sz="2000" dirty="0">
                          <a:solidFill>
                            <a:schemeClr val="accent4">
                              <a:lumMod val="60000"/>
                              <a:lumOff val="40000"/>
                            </a:schemeClr>
                          </a:solidFill>
                          <a:effectLst/>
                        </a:rPr>
                      </a:br>
                      <a:r>
                        <a:rPr lang="ru-RU" sz="2000" dirty="0">
                          <a:solidFill>
                            <a:schemeClr val="accent4">
                              <a:lumMod val="60000"/>
                              <a:lumOff val="40000"/>
                            </a:schemeClr>
                          </a:solidFill>
                          <a:effectLst/>
                        </a:rPr>
                        <a:t>(в парсеках)</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13852651"/>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1</a:t>
                      </a:r>
                      <a:r>
                        <a:rPr lang="en-US" sz="2000" dirty="0">
                          <a:solidFill>
                            <a:schemeClr val="accent4">
                              <a:lumMod val="60000"/>
                              <a:lumOff val="40000"/>
                            </a:schemeClr>
                          </a:solidFill>
                          <a:effectLst/>
                        </a:rPr>
                        <a:t> (Ц1)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a:t>
                      </a:r>
                      <a:r>
                        <a:rPr lang="en-US" sz="2000" dirty="0">
                          <a:solidFill>
                            <a:schemeClr val="accent4">
                              <a:lumMod val="60000"/>
                              <a:lumOff val="40000"/>
                            </a:schemeClr>
                          </a:solidFill>
                          <a:effectLst/>
                        </a:rPr>
                        <a:t>-7000 2000</a:t>
                      </a:r>
                      <a:r>
                        <a:rPr lang="ru-RU"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221467071"/>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2</a:t>
                      </a:r>
                      <a:r>
                        <a:rPr lang="en-US" sz="2000" dirty="0">
                          <a:solidFill>
                            <a:schemeClr val="accent4">
                              <a:lumMod val="60000"/>
                              <a:lumOff val="40000"/>
                            </a:schemeClr>
                          </a:solidFill>
                          <a:effectLst/>
                        </a:rPr>
                        <a:t> (Ц2)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a:t>
                      </a:r>
                      <a:r>
                        <a:rPr lang="en-US" sz="2000" dirty="0">
                          <a:solidFill>
                            <a:schemeClr val="accent4">
                              <a:lumMod val="60000"/>
                              <a:lumOff val="40000"/>
                            </a:schemeClr>
                          </a:solidFill>
                          <a:effectLst/>
                        </a:rPr>
                        <a:t>6500, 4500</a:t>
                      </a:r>
                      <a:r>
                        <a:rPr lang="ru-RU" sz="2000" dirty="0">
                          <a:solidFill>
                            <a:schemeClr val="accent4">
                              <a:lumMod val="60000"/>
                              <a:lumOff val="40000"/>
                            </a:schemeClr>
                          </a:solidFill>
                          <a:effectLst/>
                        </a:rPr>
                        <a:t>)</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442542124"/>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3</a:t>
                      </a:r>
                      <a:r>
                        <a:rPr lang="en-US" sz="2000" dirty="0">
                          <a:solidFill>
                            <a:schemeClr val="accent4">
                              <a:lumMod val="60000"/>
                              <a:lumOff val="40000"/>
                            </a:schemeClr>
                          </a:solidFill>
                          <a:effectLst/>
                        </a:rPr>
                        <a:t> (Ц3)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(2000, 1500)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61887206"/>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4</a:t>
                      </a:r>
                      <a:r>
                        <a:rPr lang="en-US" sz="2000" dirty="0">
                          <a:solidFill>
                            <a:schemeClr val="accent4">
                              <a:lumMod val="60000"/>
                              <a:lumOff val="40000"/>
                            </a:schemeClr>
                          </a:solidFill>
                          <a:effectLst/>
                        </a:rPr>
                        <a:t>(Ц4)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(1000, 6000)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375876958"/>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5</a:t>
                      </a:r>
                      <a:r>
                        <a:rPr lang="en-US" sz="2000" dirty="0">
                          <a:solidFill>
                            <a:schemeClr val="accent4">
                              <a:lumMod val="60000"/>
                              <a:lumOff val="40000"/>
                            </a:schemeClr>
                          </a:solidFill>
                          <a:effectLst/>
                        </a:rPr>
                        <a:t> (Ц5)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(2000, -5000)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746222171"/>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6</a:t>
                      </a:r>
                      <a:r>
                        <a:rPr lang="en-US" sz="2000" dirty="0">
                          <a:solidFill>
                            <a:schemeClr val="accent4">
                              <a:lumMod val="60000"/>
                              <a:lumOff val="40000"/>
                            </a:schemeClr>
                          </a:solidFill>
                          <a:effectLst/>
                        </a:rPr>
                        <a:t> (Ц6)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(7000, -6500)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15470841"/>
                  </a:ext>
                </a:extLst>
              </a:tr>
              <a:tr h="419655">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Цель 7</a:t>
                      </a:r>
                      <a:r>
                        <a:rPr lang="en-US" sz="2000" dirty="0">
                          <a:solidFill>
                            <a:schemeClr val="accent4">
                              <a:lumMod val="60000"/>
                              <a:lumOff val="40000"/>
                            </a:schemeClr>
                          </a:solidFill>
                          <a:effectLst/>
                        </a:rPr>
                        <a:t> (Ц7)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2000" dirty="0">
                          <a:solidFill>
                            <a:schemeClr val="accent4">
                              <a:lumMod val="60000"/>
                              <a:lumOff val="40000"/>
                            </a:schemeClr>
                          </a:solidFill>
                          <a:effectLst/>
                        </a:rPr>
                        <a:t>(-8000, -4000)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876561024"/>
                  </a:ext>
                </a:extLst>
              </a:tr>
            </a:tbl>
          </a:graphicData>
        </a:graphic>
      </p:graphicFrame>
    </p:spTree>
    <p:extLst>
      <p:ext uri="{BB962C8B-B14F-4D97-AF65-F5344CB8AC3E}">
        <p14:creationId xmlns:p14="http://schemas.microsoft.com/office/powerpoint/2010/main" val="1569927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1873236" y="423553"/>
            <a:ext cx="3105017" cy="523220"/>
          </a:xfrm>
          <a:prstGeom prst="rect">
            <a:avLst/>
          </a:prstGeom>
          <a:noFill/>
        </p:spPr>
        <p:txBody>
          <a:bodyPr wrap="none" rtlCol="0">
            <a:spAutoFit/>
          </a:bodyPr>
          <a:lstStyle/>
          <a:p>
            <a:r>
              <a:rPr lang="ru-RU" sz="2800" b="1" dirty="0" smtClean="0">
                <a:solidFill>
                  <a:schemeClr val="accent4">
                    <a:lumMod val="60000"/>
                    <a:lumOff val="40000"/>
                  </a:schemeClr>
                </a:solidFill>
                <a:latin typeface="Arial" panose="020B0604020202020204" pitchFamily="34" charset="0"/>
                <a:cs typeface="Arial" panose="020B0604020202020204" pitchFamily="34" charset="0"/>
              </a:rPr>
              <a:t>Карта</a:t>
            </a:r>
            <a:r>
              <a:rPr lang="ru-RU" sz="2800" b="1" dirty="0" smtClean="0">
                <a:latin typeface="Arial" panose="020B0604020202020204" pitchFamily="34" charset="0"/>
                <a:cs typeface="Arial" panose="020B0604020202020204" pitchFamily="34" charset="0"/>
              </a:rPr>
              <a:t> </a:t>
            </a:r>
            <a:r>
              <a:rPr lang="ru-RU" sz="2800" b="1" dirty="0" smtClean="0">
                <a:solidFill>
                  <a:schemeClr val="accent4">
                    <a:lumMod val="60000"/>
                    <a:lumOff val="40000"/>
                  </a:schemeClr>
                </a:solidFill>
                <a:latin typeface="Arial" panose="020B0604020202020204" pitchFamily="34" charset="0"/>
                <a:cs typeface="Arial" panose="020B0604020202020204" pitchFamily="34" charset="0"/>
              </a:rPr>
              <a:t>Галактики</a:t>
            </a:r>
            <a:endParaRPr lang="ru-RU" sz="2800" b="1" dirty="0">
              <a:solidFill>
                <a:schemeClr val="accent4">
                  <a:lumMod val="60000"/>
                  <a:lumOff val="40000"/>
                </a:schemeClr>
              </a:solidFill>
              <a:latin typeface="Arial" panose="020B0604020202020204" pitchFamily="34" charset="0"/>
              <a:cs typeface="Arial" panose="020B0604020202020204" pitchFamily="34" charset="0"/>
            </a:endParaRPr>
          </a:p>
        </p:txBody>
      </p:sp>
      <p:graphicFrame>
        <p:nvGraphicFramePr>
          <p:cNvPr id="3" name="Диаграмма 2"/>
          <p:cNvGraphicFramePr/>
          <p:nvPr>
            <p:extLst>
              <p:ext uri="{D42A27DB-BD31-4B8C-83A1-F6EECF244321}">
                <p14:modId xmlns:p14="http://schemas.microsoft.com/office/powerpoint/2010/main" val="2257377751"/>
              </p:ext>
            </p:extLst>
          </p:nvPr>
        </p:nvGraphicFramePr>
        <p:xfrm>
          <a:off x="1496893" y="304800"/>
          <a:ext cx="9630285" cy="6060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7801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Прямоугольник 2"/>
              <p:cNvSpPr/>
              <p:nvPr/>
            </p:nvSpPr>
            <p:spPr>
              <a:xfrm>
                <a:off x="265586" y="122042"/>
                <a:ext cx="11641279" cy="6643485"/>
              </a:xfrm>
              <a:prstGeom prst="rect">
                <a:avLst/>
              </a:prstGeom>
            </p:spPr>
            <p:txBody>
              <a:bodyPr wrap="square">
                <a:spAutoFit/>
              </a:bodyPr>
              <a:lstStyle/>
              <a:p>
                <a:pPr>
                  <a:lnSpc>
                    <a:spcPct val="107000"/>
                  </a:lnSpc>
                  <a:spcAft>
                    <a:spcPts val="800"/>
                  </a:spcAft>
                </a:pPr>
                <a:r>
                  <a:rPr lang="ru-RU" sz="2800" b="1" dirty="0" smtClean="0">
                    <a:solidFill>
                      <a:schemeClr val="accent4">
                        <a:lumMod val="60000"/>
                        <a:lumOff val="40000"/>
                      </a:schemeClr>
                    </a:solidFill>
                    <a:latin typeface="Arial" panose="020B0604020202020204" pitchFamily="34" charset="0"/>
                    <a:cs typeface="Arial" panose="020B0604020202020204" pitchFamily="34" charset="0"/>
                  </a:rPr>
                  <a:t>Решение</a:t>
                </a:r>
                <a:endParaRPr lang="ru-RU" sz="2800" dirty="0" smtClean="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ru-RU" sz="2000" dirty="0" smtClean="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Так </a:t>
                </a:r>
                <a:r>
                  <a:rPr lang="ru-RU" sz="2000" dirty="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как координаты звеньев </a:t>
                </a:r>
                <a14:m>
                  <m:oMath xmlns:m="http://schemas.openxmlformats.org/officeDocument/2006/math">
                    <m:d>
                      <m:d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Sub>
                      </m:e>
                    </m:d>
                  </m:oMath>
                </a14:m>
                <a:r>
                  <a:rPr lang="ru-RU" sz="2000" dirty="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 и целей </a:t>
                </a:r>
                <a14:m>
                  <m:oMath xmlns:m="http://schemas.openxmlformats.org/officeDocument/2006/math">
                    <m:d>
                      <m:d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𝑗</m:t>
                            </m:r>
                          </m:sub>
                          <m: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up>
                        </m:sSub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𝑗</m:t>
                            </m:r>
                          </m:sub>
                          <m: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up>
                        </m:sSubSup>
                      </m:e>
                    </m:d>
                  </m:oMath>
                </a14:m>
                <a:r>
                  <a:rPr lang="ru-RU" sz="2000" dirty="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 нам известны , то расстояние, которое необходимо пролететь </a:t>
                </a:r>
                <a14:m>
                  <m:oMath xmlns:m="http://schemas.openxmlformats.org/officeDocument/2006/math">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oMath>
                </a14:m>
                <a:r>
                  <a:rPr lang="ru-RU" sz="2000" dirty="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-му звену до </a:t>
                </a:r>
                <a14:m>
                  <m:oMath xmlns:m="http://schemas.openxmlformats.org/officeDocument/2006/math">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𝑗</m:t>
                    </m:r>
                  </m:oMath>
                </a14:m>
                <a:r>
                  <a:rPr lang="ru-RU" sz="2000" dirty="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-ой цели можно найти по формуле:</a:t>
                </a:r>
                <a:br>
                  <a:rPr lang="ru-RU" sz="2000" dirty="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br>
                <a14:m>
                  <m:oMathPara xmlns:m="http://schemas.openxmlformats.org/officeDocument/2006/math">
                    <m:oMathParaPr>
                      <m:jc m:val="centerGroup"/>
                    </m:oMathParaPr>
                    <m:oMath xmlns:m="http://schemas.openxmlformats.org/officeDocument/2006/math">
                      <m:sSub>
                        <m:sSub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𝑐</m:t>
                          </m:r>
                        </m:e>
                        <m: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up>
                                  </m:sSubSup>
                                </m:e>
                              </m:d>
                            </m:e>
                            <m: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sup>
                                  </m:sSubSup>
                                </m:e>
                              </m:d>
                            </m:e>
                            <m:sup>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2</m:t>
                              </m:r>
                            </m:sup>
                          </m:sSup>
                        </m:e>
                      </m:rad>
                    </m:oMath>
                  </m:oMathPara>
                </a14:m>
                <a:endParaRPr lang="ru-RU" sz="2000" dirty="0" smtClean="0">
                  <a:solidFill>
                    <a:schemeClr val="accent4">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ru-RU" sz="2000" dirty="0" smtClean="0">
                    <a:solidFill>
                      <a:schemeClr val="accent4">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Подставляя координаты баз и целей в это выражение, получим следующую матрицу доходов</a:t>
                </a:r>
                <a:endParaRPr lang="ru-RU" sz="2000" dirty="0">
                  <a:solidFill>
                    <a:schemeClr val="accent4">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𝐶</m:t>
                      </m:r>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7"/>
                                    <m:mcJc m:val="center"/>
                                  </m:mcPr>
                                </m:mc>
                              </m:mcs>
                              <m:ctrlP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ctrlPr>
                            </m:mPr>
                            <m:mr>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6708</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5523</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4610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2236</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10440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14009</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11402</m:t>
                                </m:r>
                              </m:e>
                            </m:mr>
                            <m:mr>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9657</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11885</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10124</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13757</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5852</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10512</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5408</m:t>
                                </m:r>
                              </m:e>
                            </m:mr>
                            <m:mr>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12093</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12176</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3162</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6801</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6265</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7280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13757</m:t>
                                </m:r>
                              </m:e>
                            </m:mr>
                            <m:mr>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15000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14714</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6021</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8062</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9220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8559</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17088</m:t>
                                </m:r>
                              </m:e>
                            </m:mr>
                            <m:mr>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15000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14714</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6021</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8062</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9220</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8559</m:t>
                                </m:r>
                              </m:e>
                              <m:e>
                                <m:r>
                                  <a:rPr lang="ru-RU" sz="2000">
                                    <a:solidFill>
                                      <a:schemeClr val="accent4">
                                        <a:lumMod val="60000"/>
                                        <a:lumOff val="40000"/>
                                      </a:schemeClr>
                                    </a:solidFill>
                                    <a:effectLst/>
                                    <a:latin typeface="Cambria Math" panose="02040503050406030204" pitchFamily="18" charset="0"/>
                                    <a:ea typeface="Times New Roman" panose="02020603050405020304" pitchFamily="18" charset="0"/>
                                    <a:cs typeface="Calibri" panose="020F0502020204030204" pitchFamily="34" charset="0"/>
                                  </a:rPr>
                                  <m:t>17088</m:t>
                                </m:r>
                              </m:e>
                            </m:mr>
                          </m:m>
                        </m:e>
                      </m:d>
                      <m:r>
                        <a:rPr lang="ru-RU" sz="2000" i="1">
                          <a:solidFill>
                            <a:schemeClr val="accent4">
                              <a:lumMod val="60000"/>
                              <a:lumOff val="40000"/>
                            </a:schemeClr>
                          </a:solidFill>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ru-RU" sz="2000" dirty="0" smtClean="0">
                  <a:solidFill>
                    <a:schemeClr val="accent4">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a:p>
                <a:r>
                  <a:rPr lang="ru-RU" sz="2000" dirty="0">
                    <a:solidFill>
                      <a:schemeClr val="accent4">
                        <a:lumMod val="60000"/>
                        <a:lumOff val="40000"/>
                      </a:schemeClr>
                    </a:solidFill>
                    <a:latin typeface="Arial" panose="020B0604020202020204" pitchFamily="34" charset="0"/>
                    <a:cs typeface="Arial" panose="020B0604020202020204" pitchFamily="34" charset="0"/>
                  </a:rPr>
                  <a:t>Для того, чтобы применить венгерский алгоритм нужно перейти от матрицы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доходов </a:t>
                </a:r>
                <a14:m>
                  <m:oMath xmlns:m="http://schemas.openxmlformats.org/officeDocument/2006/math">
                    <m:r>
                      <a:rPr lang="ru-RU" sz="2000" i="1">
                        <a:solidFill>
                          <a:schemeClr val="accent4">
                            <a:lumMod val="60000"/>
                            <a:lumOff val="40000"/>
                          </a:schemeClr>
                        </a:solidFill>
                        <a:latin typeface="Cambria Math" panose="02040503050406030204" pitchFamily="18" charset="0"/>
                      </a:rPr>
                      <m:t>𝐶</m:t>
                    </m:r>
                  </m:oMath>
                </a14:m>
                <a:r>
                  <a:rPr lang="ru-RU" sz="2000" dirty="0">
                    <a:solidFill>
                      <a:schemeClr val="accent4">
                        <a:lumMod val="60000"/>
                        <a:lumOff val="40000"/>
                      </a:schemeClr>
                    </a:solidFill>
                    <a:latin typeface="Arial" panose="020B0604020202020204" pitchFamily="34" charset="0"/>
                    <a:cs typeface="Arial" panose="020B0604020202020204" pitchFamily="34" charset="0"/>
                  </a:rPr>
                  <a:t> к матрице затрат </a:t>
                </a:r>
                <a14:m>
                  <m:oMath xmlns:m="http://schemas.openxmlformats.org/officeDocument/2006/math">
                    <m:acc>
                      <m:accPr>
                        <m:chr m:val="̃"/>
                        <m:ctrlPr>
                          <a:rPr lang="ru-RU" sz="2000" i="1">
                            <a:solidFill>
                              <a:schemeClr val="accent4">
                                <a:lumMod val="60000"/>
                                <a:lumOff val="40000"/>
                              </a:schemeClr>
                            </a:solidFill>
                            <a:latin typeface="Cambria Math" panose="02040503050406030204" pitchFamily="18" charset="0"/>
                          </a:rPr>
                        </m:ctrlPr>
                      </m:accPr>
                      <m:e>
                        <m:r>
                          <a:rPr lang="ru-RU" sz="2000" i="1">
                            <a:solidFill>
                              <a:schemeClr val="accent4">
                                <a:lumMod val="60000"/>
                                <a:lumOff val="40000"/>
                              </a:schemeClr>
                            </a:solidFill>
                            <a:latin typeface="Cambria Math" panose="02040503050406030204" pitchFamily="18" charset="0"/>
                          </a:rPr>
                          <m:t>𝐶</m:t>
                        </m:r>
                      </m:e>
                    </m:acc>
                    <m:r>
                      <a:rPr lang="ru-RU" sz="2000" b="0" i="0" smtClean="0">
                        <a:solidFill>
                          <a:schemeClr val="accent4">
                            <a:lumMod val="60000"/>
                            <a:lumOff val="40000"/>
                          </a:schemeClr>
                        </a:solidFill>
                        <a:latin typeface="Cambria Math" panose="02040503050406030204" pitchFamily="18" charset="0"/>
                      </a:rPr>
                      <m:t>,</m:t>
                    </m:r>
                  </m:oMath>
                </a14:m>
                <a:r>
                  <a:rPr lang="ru-RU" sz="2000" dirty="0" smtClean="0">
                    <a:solidFill>
                      <a:schemeClr val="accent4">
                        <a:lumMod val="60000"/>
                        <a:lumOff val="40000"/>
                      </a:schemeClr>
                    </a:solidFill>
                    <a:latin typeface="Arial" panose="020B0604020202020204" pitchFamily="34" charset="0"/>
                    <a:cs typeface="Arial" panose="020B0604020202020204" pitchFamily="34" charset="0"/>
                  </a:rPr>
                  <a:t> которую мы получаем вычитая текущий элемент из максимального элемента строки.</a:t>
                </a:r>
                <a:endParaRPr lang="ru-RU" sz="2000" dirty="0">
                  <a:solidFill>
                    <a:schemeClr val="accent4">
                      <a:lumMod val="60000"/>
                      <a:lumOff val="40000"/>
                    </a:schemeClr>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ru-RU" sz="2000" i="1">
                              <a:solidFill>
                                <a:schemeClr val="accent4">
                                  <a:lumMod val="60000"/>
                                  <a:lumOff val="40000"/>
                                </a:schemeClr>
                              </a:solidFill>
                              <a:latin typeface="Cambria Math" panose="02040503050406030204" pitchFamily="18" charset="0"/>
                            </a:rPr>
                          </m:ctrlPr>
                        </m:accPr>
                        <m:e>
                          <m:r>
                            <a:rPr lang="ru-RU" sz="2000" i="1">
                              <a:solidFill>
                                <a:schemeClr val="accent4">
                                  <a:lumMod val="60000"/>
                                  <a:lumOff val="40000"/>
                                </a:schemeClr>
                              </a:solidFill>
                              <a:latin typeface="Cambria Math" panose="02040503050406030204" pitchFamily="18" charset="0"/>
                            </a:rPr>
                            <m:t>𝐶</m:t>
                          </m:r>
                        </m:e>
                      </m:acc>
                      <m:r>
                        <a:rPr lang="ru-RU" sz="2000" i="1">
                          <a:solidFill>
                            <a:schemeClr val="accent4">
                              <a:lumMod val="60000"/>
                              <a:lumOff val="40000"/>
                            </a:schemeClr>
                          </a:solidFill>
                          <a:latin typeface="Cambria Math" panose="02040503050406030204" pitchFamily="18" charset="0"/>
                        </a:rPr>
                        <m:t>=</m:t>
                      </m:r>
                      <m:d>
                        <m:dPr>
                          <m:ctrlPr>
                            <a:rPr lang="ru-RU" sz="2000" i="1">
                              <a:solidFill>
                                <a:schemeClr val="accent4">
                                  <a:lumMod val="60000"/>
                                  <a:lumOff val="40000"/>
                                </a:schemeClr>
                              </a:solidFill>
                              <a:latin typeface="Cambria Math" panose="02040503050406030204" pitchFamily="18" charset="0"/>
                            </a:rPr>
                          </m:ctrlPr>
                        </m:dPr>
                        <m:e>
                          <m:m>
                            <m:mPr>
                              <m:mcs>
                                <m:mc>
                                  <m:mcPr>
                                    <m:count m:val="7"/>
                                    <m:mcJc m:val="center"/>
                                  </m:mcPr>
                                </m:mc>
                              </m:mcs>
                              <m:ctrlPr>
                                <a:rPr lang="ru-RU" sz="2000" i="1">
                                  <a:solidFill>
                                    <a:schemeClr val="accent4">
                                      <a:lumMod val="60000"/>
                                      <a:lumOff val="40000"/>
                                    </a:schemeClr>
                                  </a:solidFill>
                                  <a:latin typeface="Cambria Math" panose="02040503050406030204" pitchFamily="18" charset="0"/>
                                </a:rPr>
                              </m:ctrlPr>
                            </m:mPr>
                            <m:mr>
                              <m:e>
                                <m:r>
                                  <a:rPr lang="ru-RU" sz="2000">
                                    <a:solidFill>
                                      <a:schemeClr val="accent4">
                                        <a:lumMod val="60000"/>
                                        <a:lumOff val="40000"/>
                                      </a:schemeClr>
                                    </a:solidFill>
                                    <a:latin typeface="Cambria Math" panose="02040503050406030204" pitchFamily="18" charset="0"/>
                                  </a:rPr>
                                  <m:t>7301</m:t>
                                </m:r>
                              </m:e>
                              <m:e>
                                <m:r>
                                  <a:rPr lang="ru-RU" sz="2000">
                                    <a:solidFill>
                                      <a:schemeClr val="accent4">
                                        <a:lumMod val="60000"/>
                                        <a:lumOff val="40000"/>
                                      </a:schemeClr>
                                    </a:solidFill>
                                    <a:latin typeface="Cambria Math" panose="02040503050406030204" pitchFamily="18" charset="0"/>
                                  </a:rPr>
                                  <m:t>8486</m:t>
                                </m:r>
                              </m:e>
                              <m:e>
                                <m:r>
                                  <a:rPr lang="ru-RU" sz="2000">
                                    <a:solidFill>
                                      <a:schemeClr val="accent4">
                                        <a:lumMod val="60000"/>
                                        <a:lumOff val="40000"/>
                                      </a:schemeClr>
                                    </a:solidFill>
                                    <a:latin typeface="Cambria Math" panose="02040503050406030204" pitchFamily="18" charset="0"/>
                                  </a:rPr>
                                  <m:t>9399</m:t>
                                </m:r>
                              </m:e>
                              <m:e>
                                <m:r>
                                  <a:rPr lang="ru-RU" sz="2000">
                                    <a:solidFill>
                                      <a:schemeClr val="accent4">
                                        <a:lumMod val="60000"/>
                                        <a:lumOff val="40000"/>
                                      </a:schemeClr>
                                    </a:solidFill>
                                    <a:latin typeface="Cambria Math" panose="02040503050406030204" pitchFamily="18" charset="0"/>
                                  </a:rPr>
                                  <m:t>11773</m:t>
                                </m:r>
                              </m:e>
                              <m:e>
                                <m:r>
                                  <a:rPr lang="ru-RU" sz="2000">
                                    <a:solidFill>
                                      <a:schemeClr val="accent4">
                                        <a:lumMod val="60000"/>
                                        <a:lumOff val="40000"/>
                                      </a:schemeClr>
                                    </a:solidFill>
                                    <a:latin typeface="Cambria Math" panose="02040503050406030204" pitchFamily="18" charset="0"/>
                                  </a:rPr>
                                  <m:t>3569</m:t>
                                </m:r>
                              </m:e>
                              <m:e>
                                <m:r>
                                  <a:rPr lang="ru-RU" sz="2000">
                                    <a:solidFill>
                                      <a:schemeClr val="accent4">
                                        <a:lumMod val="60000"/>
                                        <a:lumOff val="40000"/>
                                      </a:schemeClr>
                                    </a:solidFill>
                                    <a:latin typeface="Cambria Math" panose="02040503050406030204" pitchFamily="18" charset="0"/>
                                  </a:rPr>
                                  <m:t>0</m:t>
                                </m:r>
                              </m:e>
                              <m:e>
                                <m:r>
                                  <a:rPr lang="ru-RU" sz="2000">
                                    <a:solidFill>
                                      <a:schemeClr val="accent4">
                                        <a:lumMod val="60000"/>
                                        <a:lumOff val="40000"/>
                                      </a:schemeClr>
                                    </a:solidFill>
                                    <a:latin typeface="Cambria Math" panose="02040503050406030204" pitchFamily="18" charset="0"/>
                                  </a:rPr>
                                  <m:t>2607</m:t>
                                </m:r>
                              </m:e>
                            </m:mr>
                            <m:mr>
                              <m:e>
                                <m:r>
                                  <a:rPr lang="ru-RU" sz="2000">
                                    <a:solidFill>
                                      <a:schemeClr val="accent4">
                                        <a:lumMod val="60000"/>
                                        <a:lumOff val="40000"/>
                                      </a:schemeClr>
                                    </a:solidFill>
                                    <a:latin typeface="Cambria Math" panose="02040503050406030204" pitchFamily="18" charset="0"/>
                                  </a:rPr>
                                  <m:t>4100</m:t>
                                </m:r>
                              </m:e>
                              <m:e>
                                <m:r>
                                  <a:rPr lang="ru-RU" sz="2000">
                                    <a:solidFill>
                                      <a:schemeClr val="accent4">
                                        <a:lumMod val="60000"/>
                                        <a:lumOff val="40000"/>
                                      </a:schemeClr>
                                    </a:solidFill>
                                    <a:latin typeface="Cambria Math" panose="02040503050406030204" pitchFamily="18" charset="0"/>
                                  </a:rPr>
                                  <m:t>1872</m:t>
                                </m:r>
                              </m:e>
                              <m:e>
                                <m:r>
                                  <a:rPr lang="ru-RU" sz="2000">
                                    <a:solidFill>
                                      <a:schemeClr val="accent4">
                                        <a:lumMod val="60000"/>
                                        <a:lumOff val="40000"/>
                                      </a:schemeClr>
                                    </a:solidFill>
                                    <a:latin typeface="Cambria Math" panose="02040503050406030204" pitchFamily="18" charset="0"/>
                                  </a:rPr>
                                  <m:t>3633</m:t>
                                </m:r>
                              </m:e>
                              <m:e>
                                <m:r>
                                  <a:rPr lang="ru-RU" sz="2000">
                                    <a:solidFill>
                                      <a:schemeClr val="accent4">
                                        <a:lumMod val="60000"/>
                                        <a:lumOff val="40000"/>
                                      </a:schemeClr>
                                    </a:solidFill>
                                    <a:latin typeface="Cambria Math" panose="02040503050406030204" pitchFamily="18" charset="0"/>
                                  </a:rPr>
                                  <m:t>0</m:t>
                                </m:r>
                              </m:e>
                              <m:e>
                                <m:r>
                                  <a:rPr lang="ru-RU" sz="2000">
                                    <a:solidFill>
                                      <a:schemeClr val="accent4">
                                        <a:lumMod val="60000"/>
                                        <a:lumOff val="40000"/>
                                      </a:schemeClr>
                                    </a:solidFill>
                                    <a:latin typeface="Cambria Math" panose="02040503050406030204" pitchFamily="18" charset="0"/>
                                  </a:rPr>
                                  <m:t>7905</m:t>
                                </m:r>
                              </m:e>
                              <m:e>
                                <m:r>
                                  <a:rPr lang="ru-RU" sz="2000">
                                    <a:solidFill>
                                      <a:schemeClr val="accent4">
                                        <a:lumMod val="60000"/>
                                        <a:lumOff val="40000"/>
                                      </a:schemeClr>
                                    </a:solidFill>
                                    <a:latin typeface="Cambria Math" panose="02040503050406030204" pitchFamily="18" charset="0"/>
                                  </a:rPr>
                                  <m:t>3245</m:t>
                                </m:r>
                              </m:e>
                              <m:e>
                                <m:r>
                                  <a:rPr lang="ru-RU" sz="2000">
                                    <a:solidFill>
                                      <a:schemeClr val="accent4">
                                        <a:lumMod val="60000"/>
                                        <a:lumOff val="40000"/>
                                      </a:schemeClr>
                                    </a:solidFill>
                                    <a:latin typeface="Cambria Math" panose="02040503050406030204" pitchFamily="18" charset="0"/>
                                  </a:rPr>
                                  <m:t>8349</m:t>
                                </m:r>
                              </m:e>
                            </m:mr>
                            <m:mr>
                              <m:e>
                                <m:r>
                                  <a:rPr lang="ru-RU" sz="2000">
                                    <a:solidFill>
                                      <a:schemeClr val="accent4">
                                        <a:lumMod val="60000"/>
                                        <a:lumOff val="40000"/>
                                      </a:schemeClr>
                                    </a:solidFill>
                                    <a:latin typeface="Cambria Math" panose="02040503050406030204" pitchFamily="18" charset="0"/>
                                  </a:rPr>
                                  <m:t>1664</m:t>
                                </m:r>
                              </m:e>
                              <m:e>
                                <m:r>
                                  <a:rPr lang="ru-RU" sz="2000">
                                    <a:solidFill>
                                      <a:schemeClr val="accent4">
                                        <a:lumMod val="60000"/>
                                        <a:lumOff val="40000"/>
                                      </a:schemeClr>
                                    </a:solidFill>
                                    <a:latin typeface="Cambria Math" panose="02040503050406030204" pitchFamily="18" charset="0"/>
                                  </a:rPr>
                                  <m:t>1581</m:t>
                                </m:r>
                              </m:e>
                              <m:e>
                                <m:r>
                                  <a:rPr lang="ru-RU" sz="2000">
                                    <a:solidFill>
                                      <a:schemeClr val="accent4">
                                        <a:lumMod val="60000"/>
                                        <a:lumOff val="40000"/>
                                      </a:schemeClr>
                                    </a:solidFill>
                                    <a:latin typeface="Cambria Math" panose="02040503050406030204" pitchFamily="18" charset="0"/>
                                  </a:rPr>
                                  <m:t>10595</m:t>
                                </m:r>
                              </m:e>
                              <m:e>
                                <m:r>
                                  <a:rPr lang="ru-RU" sz="2000">
                                    <a:solidFill>
                                      <a:schemeClr val="accent4">
                                        <a:lumMod val="60000"/>
                                        <a:lumOff val="40000"/>
                                      </a:schemeClr>
                                    </a:solidFill>
                                    <a:latin typeface="Cambria Math" panose="02040503050406030204" pitchFamily="18" charset="0"/>
                                  </a:rPr>
                                  <m:t>6956</m:t>
                                </m:r>
                              </m:e>
                              <m:e>
                                <m:r>
                                  <a:rPr lang="ru-RU" sz="2000">
                                    <a:solidFill>
                                      <a:schemeClr val="accent4">
                                        <a:lumMod val="60000"/>
                                        <a:lumOff val="40000"/>
                                      </a:schemeClr>
                                    </a:solidFill>
                                    <a:latin typeface="Cambria Math" panose="02040503050406030204" pitchFamily="18" charset="0"/>
                                  </a:rPr>
                                  <m:t>7492</m:t>
                                </m:r>
                              </m:e>
                              <m:e>
                                <m:r>
                                  <a:rPr lang="ru-RU" sz="2000">
                                    <a:solidFill>
                                      <a:schemeClr val="accent4">
                                        <a:lumMod val="60000"/>
                                        <a:lumOff val="40000"/>
                                      </a:schemeClr>
                                    </a:solidFill>
                                    <a:latin typeface="Cambria Math" panose="02040503050406030204" pitchFamily="18" charset="0"/>
                                  </a:rPr>
                                  <m:t>6477</m:t>
                                </m:r>
                              </m:e>
                              <m:e>
                                <m:r>
                                  <a:rPr lang="ru-RU" sz="2000">
                                    <a:solidFill>
                                      <a:schemeClr val="accent4">
                                        <a:lumMod val="60000"/>
                                        <a:lumOff val="40000"/>
                                      </a:schemeClr>
                                    </a:solidFill>
                                    <a:latin typeface="Cambria Math" panose="02040503050406030204" pitchFamily="18" charset="0"/>
                                  </a:rPr>
                                  <m:t>0</m:t>
                                </m:r>
                              </m:e>
                            </m:mr>
                            <m:mr>
                              <m:e>
                                <m:r>
                                  <a:rPr lang="ru-RU" sz="2000">
                                    <a:solidFill>
                                      <a:schemeClr val="accent4">
                                        <a:lumMod val="60000"/>
                                        <a:lumOff val="40000"/>
                                      </a:schemeClr>
                                    </a:solidFill>
                                    <a:latin typeface="Cambria Math" panose="02040503050406030204" pitchFamily="18" charset="0"/>
                                  </a:rPr>
                                  <m:t>2088</m:t>
                                </m:r>
                              </m:e>
                              <m:e>
                                <m:r>
                                  <a:rPr lang="ru-RU" sz="2000">
                                    <a:solidFill>
                                      <a:schemeClr val="accent4">
                                        <a:lumMod val="60000"/>
                                        <a:lumOff val="40000"/>
                                      </a:schemeClr>
                                    </a:solidFill>
                                    <a:latin typeface="Cambria Math" panose="02040503050406030204" pitchFamily="18" charset="0"/>
                                  </a:rPr>
                                  <m:t>2374</m:t>
                                </m:r>
                              </m:e>
                              <m:e>
                                <m:r>
                                  <a:rPr lang="ru-RU" sz="2000">
                                    <a:solidFill>
                                      <a:schemeClr val="accent4">
                                        <a:lumMod val="60000"/>
                                        <a:lumOff val="40000"/>
                                      </a:schemeClr>
                                    </a:solidFill>
                                    <a:latin typeface="Cambria Math" panose="02040503050406030204" pitchFamily="18" charset="0"/>
                                  </a:rPr>
                                  <m:t>11067</m:t>
                                </m:r>
                              </m:e>
                              <m:e>
                                <m:r>
                                  <a:rPr lang="ru-RU" sz="2000">
                                    <a:solidFill>
                                      <a:schemeClr val="accent4">
                                        <a:lumMod val="60000"/>
                                        <a:lumOff val="40000"/>
                                      </a:schemeClr>
                                    </a:solidFill>
                                    <a:latin typeface="Cambria Math" panose="02040503050406030204" pitchFamily="18" charset="0"/>
                                  </a:rPr>
                                  <m:t>9026</m:t>
                                </m:r>
                              </m:e>
                              <m:e>
                                <m:r>
                                  <a:rPr lang="ru-RU" sz="2000">
                                    <a:solidFill>
                                      <a:schemeClr val="accent4">
                                        <a:lumMod val="60000"/>
                                        <a:lumOff val="40000"/>
                                      </a:schemeClr>
                                    </a:solidFill>
                                    <a:latin typeface="Cambria Math" panose="02040503050406030204" pitchFamily="18" charset="0"/>
                                  </a:rPr>
                                  <m:t>7868</m:t>
                                </m:r>
                              </m:e>
                              <m:e>
                                <m:r>
                                  <a:rPr lang="ru-RU" sz="2000">
                                    <a:solidFill>
                                      <a:schemeClr val="accent4">
                                        <a:lumMod val="60000"/>
                                        <a:lumOff val="40000"/>
                                      </a:schemeClr>
                                    </a:solidFill>
                                    <a:latin typeface="Cambria Math" panose="02040503050406030204" pitchFamily="18" charset="0"/>
                                  </a:rPr>
                                  <m:t>8529</m:t>
                                </m:r>
                              </m:e>
                              <m:e>
                                <m:r>
                                  <a:rPr lang="ru-RU" sz="2000">
                                    <a:solidFill>
                                      <a:schemeClr val="accent4">
                                        <a:lumMod val="60000"/>
                                        <a:lumOff val="40000"/>
                                      </a:schemeClr>
                                    </a:solidFill>
                                    <a:latin typeface="Cambria Math" panose="02040503050406030204" pitchFamily="18" charset="0"/>
                                  </a:rPr>
                                  <m:t>0</m:t>
                                </m:r>
                              </m:e>
                            </m:mr>
                            <m:mr>
                              <m:e>
                                <m:r>
                                  <a:rPr lang="ru-RU" sz="2000">
                                    <a:solidFill>
                                      <a:schemeClr val="accent4">
                                        <a:lumMod val="60000"/>
                                        <a:lumOff val="40000"/>
                                      </a:schemeClr>
                                    </a:solidFill>
                                    <a:latin typeface="Cambria Math" panose="02040503050406030204" pitchFamily="18" charset="0"/>
                                  </a:rPr>
                                  <m:t>2088</m:t>
                                </m:r>
                              </m:e>
                              <m:e>
                                <m:r>
                                  <a:rPr lang="ru-RU" sz="2000">
                                    <a:solidFill>
                                      <a:schemeClr val="accent4">
                                        <a:lumMod val="60000"/>
                                        <a:lumOff val="40000"/>
                                      </a:schemeClr>
                                    </a:solidFill>
                                    <a:latin typeface="Cambria Math" panose="02040503050406030204" pitchFamily="18" charset="0"/>
                                  </a:rPr>
                                  <m:t>2374</m:t>
                                </m:r>
                              </m:e>
                              <m:e>
                                <m:r>
                                  <a:rPr lang="ru-RU" sz="2000">
                                    <a:solidFill>
                                      <a:schemeClr val="accent4">
                                        <a:lumMod val="60000"/>
                                        <a:lumOff val="40000"/>
                                      </a:schemeClr>
                                    </a:solidFill>
                                    <a:latin typeface="Cambria Math" panose="02040503050406030204" pitchFamily="18" charset="0"/>
                                  </a:rPr>
                                  <m:t>11067</m:t>
                                </m:r>
                              </m:e>
                              <m:e>
                                <m:r>
                                  <a:rPr lang="ru-RU" sz="2000">
                                    <a:solidFill>
                                      <a:schemeClr val="accent4">
                                        <a:lumMod val="60000"/>
                                        <a:lumOff val="40000"/>
                                      </a:schemeClr>
                                    </a:solidFill>
                                    <a:latin typeface="Cambria Math" panose="02040503050406030204" pitchFamily="18" charset="0"/>
                                  </a:rPr>
                                  <m:t>9026</m:t>
                                </m:r>
                              </m:e>
                              <m:e>
                                <m:r>
                                  <a:rPr lang="ru-RU" sz="2000">
                                    <a:solidFill>
                                      <a:schemeClr val="accent4">
                                        <a:lumMod val="60000"/>
                                        <a:lumOff val="40000"/>
                                      </a:schemeClr>
                                    </a:solidFill>
                                    <a:latin typeface="Cambria Math" panose="02040503050406030204" pitchFamily="18" charset="0"/>
                                  </a:rPr>
                                  <m:t>7868</m:t>
                                </m:r>
                              </m:e>
                              <m:e>
                                <m:r>
                                  <a:rPr lang="ru-RU" sz="2000">
                                    <a:solidFill>
                                      <a:schemeClr val="accent4">
                                        <a:lumMod val="60000"/>
                                        <a:lumOff val="40000"/>
                                      </a:schemeClr>
                                    </a:solidFill>
                                    <a:latin typeface="Cambria Math" panose="02040503050406030204" pitchFamily="18" charset="0"/>
                                  </a:rPr>
                                  <m:t>8529</m:t>
                                </m:r>
                              </m:e>
                              <m:e>
                                <m:r>
                                  <a:rPr lang="ru-RU" sz="2000">
                                    <a:solidFill>
                                      <a:schemeClr val="accent4">
                                        <a:lumMod val="60000"/>
                                        <a:lumOff val="40000"/>
                                      </a:schemeClr>
                                    </a:solidFill>
                                    <a:latin typeface="Cambria Math" panose="02040503050406030204" pitchFamily="18" charset="0"/>
                                  </a:rPr>
                                  <m:t>0</m:t>
                                </m:r>
                              </m:e>
                            </m:mr>
                          </m:m>
                        </m:e>
                      </m:d>
                    </m:oMath>
                  </m:oMathPara>
                </a14:m>
                <a:endParaRPr lang="ru-RU" sz="2000" dirty="0">
                  <a:solidFill>
                    <a:schemeClr val="accent4">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265586" y="122042"/>
                <a:ext cx="11641279" cy="6643485"/>
              </a:xfrm>
              <a:prstGeom prst="rect">
                <a:avLst/>
              </a:prstGeom>
              <a:blipFill>
                <a:blip r:embed="rId3"/>
                <a:stretch>
                  <a:fillRect l="-1100" t="-1009" r="-52"/>
                </a:stretch>
              </a:blipFill>
            </p:spPr>
            <p:txBody>
              <a:bodyPr/>
              <a:lstStyle/>
              <a:p>
                <a:r>
                  <a:rPr lang="ru-RU">
                    <a:noFill/>
                  </a:rPr>
                  <a:t> </a:t>
                </a:r>
              </a:p>
            </p:txBody>
          </p:sp>
        </mc:Fallback>
      </mc:AlternateContent>
    </p:spTree>
    <p:extLst>
      <p:ext uri="{BB962C8B-B14F-4D97-AF65-F5344CB8AC3E}">
        <p14:creationId xmlns:p14="http://schemas.microsoft.com/office/powerpoint/2010/main" val="166053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6580" y="215757"/>
            <a:ext cx="7972504" cy="1292662"/>
          </a:xfrm>
          <a:prstGeom prst="rect">
            <a:avLst/>
          </a:prstGeom>
          <a:noFill/>
        </p:spPr>
        <p:txBody>
          <a:bodyPr wrap="none" rtlCol="0">
            <a:spAutoFit/>
          </a:bodyPr>
          <a:lstStyle/>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Задача несбалансированная так как целей больше чем звеньев. </a:t>
            </a:r>
          </a:p>
          <a:p>
            <a:r>
              <a:rPr lang="ru-RU" sz="2000" dirty="0">
                <a:solidFill>
                  <a:schemeClr val="accent4">
                    <a:lumMod val="60000"/>
                    <a:lumOff val="40000"/>
                  </a:schemeClr>
                </a:solidFill>
                <a:latin typeface="Arial" panose="020B0604020202020204" pitchFamily="34" charset="0"/>
                <a:cs typeface="Arial" panose="020B0604020202020204" pitchFamily="34" charset="0"/>
              </a:rPr>
              <a:t>П</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оэтому </a:t>
            </a:r>
            <a:r>
              <a:rPr lang="ru-RU" sz="2000" dirty="0">
                <a:solidFill>
                  <a:schemeClr val="accent4">
                    <a:lumMod val="60000"/>
                    <a:lumOff val="40000"/>
                  </a:schemeClr>
                </a:solidFill>
                <a:latin typeface="Arial" panose="020B0604020202020204" pitchFamily="34" charset="0"/>
                <a:cs typeface="Arial" panose="020B0604020202020204" pitchFamily="34" charset="0"/>
              </a:rPr>
              <a:t>введем два фиктивных звена</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a:t>
            </a:r>
          </a:p>
          <a:p>
            <a:r>
              <a:rPr lang="ru-RU" sz="2000" b="1" u="sng" dirty="0">
                <a:solidFill>
                  <a:schemeClr val="accent4">
                    <a:lumMod val="60000"/>
                    <a:lumOff val="40000"/>
                  </a:schemeClr>
                </a:solidFill>
                <a:latin typeface="Arial" panose="020B0604020202020204" pitchFamily="34" charset="0"/>
                <a:cs typeface="Arial" panose="020B0604020202020204" pitchFamily="34" charset="0"/>
              </a:rPr>
              <a:t>Шаг1.</a:t>
            </a:r>
            <a:r>
              <a:rPr lang="ru-RU" sz="2000" dirty="0">
                <a:solidFill>
                  <a:schemeClr val="accent4">
                    <a:lumMod val="60000"/>
                    <a:lumOff val="40000"/>
                  </a:schemeClr>
                </a:solidFill>
                <a:latin typeface="Arial" panose="020B0604020202020204" pitchFamily="34" charset="0"/>
                <a:cs typeface="Arial" panose="020B0604020202020204" pitchFamily="34" charset="0"/>
              </a:rPr>
              <a:t> Получим</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a:t>
            </a:r>
            <a:endParaRPr lang="ru-RU" sz="2000" dirty="0">
              <a:solidFill>
                <a:schemeClr val="accent4">
                  <a:lumMod val="60000"/>
                  <a:lumOff val="40000"/>
                </a:schemeClr>
              </a:solidFill>
              <a:latin typeface="Arial" panose="020B0604020202020204" pitchFamily="34" charset="0"/>
              <a:cs typeface="Arial" panose="020B0604020202020204" pitchFamily="34" charset="0"/>
            </a:endParaRPr>
          </a:p>
          <a:p>
            <a:endParaRPr lang="ru-RU" dirty="0">
              <a:solidFill>
                <a:schemeClr val="accent4">
                  <a:lumMod val="60000"/>
                  <a:lumOff val="40000"/>
                </a:schemeClr>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11037858"/>
              </p:ext>
            </p:extLst>
          </p:nvPr>
        </p:nvGraphicFramePr>
        <p:xfrm>
          <a:off x="2424704" y="974163"/>
          <a:ext cx="6760391" cy="2609088"/>
        </p:xfrm>
        <a:graphic>
          <a:graphicData uri="http://schemas.openxmlformats.org/drawingml/2006/table">
            <a:tbl>
              <a:tblPr firstRow="1" firstCol="1" bandRow="1">
                <a:tableStyleId>{5C22544A-7EE6-4342-B048-85BDC9FD1C3A}</a:tableStyleId>
              </a:tblPr>
              <a:tblGrid>
                <a:gridCol w="782783">
                  <a:extLst>
                    <a:ext uri="{9D8B030D-6E8A-4147-A177-3AD203B41FA5}">
                      <a16:colId xmlns:a16="http://schemas.microsoft.com/office/drawing/2014/main" val="3536914141"/>
                    </a:ext>
                  </a:extLst>
                </a:gridCol>
                <a:gridCol w="853944">
                  <a:extLst>
                    <a:ext uri="{9D8B030D-6E8A-4147-A177-3AD203B41FA5}">
                      <a16:colId xmlns:a16="http://schemas.microsoft.com/office/drawing/2014/main" val="1026451668"/>
                    </a:ext>
                  </a:extLst>
                </a:gridCol>
                <a:gridCol w="853944">
                  <a:extLst>
                    <a:ext uri="{9D8B030D-6E8A-4147-A177-3AD203B41FA5}">
                      <a16:colId xmlns:a16="http://schemas.microsoft.com/office/drawing/2014/main" val="1269564760"/>
                    </a:ext>
                  </a:extLst>
                </a:gridCol>
                <a:gridCol w="853944">
                  <a:extLst>
                    <a:ext uri="{9D8B030D-6E8A-4147-A177-3AD203B41FA5}">
                      <a16:colId xmlns:a16="http://schemas.microsoft.com/office/drawing/2014/main" val="1709212728"/>
                    </a:ext>
                  </a:extLst>
                </a:gridCol>
                <a:gridCol w="853944">
                  <a:extLst>
                    <a:ext uri="{9D8B030D-6E8A-4147-A177-3AD203B41FA5}">
                      <a16:colId xmlns:a16="http://schemas.microsoft.com/office/drawing/2014/main" val="3058027692"/>
                    </a:ext>
                  </a:extLst>
                </a:gridCol>
                <a:gridCol w="853944">
                  <a:extLst>
                    <a:ext uri="{9D8B030D-6E8A-4147-A177-3AD203B41FA5}">
                      <a16:colId xmlns:a16="http://schemas.microsoft.com/office/drawing/2014/main" val="2431192409"/>
                    </a:ext>
                  </a:extLst>
                </a:gridCol>
                <a:gridCol w="853944">
                  <a:extLst>
                    <a:ext uri="{9D8B030D-6E8A-4147-A177-3AD203B41FA5}">
                      <a16:colId xmlns:a16="http://schemas.microsoft.com/office/drawing/2014/main" val="849686438"/>
                    </a:ext>
                  </a:extLst>
                </a:gridCol>
                <a:gridCol w="853944">
                  <a:extLst>
                    <a:ext uri="{9D8B030D-6E8A-4147-A177-3AD203B41FA5}">
                      <a16:colId xmlns:a16="http://schemas.microsoft.com/office/drawing/2014/main" val="3884409031"/>
                    </a:ext>
                  </a:extLst>
                </a:gridCol>
              </a:tblGrid>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778983334"/>
                  </a:ext>
                </a:extLst>
              </a:tr>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7301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8486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9399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11773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3569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2607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22137369"/>
                  </a:ext>
                </a:extLst>
              </a:tr>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4100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1872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3633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7905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3245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8349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557752734"/>
                  </a:ext>
                </a:extLst>
              </a:tr>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1664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1581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10595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6956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7492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6477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749238771"/>
                  </a:ext>
                </a:extLst>
              </a:tr>
              <a:tr h="312398">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2374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11067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9026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7868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8529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414159532"/>
                  </a:ext>
                </a:extLst>
              </a:tr>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2374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11067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9026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7868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8529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635988827"/>
                  </a:ext>
                </a:extLst>
              </a:tr>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2582683"/>
                  </a:ext>
                </a:extLst>
              </a:tr>
              <a:tr h="312789">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247720784"/>
                  </a:ext>
                </a:extLst>
              </a:tr>
            </a:tbl>
          </a:graphicData>
        </a:graphic>
      </p:graphicFrame>
      <p:sp>
        <p:nvSpPr>
          <p:cNvPr id="6" name="TextBox 5"/>
          <p:cNvSpPr txBox="1"/>
          <p:nvPr/>
        </p:nvSpPr>
        <p:spPr>
          <a:xfrm>
            <a:off x="246580" y="3476084"/>
            <a:ext cx="11115607" cy="1015663"/>
          </a:xfrm>
          <a:prstGeom prst="rect">
            <a:avLst/>
          </a:prstGeom>
          <a:noFill/>
        </p:spPr>
        <p:txBody>
          <a:bodyPr wrap="none" rtlCol="0">
            <a:spAutoFit/>
          </a:bodyPr>
          <a:lstStyle/>
          <a:p>
            <a:r>
              <a:rPr lang="ru-RU" sz="2000" dirty="0">
                <a:solidFill>
                  <a:schemeClr val="accent4">
                    <a:lumMod val="60000"/>
                    <a:lumOff val="40000"/>
                  </a:schemeClr>
                </a:solidFill>
                <a:latin typeface="Arial" panose="020B0604020202020204" pitchFamily="34" charset="0"/>
                <a:cs typeface="Arial" panose="020B0604020202020204" pitchFamily="34" charset="0"/>
              </a:rPr>
              <a:t>В каждой строке и в каждом столбце есть по нулю. Отмечаем нули так, чтобы было только </a:t>
            </a:r>
            <a:endParaRPr lang="en-US"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по </a:t>
            </a:r>
            <a:r>
              <a:rPr lang="ru-RU" sz="2000" dirty="0">
                <a:solidFill>
                  <a:schemeClr val="accent4">
                    <a:lumMod val="60000"/>
                    <a:lumOff val="40000"/>
                  </a:schemeClr>
                </a:solidFill>
                <a:latin typeface="Arial" panose="020B0604020202020204" pitchFamily="34" charset="0"/>
                <a:cs typeface="Arial" panose="020B0604020202020204" pitchFamily="34" charset="0"/>
              </a:rPr>
              <a:t>одному нулю в каждой строке и столбце. Например, так:</a:t>
            </a:r>
          </a:p>
          <a:p>
            <a:endParaRPr lang="ru-RU" sz="2000" dirty="0">
              <a:solidFill>
                <a:schemeClr val="accent4">
                  <a:lumMod val="60000"/>
                  <a:lumOff val="40000"/>
                </a:schemeClr>
              </a:solidFill>
              <a:latin typeface="Arial" panose="020B0604020202020204" pitchFamily="34" charset="0"/>
              <a:cs typeface="Arial" panose="020B0604020202020204"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014516337"/>
              </p:ext>
            </p:extLst>
          </p:nvPr>
        </p:nvGraphicFramePr>
        <p:xfrm>
          <a:off x="2424704" y="4234488"/>
          <a:ext cx="6760390" cy="2609088"/>
        </p:xfrm>
        <a:graphic>
          <a:graphicData uri="http://schemas.openxmlformats.org/drawingml/2006/table">
            <a:tbl>
              <a:tblPr firstRow="1" firstCol="1" bandRow="1">
                <a:tableStyleId>{5C22544A-7EE6-4342-B048-85BDC9FD1C3A}</a:tableStyleId>
              </a:tblPr>
              <a:tblGrid>
                <a:gridCol w="782782">
                  <a:extLst>
                    <a:ext uri="{9D8B030D-6E8A-4147-A177-3AD203B41FA5}">
                      <a16:colId xmlns:a16="http://schemas.microsoft.com/office/drawing/2014/main" val="49199789"/>
                    </a:ext>
                  </a:extLst>
                </a:gridCol>
                <a:gridCol w="853944">
                  <a:extLst>
                    <a:ext uri="{9D8B030D-6E8A-4147-A177-3AD203B41FA5}">
                      <a16:colId xmlns:a16="http://schemas.microsoft.com/office/drawing/2014/main" val="197502710"/>
                    </a:ext>
                  </a:extLst>
                </a:gridCol>
                <a:gridCol w="853944">
                  <a:extLst>
                    <a:ext uri="{9D8B030D-6E8A-4147-A177-3AD203B41FA5}">
                      <a16:colId xmlns:a16="http://schemas.microsoft.com/office/drawing/2014/main" val="1105236528"/>
                    </a:ext>
                  </a:extLst>
                </a:gridCol>
                <a:gridCol w="853944">
                  <a:extLst>
                    <a:ext uri="{9D8B030D-6E8A-4147-A177-3AD203B41FA5}">
                      <a16:colId xmlns:a16="http://schemas.microsoft.com/office/drawing/2014/main" val="1856036138"/>
                    </a:ext>
                  </a:extLst>
                </a:gridCol>
                <a:gridCol w="853944">
                  <a:extLst>
                    <a:ext uri="{9D8B030D-6E8A-4147-A177-3AD203B41FA5}">
                      <a16:colId xmlns:a16="http://schemas.microsoft.com/office/drawing/2014/main" val="3043204056"/>
                    </a:ext>
                  </a:extLst>
                </a:gridCol>
                <a:gridCol w="853944">
                  <a:extLst>
                    <a:ext uri="{9D8B030D-6E8A-4147-A177-3AD203B41FA5}">
                      <a16:colId xmlns:a16="http://schemas.microsoft.com/office/drawing/2014/main" val="2416456924"/>
                    </a:ext>
                  </a:extLst>
                </a:gridCol>
                <a:gridCol w="853944">
                  <a:extLst>
                    <a:ext uri="{9D8B030D-6E8A-4147-A177-3AD203B41FA5}">
                      <a16:colId xmlns:a16="http://schemas.microsoft.com/office/drawing/2014/main" val="2772572546"/>
                    </a:ext>
                  </a:extLst>
                </a:gridCol>
                <a:gridCol w="853944">
                  <a:extLst>
                    <a:ext uri="{9D8B030D-6E8A-4147-A177-3AD203B41FA5}">
                      <a16:colId xmlns:a16="http://schemas.microsoft.com/office/drawing/2014/main" val="4086921374"/>
                    </a:ext>
                  </a:extLst>
                </a:gridCol>
              </a:tblGrid>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128824169"/>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7301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8486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9399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11773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3569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2607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081818751"/>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4100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1872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3633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7905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3245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8349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189271094"/>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1664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1581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10595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6956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7492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6477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580204712"/>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2374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11067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9026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7868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8529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118551150"/>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2374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11067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9026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7868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8529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49200370"/>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98292782"/>
                  </a:ext>
                </a:extLst>
              </a:tr>
              <a:tr h="314454">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470239966"/>
                  </a:ext>
                </a:extLst>
              </a:tr>
            </a:tbl>
          </a:graphicData>
        </a:graphic>
      </p:graphicFrame>
    </p:spTree>
    <p:extLst>
      <p:ext uri="{BB962C8B-B14F-4D97-AF65-F5344CB8AC3E}">
        <p14:creationId xmlns:p14="http://schemas.microsoft.com/office/powerpoint/2010/main" val="263180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http://static.tumblr.com/65e0ee057f91f8c306516425277f187f/8f85bbt/IaHo30vrv/tumblr_static_6gtki45iljc4gcg0s0k8c4g0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2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4347" y="84512"/>
            <a:ext cx="11316624" cy="1323439"/>
          </a:xfrm>
          <a:prstGeom prst="rect">
            <a:avLst/>
          </a:prstGeom>
          <a:noFill/>
        </p:spPr>
        <p:txBody>
          <a:bodyPr wrap="none" rtlCol="0">
            <a:spAutoFit/>
          </a:bodyPr>
          <a:lstStyle/>
          <a:p>
            <a:r>
              <a:rPr lang="ru-RU" sz="2000" dirty="0">
                <a:solidFill>
                  <a:schemeClr val="accent4">
                    <a:lumMod val="60000"/>
                    <a:lumOff val="40000"/>
                  </a:schemeClr>
                </a:solidFill>
                <a:latin typeface="Arial" panose="020B0604020202020204" pitchFamily="34" charset="0"/>
                <a:cs typeface="Arial" panose="020B0604020202020204" pitchFamily="34" charset="0"/>
              </a:rPr>
              <a:t>Не во всех строках и столбцах удалось отметить ноль. Отмечаем все строки без назначения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и </a:t>
            </a:r>
            <a:r>
              <a:rPr lang="ru-RU" sz="2000" dirty="0">
                <a:solidFill>
                  <a:schemeClr val="accent4">
                    <a:lumMod val="60000"/>
                    <a:lumOff val="40000"/>
                  </a:schemeClr>
                </a:solidFill>
                <a:latin typeface="Arial" panose="020B0604020202020204" pitchFamily="34" charset="0"/>
                <a:cs typeface="Arial" panose="020B0604020202020204" pitchFamily="34" charset="0"/>
              </a:rPr>
              <a:t>все столбцы с нулями в этих строках. Проводим линии через все отмеченные столбцы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и </a:t>
            </a:r>
            <a:r>
              <a:rPr lang="ru-RU" sz="2000" dirty="0">
                <a:solidFill>
                  <a:schemeClr val="accent4">
                    <a:lumMod val="60000"/>
                    <a:lumOff val="40000"/>
                  </a:schemeClr>
                </a:solidFill>
                <a:latin typeface="Arial" panose="020B0604020202020204" pitchFamily="34" charset="0"/>
                <a:cs typeface="Arial" panose="020B0604020202020204" pitchFamily="34" charset="0"/>
              </a:rPr>
              <a:t>неотмеченные строки.</a:t>
            </a:r>
          </a:p>
          <a:p>
            <a:endParaRPr lang="ru-RU" sz="2000" dirty="0">
              <a:solidFill>
                <a:schemeClr val="accent4">
                  <a:lumMod val="60000"/>
                  <a:lumOff val="40000"/>
                </a:schemeClr>
              </a:solidFill>
              <a:latin typeface="Arial" panose="020B0604020202020204" pitchFamily="34" charset="0"/>
              <a:cs typeface="Arial" panose="020B0604020202020204"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492199782"/>
              </p:ext>
            </p:extLst>
          </p:nvPr>
        </p:nvGraphicFramePr>
        <p:xfrm>
          <a:off x="2618650" y="1045537"/>
          <a:ext cx="6808017" cy="2609088"/>
        </p:xfrm>
        <a:graphic>
          <a:graphicData uri="http://schemas.openxmlformats.org/drawingml/2006/table">
            <a:tbl>
              <a:tblPr firstRow="1" firstCol="1" bandRow="1">
                <a:tableStyleId>{5C22544A-7EE6-4342-B048-85BDC9FD1C3A}</a:tableStyleId>
              </a:tblPr>
              <a:tblGrid>
                <a:gridCol w="788297">
                  <a:extLst>
                    <a:ext uri="{9D8B030D-6E8A-4147-A177-3AD203B41FA5}">
                      <a16:colId xmlns:a16="http://schemas.microsoft.com/office/drawing/2014/main" val="1710240297"/>
                    </a:ext>
                  </a:extLst>
                </a:gridCol>
                <a:gridCol w="859960">
                  <a:extLst>
                    <a:ext uri="{9D8B030D-6E8A-4147-A177-3AD203B41FA5}">
                      <a16:colId xmlns:a16="http://schemas.microsoft.com/office/drawing/2014/main" val="409510008"/>
                    </a:ext>
                  </a:extLst>
                </a:gridCol>
                <a:gridCol w="859960">
                  <a:extLst>
                    <a:ext uri="{9D8B030D-6E8A-4147-A177-3AD203B41FA5}">
                      <a16:colId xmlns:a16="http://schemas.microsoft.com/office/drawing/2014/main" val="1219550147"/>
                    </a:ext>
                  </a:extLst>
                </a:gridCol>
                <a:gridCol w="859960">
                  <a:extLst>
                    <a:ext uri="{9D8B030D-6E8A-4147-A177-3AD203B41FA5}">
                      <a16:colId xmlns:a16="http://schemas.microsoft.com/office/drawing/2014/main" val="4272746310"/>
                    </a:ext>
                  </a:extLst>
                </a:gridCol>
                <a:gridCol w="859960">
                  <a:extLst>
                    <a:ext uri="{9D8B030D-6E8A-4147-A177-3AD203B41FA5}">
                      <a16:colId xmlns:a16="http://schemas.microsoft.com/office/drawing/2014/main" val="3022200002"/>
                    </a:ext>
                  </a:extLst>
                </a:gridCol>
                <a:gridCol w="859960">
                  <a:extLst>
                    <a:ext uri="{9D8B030D-6E8A-4147-A177-3AD203B41FA5}">
                      <a16:colId xmlns:a16="http://schemas.microsoft.com/office/drawing/2014/main" val="265837492"/>
                    </a:ext>
                  </a:extLst>
                </a:gridCol>
                <a:gridCol w="859960">
                  <a:extLst>
                    <a:ext uri="{9D8B030D-6E8A-4147-A177-3AD203B41FA5}">
                      <a16:colId xmlns:a16="http://schemas.microsoft.com/office/drawing/2014/main" val="3147774436"/>
                    </a:ext>
                  </a:extLst>
                </a:gridCol>
                <a:gridCol w="859960">
                  <a:extLst>
                    <a:ext uri="{9D8B030D-6E8A-4147-A177-3AD203B41FA5}">
                      <a16:colId xmlns:a16="http://schemas.microsoft.com/office/drawing/2014/main" val="1999152730"/>
                    </a:ext>
                  </a:extLst>
                </a:gridCol>
              </a:tblGrid>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Ц7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627948125"/>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7301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8486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9399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11773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3569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2607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15050778"/>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4100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1872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3633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7905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3245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8349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442045175"/>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1664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1581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10595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6956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7492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6477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718049847"/>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4 +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2374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11067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9026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7868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8529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30083798"/>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5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2374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11067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9026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7868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8529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30752394"/>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802031418"/>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rgbClr val="FF0000"/>
                          </a:solidFill>
                          <a:effectLst/>
                        </a:rPr>
                        <a:t>0</a:t>
                      </a:r>
                      <a:endParaRPr lang="ru-RU"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95153651"/>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462669" y="3538801"/>
                <a:ext cx="11773095" cy="1015663"/>
              </a:xfrm>
              <a:prstGeom prst="rect">
                <a:avLst/>
              </a:prstGeom>
              <a:noFill/>
            </p:spPr>
            <p:txBody>
              <a:bodyPr wrap="none" rtlCol="0">
                <a:spAutoFit/>
              </a:bodyPr>
              <a:lstStyle/>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Из непокрытых линиями элементов матрицы выбираем наименьший </a:t>
                </a:r>
                <a14:m>
                  <m:oMath xmlns:m="http://schemas.openxmlformats.org/officeDocument/2006/math">
                    <m:sSub>
                      <m:sSubPr>
                        <m:ctrlPr>
                          <a:rPr lang="ru-RU" sz="2000" i="1">
                            <a:solidFill>
                              <a:schemeClr val="accent4">
                                <a:lumMod val="60000"/>
                                <a:lumOff val="40000"/>
                              </a:schemeClr>
                            </a:solidFill>
                            <a:latin typeface="Cambria Math" panose="02040503050406030204" pitchFamily="18" charset="0"/>
                          </a:rPr>
                        </m:ctrlPr>
                      </m:sSubPr>
                      <m:e>
                        <m:r>
                          <a:rPr lang="ru-RU" sz="2000" i="1">
                            <a:solidFill>
                              <a:schemeClr val="accent4">
                                <a:lumMod val="60000"/>
                                <a:lumOff val="40000"/>
                              </a:schemeClr>
                            </a:solidFill>
                            <a:latin typeface="Cambria Math" panose="02040503050406030204" pitchFamily="18" charset="0"/>
                          </a:rPr>
                          <m:t>𝑐</m:t>
                        </m:r>
                      </m:e>
                      <m:sub>
                        <m:r>
                          <a:rPr lang="ru-RU" sz="2000" i="1">
                            <a:solidFill>
                              <a:schemeClr val="accent4">
                                <a:lumMod val="60000"/>
                                <a:lumOff val="40000"/>
                              </a:schemeClr>
                            </a:solidFill>
                            <a:latin typeface="Cambria Math" panose="02040503050406030204" pitchFamily="18" charset="0"/>
                          </a:rPr>
                          <m:t>𝑚</m:t>
                        </m:r>
                      </m:sub>
                    </m:sSub>
                    <m:r>
                      <a:rPr lang="ru-RU" sz="2000" i="1">
                        <a:solidFill>
                          <a:schemeClr val="accent4">
                            <a:lumMod val="60000"/>
                            <a:lumOff val="40000"/>
                          </a:schemeClr>
                        </a:solidFill>
                        <a:latin typeface="Cambria Math" panose="02040503050406030204" pitchFamily="18" charset="0"/>
                      </a:rPr>
                      <m:t>=2088</m:t>
                    </m:r>
                  </m:oMath>
                </a14:m>
                <a:r>
                  <a:rPr lang="ru-RU" sz="2000" dirty="0">
                    <a:solidFill>
                      <a:schemeClr val="accent4">
                        <a:lumMod val="60000"/>
                        <a:lumOff val="40000"/>
                      </a:schemeClr>
                    </a:solidFill>
                    <a:latin typeface="Arial" panose="020B0604020202020204" pitchFamily="34" charset="0"/>
                    <a:cs typeface="Arial" panose="020B0604020202020204" pitchFamily="34" charset="0"/>
                  </a:rPr>
                  <a:t>.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Вычитаем </a:t>
                </a:r>
                <a:r>
                  <a:rPr lang="ru-RU" sz="2000" dirty="0">
                    <a:solidFill>
                      <a:schemeClr val="accent4">
                        <a:lumMod val="60000"/>
                        <a:lumOff val="40000"/>
                      </a:schemeClr>
                    </a:solidFill>
                    <a:latin typeface="Arial" panose="020B0604020202020204" pitchFamily="34" charset="0"/>
                    <a:cs typeface="Arial" panose="020B0604020202020204" pitchFamily="34" charset="0"/>
                  </a:rPr>
                  <a:t>его </a:t>
                </a:r>
                <a:endParaRPr lang="ru-RU" sz="2000" dirty="0" smtClean="0">
                  <a:solidFill>
                    <a:schemeClr val="accent4">
                      <a:lumMod val="60000"/>
                      <a:lumOff val="40000"/>
                    </a:schemeClr>
                  </a:solidFill>
                  <a:latin typeface="Arial" panose="020B0604020202020204" pitchFamily="34" charset="0"/>
                  <a:cs typeface="Arial" panose="020B0604020202020204" pitchFamily="34" charset="0"/>
                </a:endParaRPr>
              </a:p>
              <a:p>
                <a:r>
                  <a:rPr lang="ru-RU" sz="2000" dirty="0" smtClean="0">
                    <a:solidFill>
                      <a:schemeClr val="accent4">
                        <a:lumMod val="60000"/>
                        <a:lumOff val="40000"/>
                      </a:schemeClr>
                    </a:solidFill>
                    <a:latin typeface="Arial" panose="020B0604020202020204" pitchFamily="34" charset="0"/>
                    <a:cs typeface="Arial" panose="020B0604020202020204" pitchFamily="34" charset="0"/>
                  </a:rPr>
                  <a:t>из </a:t>
                </a:r>
                <a:r>
                  <a:rPr lang="ru-RU" sz="2000" dirty="0">
                    <a:solidFill>
                      <a:schemeClr val="accent4">
                        <a:lumMod val="60000"/>
                        <a:lumOff val="40000"/>
                      </a:schemeClr>
                    </a:solidFill>
                    <a:latin typeface="Arial" panose="020B0604020202020204" pitchFamily="34" charset="0"/>
                    <a:cs typeface="Arial" panose="020B0604020202020204" pitchFamily="34" charset="0"/>
                  </a:rPr>
                  <a:t>всех не отмеченных строк и прибавляем ко всем пересечениям </a:t>
                </a:r>
                <a:r>
                  <a:rPr lang="ru-RU" sz="2000" dirty="0" smtClean="0">
                    <a:solidFill>
                      <a:schemeClr val="accent4">
                        <a:lumMod val="60000"/>
                        <a:lumOff val="40000"/>
                      </a:schemeClr>
                    </a:solidFill>
                    <a:latin typeface="Arial" panose="020B0604020202020204" pitchFamily="34" charset="0"/>
                    <a:cs typeface="Arial" panose="020B0604020202020204" pitchFamily="34" charset="0"/>
                  </a:rPr>
                  <a:t>отмеченных </a:t>
                </a:r>
                <a:r>
                  <a:rPr lang="ru-RU" sz="2000" dirty="0">
                    <a:solidFill>
                      <a:schemeClr val="accent4">
                        <a:lumMod val="60000"/>
                        <a:lumOff val="40000"/>
                      </a:schemeClr>
                    </a:solidFill>
                    <a:latin typeface="Arial" panose="020B0604020202020204" pitchFamily="34" charset="0"/>
                    <a:cs typeface="Arial" panose="020B0604020202020204" pitchFamily="34" charset="0"/>
                  </a:rPr>
                  <a:t>строк и столбцов.</a:t>
                </a:r>
              </a:p>
              <a:p>
                <a:endParaRPr lang="ru-RU" sz="2000" dirty="0">
                  <a:solidFill>
                    <a:schemeClr val="accent4">
                      <a:lumMod val="60000"/>
                      <a:lumOff val="40000"/>
                    </a:schemeClr>
                  </a:solidFill>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62669" y="3538801"/>
                <a:ext cx="11773095" cy="1015663"/>
              </a:xfrm>
              <a:prstGeom prst="rect">
                <a:avLst/>
              </a:prstGeom>
              <a:blipFill>
                <a:blip r:embed="rId3"/>
                <a:stretch>
                  <a:fillRect l="-570" t="-3012"/>
                </a:stretch>
              </a:blipFill>
            </p:spPr>
            <p:txBody>
              <a:bodyPr/>
              <a:lstStyle/>
              <a:p>
                <a:r>
                  <a:rPr lang="ru-RU">
                    <a:noFill/>
                  </a:rPr>
                  <a:t> </a:t>
                </a:r>
              </a:p>
            </p:txBody>
          </p:sp>
        </mc:Fallback>
      </mc:AlternateContent>
      <p:graphicFrame>
        <p:nvGraphicFramePr>
          <p:cNvPr id="5" name="Таблица 4"/>
          <p:cNvGraphicFramePr>
            <a:graphicFrameLocks noGrp="1"/>
          </p:cNvGraphicFramePr>
          <p:nvPr>
            <p:extLst>
              <p:ext uri="{D42A27DB-BD31-4B8C-83A1-F6EECF244321}">
                <p14:modId xmlns:p14="http://schemas.microsoft.com/office/powerpoint/2010/main" val="782553085"/>
              </p:ext>
            </p:extLst>
          </p:nvPr>
        </p:nvGraphicFramePr>
        <p:xfrm>
          <a:off x="2618650" y="4190864"/>
          <a:ext cx="6808017" cy="2609088"/>
        </p:xfrm>
        <a:graphic>
          <a:graphicData uri="http://schemas.openxmlformats.org/drawingml/2006/table">
            <a:tbl>
              <a:tblPr firstRow="1" firstCol="1" bandRow="1">
                <a:tableStyleId>{5C22544A-7EE6-4342-B048-85BDC9FD1C3A}</a:tableStyleId>
              </a:tblPr>
              <a:tblGrid>
                <a:gridCol w="788297">
                  <a:extLst>
                    <a:ext uri="{9D8B030D-6E8A-4147-A177-3AD203B41FA5}">
                      <a16:colId xmlns:a16="http://schemas.microsoft.com/office/drawing/2014/main" val="1522430294"/>
                    </a:ext>
                  </a:extLst>
                </a:gridCol>
                <a:gridCol w="859960">
                  <a:extLst>
                    <a:ext uri="{9D8B030D-6E8A-4147-A177-3AD203B41FA5}">
                      <a16:colId xmlns:a16="http://schemas.microsoft.com/office/drawing/2014/main" val="81867726"/>
                    </a:ext>
                  </a:extLst>
                </a:gridCol>
                <a:gridCol w="859960">
                  <a:extLst>
                    <a:ext uri="{9D8B030D-6E8A-4147-A177-3AD203B41FA5}">
                      <a16:colId xmlns:a16="http://schemas.microsoft.com/office/drawing/2014/main" val="2403026559"/>
                    </a:ext>
                  </a:extLst>
                </a:gridCol>
                <a:gridCol w="859960">
                  <a:extLst>
                    <a:ext uri="{9D8B030D-6E8A-4147-A177-3AD203B41FA5}">
                      <a16:colId xmlns:a16="http://schemas.microsoft.com/office/drawing/2014/main" val="2955973750"/>
                    </a:ext>
                  </a:extLst>
                </a:gridCol>
                <a:gridCol w="859960">
                  <a:extLst>
                    <a:ext uri="{9D8B030D-6E8A-4147-A177-3AD203B41FA5}">
                      <a16:colId xmlns:a16="http://schemas.microsoft.com/office/drawing/2014/main" val="4205171730"/>
                    </a:ext>
                  </a:extLst>
                </a:gridCol>
                <a:gridCol w="859960">
                  <a:extLst>
                    <a:ext uri="{9D8B030D-6E8A-4147-A177-3AD203B41FA5}">
                      <a16:colId xmlns:a16="http://schemas.microsoft.com/office/drawing/2014/main" val="4087403242"/>
                    </a:ext>
                  </a:extLst>
                </a:gridCol>
                <a:gridCol w="859960">
                  <a:extLst>
                    <a:ext uri="{9D8B030D-6E8A-4147-A177-3AD203B41FA5}">
                      <a16:colId xmlns:a16="http://schemas.microsoft.com/office/drawing/2014/main" val="1947518042"/>
                    </a:ext>
                  </a:extLst>
                </a:gridCol>
                <a:gridCol w="859960">
                  <a:extLst>
                    <a:ext uri="{9D8B030D-6E8A-4147-A177-3AD203B41FA5}">
                      <a16:colId xmlns:a16="http://schemas.microsoft.com/office/drawing/2014/main" val="1851919151"/>
                    </a:ext>
                  </a:extLst>
                </a:gridCol>
              </a:tblGrid>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ru-RU" sz="2000" dirty="0">
                          <a:solidFill>
                            <a:schemeClr val="accent4">
                              <a:lumMod val="60000"/>
                              <a:lumOff val="40000"/>
                            </a:schemeClr>
                          </a:solidFill>
                          <a:effectLst/>
                        </a:rPr>
                        <a:t>Ц7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9227246"/>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7301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8486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9399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11773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3569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4695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1172018"/>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4100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1872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3633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7905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3245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10437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77756634"/>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3</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1664</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1581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10595</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6956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7492</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6477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63017978"/>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4 +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286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8979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6938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5780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6441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267095306"/>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5 +</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286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8979</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6938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5780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6441</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274109975"/>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6</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424251912"/>
                  </a:ext>
                </a:extLst>
              </a:tr>
              <a:tr h="184150">
                <a:tc>
                  <a:txBody>
                    <a:bodyPr/>
                    <a:lstStyle/>
                    <a:p>
                      <a:pPr marL="0" marR="0">
                        <a:lnSpc>
                          <a:spcPct val="107000"/>
                        </a:lnSpc>
                        <a:spcBef>
                          <a:spcPts val="0"/>
                        </a:spcBef>
                        <a:spcAft>
                          <a:spcPts val="0"/>
                        </a:spcAft>
                      </a:pPr>
                      <a:r>
                        <a:rPr lang="ru-RU" sz="2000" dirty="0">
                          <a:solidFill>
                            <a:schemeClr val="accent4">
                              <a:lumMod val="60000"/>
                              <a:lumOff val="40000"/>
                            </a:schemeClr>
                          </a:solidFill>
                          <a:effectLst/>
                        </a:rPr>
                        <a:t>Зв 7</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0</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r">
                        <a:lnSpc>
                          <a:spcPct val="107000"/>
                        </a:lnSpc>
                        <a:spcBef>
                          <a:spcPts val="0"/>
                        </a:spcBef>
                        <a:spcAft>
                          <a:spcPts val="0"/>
                        </a:spcAft>
                      </a:pPr>
                      <a:r>
                        <a:rPr lang="ru-RU" sz="2000" dirty="0">
                          <a:solidFill>
                            <a:schemeClr val="accent4">
                              <a:lumMod val="60000"/>
                              <a:lumOff val="40000"/>
                            </a:schemeClr>
                          </a:solidFill>
                          <a:effectLst/>
                        </a:rPr>
                        <a:t>2088</a:t>
                      </a:r>
                      <a:endParaRPr lang="ru-RU" sz="20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668512442"/>
                  </a:ext>
                </a:extLst>
              </a:tr>
            </a:tbl>
          </a:graphicData>
        </a:graphic>
      </p:graphicFrame>
    </p:spTree>
    <p:extLst>
      <p:ext uri="{BB962C8B-B14F-4D97-AF65-F5344CB8AC3E}">
        <p14:creationId xmlns:p14="http://schemas.microsoft.com/office/powerpoint/2010/main" val="2337931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986</Words>
  <Application>Microsoft Office PowerPoint</Application>
  <PresentationFormat>Широкоэкранный</PresentationFormat>
  <Paragraphs>500</Paragraphs>
  <Slides>13</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0</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Задача о назначениях</dc:title>
  <dc:creator>V</dc:creator>
  <cp:lastModifiedBy>V</cp:lastModifiedBy>
  <cp:revision>46</cp:revision>
  <dcterms:created xsi:type="dcterms:W3CDTF">2016-12-18T12:48:50Z</dcterms:created>
  <dcterms:modified xsi:type="dcterms:W3CDTF">2016-12-19T12:55:26Z</dcterms:modified>
</cp:coreProperties>
</file>