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5" r:id="rId9"/>
    <p:sldId id="266" r:id="rId10"/>
    <p:sldId id="267" r:id="rId11"/>
    <p:sldId id="268" r:id="rId12"/>
    <p:sldId id="264" r:id="rId13"/>
    <p:sldId id="262"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55" autoAdjust="0"/>
  </p:normalViewPr>
  <p:slideViewPr>
    <p:cSldViewPr snapToGrid="0">
      <p:cViewPr varScale="1">
        <p:scale>
          <a:sx n="60" d="100"/>
          <a:sy n="60"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Лист1!$B$1</c:f>
              <c:strCache>
                <c:ptCount val="1"/>
                <c:pt idx="0">
                  <c:v>Б1</c:v>
                </c:pt>
              </c:strCache>
            </c:strRef>
          </c:tx>
          <c:spPr>
            <a:ln w="19050" cap="rnd">
              <a:solidFill>
                <a:schemeClr val="accent1"/>
              </a:solidFill>
              <a:round/>
            </a:ln>
            <a:effectLst/>
          </c:spPr>
          <c:marker>
            <c:symbol val="circle"/>
            <c:size val="12"/>
            <c:spPr>
              <a:solidFill>
                <a:schemeClr val="bg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Лист1!$B$2:$B$12</c:f>
              <c:numCache>
                <c:formatCode>General</c:formatCode>
                <c:ptCount val="11"/>
                <c:pt idx="0">
                  <c:v>5000</c:v>
                </c:pt>
              </c:numCache>
            </c:numRef>
          </c:yVal>
          <c:smooth val="0"/>
          <c:extLst>
            <c:ext xmlns:c16="http://schemas.microsoft.com/office/drawing/2014/chart" uri="{C3380CC4-5D6E-409C-BE32-E72D297353CC}">
              <c16:uniqueId val="{00000000-11CB-4459-95A5-BF3816927522}"/>
            </c:ext>
          </c:extLst>
        </c:ser>
        <c:ser>
          <c:idx val="1"/>
          <c:order val="1"/>
          <c:tx>
            <c:strRef>
              <c:f>Лист1!$C$1</c:f>
              <c:strCache>
                <c:ptCount val="1"/>
                <c:pt idx="0">
                  <c:v>Б2</c:v>
                </c:pt>
              </c:strCache>
            </c:strRef>
          </c:tx>
          <c:spPr>
            <a:ln w="19050" cap="rnd">
              <a:solidFill>
                <a:schemeClr val="accent2"/>
              </a:solidFill>
              <a:round/>
            </a:ln>
            <a:effectLst/>
          </c:spPr>
          <c:marker>
            <c:symbol val="circle"/>
            <c:size val="12"/>
            <c:spPr>
              <a:solidFill>
                <a:schemeClr val="bg1">
                  <a:alpha val="96000"/>
                </a:schemeClr>
              </a:solidFill>
              <a:ln w="9525">
                <a:solidFill>
                  <a:schemeClr val="tx1"/>
                </a:solidFill>
              </a:ln>
              <a:effectLst/>
            </c:spPr>
          </c:marker>
          <c:dLbls>
            <c:dLbl>
              <c:idx val="1"/>
              <c:layout/>
              <c:tx>
                <c:rich>
                  <a:bodyPr/>
                  <a:lstStyle/>
                  <a:p>
                    <a:fld id="{9FB6EF35-8A7F-4798-9515-AD0C75A2CECB}" type="SERIESNAME">
                      <a:rPr lang="ru-RU"/>
                      <a:pPr/>
                      <a:t>[ИМЯ РЯДА]</a:t>
                    </a:fld>
                    <a:endParaRPr lang="ru-RU"/>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Лист1!$C$2:$C$12</c:f>
              <c:numCache>
                <c:formatCode>General</c:formatCode>
                <c:ptCount val="11"/>
                <c:pt idx="1">
                  <c:v>-7000</c:v>
                </c:pt>
              </c:numCache>
            </c:numRef>
          </c:yVal>
          <c:smooth val="0"/>
          <c:extLst>
            <c:ext xmlns:c16="http://schemas.microsoft.com/office/drawing/2014/chart" uri="{C3380CC4-5D6E-409C-BE32-E72D297353CC}">
              <c16:uniqueId val="{00000002-11CB-4459-95A5-BF3816927522}"/>
            </c:ext>
          </c:extLst>
        </c:ser>
        <c:ser>
          <c:idx val="2"/>
          <c:order val="2"/>
          <c:tx>
            <c:strRef>
              <c:f>Лист1!$D$1</c:f>
              <c:strCache>
                <c:ptCount val="1"/>
                <c:pt idx="0">
                  <c:v>Б3</c:v>
                </c:pt>
              </c:strCache>
            </c:strRef>
          </c:tx>
          <c:spPr>
            <a:ln w="19050" cap="rnd">
              <a:solidFill>
                <a:schemeClr val="accent3"/>
              </a:solidFill>
              <a:round/>
            </a:ln>
            <a:effectLst/>
          </c:spPr>
          <c:marker>
            <c:symbol val="circle"/>
            <c:size val="12"/>
            <c:spPr>
              <a:solidFill>
                <a:schemeClr val="bg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Лист1!$D$2:$D$12</c:f>
              <c:numCache>
                <c:formatCode>General</c:formatCode>
                <c:ptCount val="11"/>
                <c:pt idx="2">
                  <c:v>500</c:v>
                </c:pt>
              </c:numCache>
            </c:numRef>
          </c:yVal>
          <c:smooth val="0"/>
          <c:extLst>
            <c:ext xmlns:c16="http://schemas.microsoft.com/office/drawing/2014/chart" uri="{C3380CC4-5D6E-409C-BE32-E72D297353CC}">
              <c16:uniqueId val="{00000003-11CB-4459-95A5-BF3816927522}"/>
            </c:ext>
          </c:extLst>
        </c:ser>
        <c:ser>
          <c:idx val="3"/>
          <c:order val="3"/>
          <c:tx>
            <c:strRef>
              <c:f>Лист1!$E$1</c:f>
              <c:strCache>
                <c:ptCount val="1"/>
                <c:pt idx="0">
                  <c:v>Б4</c:v>
                </c:pt>
              </c:strCache>
            </c:strRef>
          </c:tx>
          <c:spPr>
            <a:ln w="19050" cap="rnd">
              <a:solidFill>
                <a:schemeClr val="accent4"/>
              </a:solidFill>
              <a:round/>
            </a:ln>
            <a:effectLst/>
          </c:spPr>
          <c:marker>
            <c:symbol val="circle"/>
            <c:size val="12"/>
            <c:spPr>
              <a:solidFill>
                <a:schemeClr val="bg1"/>
              </a:solidFill>
              <a:ln w="9525">
                <a:solidFill>
                  <a:schemeClr val="tx1"/>
                </a:solidFill>
              </a:ln>
              <a:effectLst/>
            </c:spPr>
          </c:marker>
          <c:dLbls>
            <c:dLbl>
              <c:idx val="3"/>
              <c:layou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4-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Лист1!$E$2:$E$12</c:f>
              <c:numCache>
                <c:formatCode>General</c:formatCode>
                <c:ptCount val="11"/>
                <c:pt idx="3">
                  <c:v>2000</c:v>
                </c:pt>
              </c:numCache>
            </c:numRef>
          </c:yVal>
          <c:smooth val="0"/>
          <c:extLst>
            <c:ext xmlns:c16="http://schemas.microsoft.com/office/drawing/2014/chart" uri="{C3380CC4-5D6E-409C-BE32-E72D297353CC}">
              <c16:uniqueId val="{00000005-11CB-4459-95A5-BF3816927522}"/>
            </c:ext>
          </c:extLst>
        </c:ser>
        <c:ser>
          <c:idx val="4"/>
          <c:order val="4"/>
          <c:tx>
            <c:strRef>
              <c:f>Лист1!$F$1</c:f>
              <c:strCache>
                <c:ptCount val="1"/>
                <c:pt idx="0">
                  <c:v>Ц1</c:v>
                </c:pt>
              </c:strCache>
            </c:strRef>
          </c:tx>
          <c:spPr>
            <a:ln w="19050" cap="rnd">
              <a:solidFill>
                <a:schemeClr val="accent5"/>
              </a:solidFill>
              <a:round/>
            </a:ln>
            <a:effectLst/>
          </c:spPr>
          <c:marker>
            <c:symbol val="circle"/>
            <c:size val="15"/>
            <c:spPr>
              <a:solidFill>
                <a:schemeClr val="accent5"/>
              </a:solidFill>
              <a:ln w="9525">
                <a:solidFill>
                  <a:schemeClr val="accent5"/>
                </a:solidFill>
              </a:ln>
              <a:effectLst/>
            </c:spPr>
          </c:marker>
          <c:dPt>
            <c:idx val="4"/>
            <c:marker>
              <c:symbol val="diamond"/>
              <c:size val="15"/>
              <c:spPr>
                <a:solidFill>
                  <a:schemeClr val="tx1"/>
                </a:solidFill>
                <a:ln w="9525">
                  <a:noFill/>
                </a:ln>
                <a:effectLst/>
              </c:spPr>
            </c:marker>
            <c:bubble3D val="0"/>
            <c:extLst>
              <c:ext xmlns:c16="http://schemas.microsoft.com/office/drawing/2014/chart" uri="{C3380CC4-5D6E-409C-BE32-E72D297353CC}">
                <c16:uniqueId val="{00000006-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Лист1!$F$2:$F$12</c:f>
              <c:numCache>
                <c:formatCode>General</c:formatCode>
                <c:ptCount val="11"/>
                <c:pt idx="4">
                  <c:v>2000</c:v>
                </c:pt>
              </c:numCache>
            </c:numRef>
          </c:yVal>
          <c:smooth val="0"/>
          <c:extLst>
            <c:ext xmlns:c16="http://schemas.microsoft.com/office/drawing/2014/chart" uri="{C3380CC4-5D6E-409C-BE32-E72D297353CC}">
              <c16:uniqueId val="{00000007-11CB-4459-95A5-BF3816927522}"/>
            </c:ext>
          </c:extLst>
        </c:ser>
        <c:ser>
          <c:idx val="5"/>
          <c:order val="5"/>
          <c:tx>
            <c:strRef>
              <c:f>Лист1!$G$1</c:f>
              <c:strCache>
                <c:ptCount val="1"/>
                <c:pt idx="0">
                  <c:v>Ц2</c:v>
                </c:pt>
              </c:strCache>
            </c:strRef>
          </c:tx>
          <c:spPr>
            <a:ln w="19050" cap="rnd">
              <a:solidFill>
                <a:schemeClr val="accent6"/>
              </a:solidFill>
              <a:round/>
            </a:ln>
            <a:effectLst/>
          </c:spPr>
          <c:marker>
            <c:symbol val="diamond"/>
            <c:size val="15"/>
            <c:spPr>
              <a:solidFill>
                <a:schemeClr val="tx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Лист1!$G$2:$G$12</c:f>
              <c:numCache>
                <c:formatCode>General</c:formatCode>
                <c:ptCount val="11"/>
                <c:pt idx="5">
                  <c:v>4500</c:v>
                </c:pt>
              </c:numCache>
            </c:numRef>
          </c:yVal>
          <c:smooth val="0"/>
          <c:extLst>
            <c:ext xmlns:c16="http://schemas.microsoft.com/office/drawing/2014/chart" uri="{C3380CC4-5D6E-409C-BE32-E72D297353CC}">
              <c16:uniqueId val="{00000008-11CB-4459-95A5-BF3816927522}"/>
            </c:ext>
          </c:extLst>
        </c:ser>
        <c:ser>
          <c:idx val="6"/>
          <c:order val="6"/>
          <c:tx>
            <c:strRef>
              <c:f>Лист1!$H$1</c:f>
              <c:strCache>
                <c:ptCount val="1"/>
                <c:pt idx="0">
                  <c:v>Ц3</c:v>
                </c:pt>
              </c:strCache>
            </c:strRef>
          </c:tx>
          <c:spPr>
            <a:ln w="19050" cap="rnd">
              <a:solidFill>
                <a:schemeClr val="accent1">
                  <a:lumMod val="60000"/>
                </a:schemeClr>
              </a:solidFill>
              <a:round/>
            </a:ln>
            <a:effectLst/>
          </c:spPr>
          <c:marker>
            <c:symbol val="circle"/>
            <c:size val="15"/>
            <c:spPr>
              <a:solidFill>
                <a:schemeClr val="accent1">
                  <a:lumMod val="60000"/>
                </a:schemeClr>
              </a:solidFill>
              <a:ln w="9525">
                <a:solidFill>
                  <a:schemeClr val="accent1">
                    <a:lumMod val="60000"/>
                  </a:schemeClr>
                </a:solidFill>
              </a:ln>
              <a:effectLst/>
            </c:spPr>
          </c:marker>
          <c:dPt>
            <c:idx val="6"/>
            <c:marker>
              <c:symbol val="diamond"/>
              <c:size val="15"/>
              <c:spPr>
                <a:solidFill>
                  <a:schemeClr val="tx1"/>
                </a:solidFill>
                <a:ln w="9525">
                  <a:noFill/>
                </a:ln>
                <a:effectLst/>
              </c:spPr>
            </c:marker>
            <c:bubble3D val="0"/>
            <c:extLst>
              <c:ext xmlns:c16="http://schemas.microsoft.com/office/drawing/2014/chart" uri="{C3380CC4-5D6E-409C-BE32-E72D297353CC}">
                <c16:uniqueId val="{00000009-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Лист1!$H$2:$H$12</c:f>
              <c:numCache>
                <c:formatCode>General</c:formatCode>
                <c:ptCount val="11"/>
                <c:pt idx="6">
                  <c:v>1500</c:v>
                </c:pt>
              </c:numCache>
            </c:numRef>
          </c:yVal>
          <c:smooth val="0"/>
          <c:extLst>
            <c:ext xmlns:c16="http://schemas.microsoft.com/office/drawing/2014/chart" uri="{C3380CC4-5D6E-409C-BE32-E72D297353CC}">
              <c16:uniqueId val="{0000000A-11CB-4459-95A5-BF3816927522}"/>
            </c:ext>
          </c:extLst>
        </c:ser>
        <c:ser>
          <c:idx val="7"/>
          <c:order val="7"/>
          <c:tx>
            <c:strRef>
              <c:f>Лист1!$I$1</c:f>
              <c:strCache>
                <c:ptCount val="1"/>
                <c:pt idx="0">
                  <c:v>Ц4</c:v>
                </c:pt>
              </c:strCache>
            </c:strRef>
          </c:tx>
          <c:spPr>
            <a:ln w="19050" cap="rnd">
              <a:solidFill>
                <a:schemeClr val="accent2">
                  <a:lumMod val="60000"/>
                </a:schemeClr>
              </a:solidFill>
              <a:round/>
            </a:ln>
            <a:effectLst/>
          </c:spPr>
          <c:marker>
            <c:symbol val="diamond"/>
            <c:size val="15"/>
            <c:spPr>
              <a:solidFill>
                <a:schemeClr val="tx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Лист1!$I$2:$I$12</c:f>
              <c:numCache>
                <c:formatCode>General</c:formatCode>
                <c:ptCount val="11"/>
                <c:pt idx="7">
                  <c:v>6000</c:v>
                </c:pt>
              </c:numCache>
            </c:numRef>
          </c:yVal>
          <c:smooth val="0"/>
          <c:extLst>
            <c:ext xmlns:c16="http://schemas.microsoft.com/office/drawing/2014/chart" uri="{C3380CC4-5D6E-409C-BE32-E72D297353CC}">
              <c16:uniqueId val="{0000000B-11CB-4459-95A5-BF3816927522}"/>
            </c:ext>
          </c:extLst>
        </c:ser>
        <c:ser>
          <c:idx val="8"/>
          <c:order val="8"/>
          <c:tx>
            <c:strRef>
              <c:f>Лист1!$J$1</c:f>
              <c:strCache>
                <c:ptCount val="1"/>
                <c:pt idx="0">
                  <c:v>Ц5</c:v>
                </c:pt>
              </c:strCache>
            </c:strRef>
          </c:tx>
          <c:spPr>
            <a:ln w="19050" cap="rnd">
              <a:solidFill>
                <a:schemeClr val="accent3">
                  <a:lumMod val="60000"/>
                </a:schemeClr>
              </a:solidFill>
              <a:round/>
            </a:ln>
            <a:effectLst/>
          </c:spPr>
          <c:marker>
            <c:symbol val="diamond"/>
            <c:size val="15"/>
            <c:spPr>
              <a:solidFill>
                <a:schemeClr val="tx1"/>
              </a:solidFill>
              <a:ln w="9525">
                <a:noFill/>
              </a:ln>
              <a:effectLst/>
            </c:spPr>
          </c:marker>
          <c:dLbls>
            <c:dLbl>
              <c:idx val="8"/>
              <c:layou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C-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Лист1!$J$2:$J$12</c:f>
              <c:numCache>
                <c:formatCode>General</c:formatCode>
                <c:ptCount val="11"/>
                <c:pt idx="8">
                  <c:v>-5000</c:v>
                </c:pt>
              </c:numCache>
            </c:numRef>
          </c:yVal>
          <c:smooth val="0"/>
          <c:extLst>
            <c:ext xmlns:c16="http://schemas.microsoft.com/office/drawing/2014/chart" uri="{C3380CC4-5D6E-409C-BE32-E72D297353CC}">
              <c16:uniqueId val="{0000000D-11CB-4459-95A5-BF3816927522}"/>
            </c:ext>
          </c:extLst>
        </c:ser>
        <c:ser>
          <c:idx val="9"/>
          <c:order val="9"/>
          <c:tx>
            <c:strRef>
              <c:f>Лист1!$K$1</c:f>
              <c:strCache>
                <c:ptCount val="1"/>
                <c:pt idx="0">
                  <c:v>Ц6</c:v>
                </c:pt>
              </c:strCache>
            </c:strRef>
          </c:tx>
          <c:spPr>
            <a:ln w="19050" cap="rnd">
              <a:solidFill>
                <a:schemeClr val="accent4">
                  <a:lumMod val="60000"/>
                </a:schemeClr>
              </a:solidFill>
              <a:round/>
            </a:ln>
            <a:effectLst/>
          </c:spPr>
          <c:marker>
            <c:symbol val="circle"/>
            <c:size val="15"/>
            <c:spPr>
              <a:solidFill>
                <a:schemeClr val="accent4">
                  <a:lumMod val="60000"/>
                </a:schemeClr>
              </a:solidFill>
              <a:ln w="9525">
                <a:solidFill>
                  <a:schemeClr val="accent4">
                    <a:lumMod val="60000"/>
                  </a:schemeClr>
                </a:solidFill>
              </a:ln>
              <a:effectLst/>
            </c:spPr>
          </c:marker>
          <c:dPt>
            <c:idx val="9"/>
            <c:marker>
              <c:symbol val="diamond"/>
              <c:size val="15"/>
              <c:spPr>
                <a:solidFill>
                  <a:schemeClr val="tx1"/>
                </a:solidFill>
                <a:ln w="9525">
                  <a:noFill/>
                </a:ln>
                <a:effectLst/>
              </c:spPr>
            </c:marker>
            <c:bubble3D val="0"/>
            <c:extLst>
              <c:ext xmlns:c16="http://schemas.microsoft.com/office/drawing/2014/chart" uri="{C3380CC4-5D6E-409C-BE32-E72D297353CC}">
                <c16:uniqueId val="{0000000E-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Лист1!$K$2:$K$12</c:f>
              <c:numCache>
                <c:formatCode>General</c:formatCode>
                <c:ptCount val="11"/>
                <c:pt idx="9">
                  <c:v>-6500</c:v>
                </c:pt>
              </c:numCache>
            </c:numRef>
          </c:yVal>
          <c:smooth val="0"/>
          <c:extLst>
            <c:ext xmlns:c16="http://schemas.microsoft.com/office/drawing/2014/chart" uri="{C3380CC4-5D6E-409C-BE32-E72D297353CC}">
              <c16:uniqueId val="{0000000F-11CB-4459-95A5-BF3816927522}"/>
            </c:ext>
          </c:extLst>
        </c:ser>
        <c:ser>
          <c:idx val="10"/>
          <c:order val="10"/>
          <c:tx>
            <c:strRef>
              <c:f>Лист1!$L$1</c:f>
              <c:strCache>
                <c:ptCount val="1"/>
                <c:pt idx="0">
                  <c:v>Ц7</c:v>
                </c:pt>
              </c:strCache>
            </c:strRef>
          </c:tx>
          <c:spPr>
            <a:ln w="19050" cap="rnd">
              <a:solidFill>
                <a:schemeClr val="accent5">
                  <a:lumMod val="60000"/>
                </a:schemeClr>
              </a:solidFill>
              <a:round/>
            </a:ln>
            <a:effectLst/>
          </c:spPr>
          <c:marker>
            <c:symbol val="circle"/>
            <c:size val="15"/>
            <c:spPr>
              <a:solidFill>
                <a:schemeClr val="accent5">
                  <a:lumMod val="60000"/>
                </a:schemeClr>
              </a:solidFill>
              <a:ln w="9525">
                <a:solidFill>
                  <a:schemeClr val="accent5">
                    <a:lumMod val="60000"/>
                  </a:schemeClr>
                </a:solidFill>
              </a:ln>
              <a:effectLst/>
            </c:spPr>
          </c:marker>
          <c:dPt>
            <c:idx val="10"/>
            <c:marker>
              <c:symbol val="diamond"/>
              <c:size val="15"/>
              <c:spPr>
                <a:solidFill>
                  <a:schemeClr val="tx1"/>
                </a:solidFill>
                <a:ln w="9525">
                  <a:noFill/>
                </a:ln>
                <a:effectLst/>
              </c:spPr>
            </c:marker>
            <c:bubble3D val="0"/>
            <c:extLst>
              <c:ext xmlns:c16="http://schemas.microsoft.com/office/drawing/2014/chart" uri="{C3380CC4-5D6E-409C-BE32-E72D297353CC}">
                <c16:uniqueId val="{00000010-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Лист1!$L$2:$L$12</c:f>
              <c:numCache>
                <c:formatCode>General</c:formatCode>
                <c:ptCount val="11"/>
                <c:pt idx="10">
                  <c:v>-4000</c:v>
                </c:pt>
              </c:numCache>
            </c:numRef>
          </c:yVal>
          <c:smooth val="0"/>
          <c:extLst>
            <c:ext xmlns:c16="http://schemas.microsoft.com/office/drawing/2014/chart" uri="{C3380CC4-5D6E-409C-BE32-E72D297353CC}">
              <c16:uniqueId val="{00000011-11CB-4459-95A5-BF3816927522}"/>
            </c:ext>
          </c:extLst>
        </c:ser>
        <c:dLbls>
          <c:showLegendKey val="0"/>
          <c:showVal val="0"/>
          <c:showCatName val="0"/>
          <c:showSerName val="0"/>
          <c:showPercent val="0"/>
          <c:showBubbleSize val="0"/>
        </c:dLbls>
        <c:axId val="1510942447"/>
        <c:axId val="1510937455"/>
      </c:scatterChart>
      <c:valAx>
        <c:axId val="1510942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10937455"/>
        <c:crosses val="autoZero"/>
        <c:crossBetween val="midCat"/>
      </c:valAx>
      <c:valAx>
        <c:axId val="1510937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109424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Лист1!$B$1</c:f>
              <c:strCache>
                <c:ptCount val="1"/>
                <c:pt idx="0">
                  <c:v>Б1</c:v>
                </c:pt>
              </c:strCache>
            </c:strRef>
          </c:tx>
          <c:spPr>
            <a:ln w="19050" cap="rnd">
              <a:solidFill>
                <a:schemeClr val="accent1"/>
              </a:solidFill>
              <a:round/>
            </a:ln>
            <a:effectLst/>
          </c:spPr>
          <c:marker>
            <c:symbol val="circle"/>
            <c:size val="12"/>
            <c:spPr>
              <a:solidFill>
                <a:schemeClr val="bg1"/>
              </a:solidFill>
              <a:ln w="9525">
                <a:solidFill>
                  <a:schemeClr val="tx1"/>
                </a:solidFill>
              </a:ln>
              <a:effectLst/>
            </c:spPr>
          </c:marker>
          <c:dLbls>
            <c:dLbl>
              <c:idx val="0"/>
              <c:layout/>
              <c:dLblPos val="l"/>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0-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Лист1!$B$2:$B$22</c:f>
              <c:numCache>
                <c:formatCode>General</c:formatCode>
                <c:ptCount val="21"/>
                <c:pt idx="0">
                  <c:v>5000</c:v>
                </c:pt>
              </c:numCache>
            </c:numRef>
          </c:yVal>
          <c:smooth val="0"/>
          <c:extLst>
            <c:ext xmlns:c16="http://schemas.microsoft.com/office/drawing/2014/chart" uri="{C3380CC4-5D6E-409C-BE32-E72D297353CC}">
              <c16:uniqueId val="{00000001-20DB-4238-AF99-0E4611BD1577}"/>
            </c:ext>
          </c:extLst>
        </c:ser>
        <c:ser>
          <c:idx val="1"/>
          <c:order val="1"/>
          <c:tx>
            <c:strRef>
              <c:f>Лист1!$C$1</c:f>
              <c:strCache>
                <c:ptCount val="1"/>
                <c:pt idx="0">
                  <c:v>Б2</c:v>
                </c:pt>
              </c:strCache>
            </c:strRef>
          </c:tx>
          <c:spPr>
            <a:ln w="19050" cap="rnd">
              <a:solidFill>
                <a:schemeClr val="accent2"/>
              </a:solidFill>
              <a:round/>
            </a:ln>
            <a:effectLst/>
          </c:spPr>
          <c:marker>
            <c:symbol val="circle"/>
            <c:size val="12"/>
            <c:spPr>
              <a:solidFill>
                <a:schemeClr val="bg1">
                  <a:alpha val="96000"/>
                </a:schemeClr>
              </a:solidFill>
              <a:ln w="9525">
                <a:solidFill>
                  <a:schemeClr val="tx1"/>
                </a:solidFill>
              </a:ln>
              <a:effectLst/>
            </c:spPr>
          </c:marker>
          <c:dLbls>
            <c:dLbl>
              <c:idx val="1"/>
              <c:layout/>
              <c:tx>
                <c:rich>
                  <a:bodyPr/>
                  <a:lstStyle/>
                  <a:p>
                    <a:fld id="{9FB6EF35-8A7F-4798-9515-AD0C75A2CECB}" type="SERIESNAME">
                      <a:rPr lang="ru-RU"/>
                      <a:pPr/>
                      <a:t>[ИМЯ РЯДА]</a:t>
                    </a:fld>
                    <a:endParaRPr lang="ru-RU"/>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Лист1!$C$2:$C$22</c:f>
              <c:numCache>
                <c:formatCode>General</c:formatCode>
                <c:ptCount val="21"/>
                <c:pt idx="1">
                  <c:v>-7000</c:v>
                </c:pt>
              </c:numCache>
            </c:numRef>
          </c:yVal>
          <c:smooth val="0"/>
          <c:extLst>
            <c:ext xmlns:c16="http://schemas.microsoft.com/office/drawing/2014/chart" uri="{C3380CC4-5D6E-409C-BE32-E72D297353CC}">
              <c16:uniqueId val="{00000003-20DB-4238-AF99-0E4611BD1577}"/>
            </c:ext>
          </c:extLst>
        </c:ser>
        <c:ser>
          <c:idx val="2"/>
          <c:order val="2"/>
          <c:tx>
            <c:strRef>
              <c:f>Лист1!$D$1</c:f>
              <c:strCache>
                <c:ptCount val="1"/>
                <c:pt idx="0">
                  <c:v>Б3</c:v>
                </c:pt>
              </c:strCache>
            </c:strRef>
          </c:tx>
          <c:spPr>
            <a:ln w="19050" cap="rnd">
              <a:solidFill>
                <a:schemeClr val="accent3"/>
              </a:solidFill>
              <a:round/>
            </a:ln>
            <a:effectLst/>
          </c:spPr>
          <c:marker>
            <c:symbol val="circle"/>
            <c:size val="12"/>
            <c:spPr>
              <a:solidFill>
                <a:schemeClr val="bg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Лист1!$D$2:$D$22</c:f>
              <c:numCache>
                <c:formatCode>General</c:formatCode>
                <c:ptCount val="21"/>
                <c:pt idx="2">
                  <c:v>500</c:v>
                </c:pt>
              </c:numCache>
            </c:numRef>
          </c:yVal>
          <c:smooth val="0"/>
          <c:extLst>
            <c:ext xmlns:c16="http://schemas.microsoft.com/office/drawing/2014/chart" uri="{C3380CC4-5D6E-409C-BE32-E72D297353CC}">
              <c16:uniqueId val="{00000004-20DB-4238-AF99-0E4611BD1577}"/>
            </c:ext>
          </c:extLst>
        </c:ser>
        <c:ser>
          <c:idx val="3"/>
          <c:order val="3"/>
          <c:tx>
            <c:strRef>
              <c:f>Лист1!$E$1</c:f>
              <c:strCache>
                <c:ptCount val="1"/>
                <c:pt idx="0">
                  <c:v>Б4</c:v>
                </c:pt>
              </c:strCache>
            </c:strRef>
          </c:tx>
          <c:spPr>
            <a:ln w="19050" cap="rnd">
              <a:solidFill>
                <a:schemeClr val="accent4"/>
              </a:solidFill>
              <a:round/>
            </a:ln>
            <a:effectLst/>
          </c:spPr>
          <c:marker>
            <c:symbol val="circle"/>
            <c:size val="12"/>
            <c:spPr>
              <a:solidFill>
                <a:schemeClr val="bg1"/>
              </a:solidFill>
              <a:ln w="9525">
                <a:solidFill>
                  <a:schemeClr val="tx1"/>
                </a:solidFill>
              </a:ln>
              <a:effectLst/>
            </c:spPr>
          </c:marker>
          <c:dLbls>
            <c:dLbl>
              <c:idx val="3"/>
              <c:layou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5-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Лист1!$E$2:$E$22</c:f>
              <c:numCache>
                <c:formatCode>General</c:formatCode>
                <c:ptCount val="21"/>
                <c:pt idx="3">
                  <c:v>2000</c:v>
                </c:pt>
              </c:numCache>
            </c:numRef>
          </c:yVal>
          <c:smooth val="0"/>
          <c:extLst>
            <c:ext xmlns:c16="http://schemas.microsoft.com/office/drawing/2014/chart" uri="{C3380CC4-5D6E-409C-BE32-E72D297353CC}">
              <c16:uniqueId val="{00000006-20DB-4238-AF99-0E4611BD1577}"/>
            </c:ext>
          </c:extLst>
        </c:ser>
        <c:ser>
          <c:idx val="4"/>
          <c:order val="4"/>
          <c:tx>
            <c:strRef>
              <c:f>Лист1!$F$1</c:f>
              <c:strCache>
                <c:ptCount val="1"/>
                <c:pt idx="0">
                  <c:v>Ц1</c:v>
                </c:pt>
              </c:strCache>
            </c:strRef>
          </c:tx>
          <c:spPr>
            <a:ln w="19050" cap="rnd">
              <a:solidFill>
                <a:schemeClr val="accent5"/>
              </a:solidFill>
              <a:round/>
            </a:ln>
            <a:effectLst/>
          </c:spPr>
          <c:marker>
            <c:symbol val="circle"/>
            <c:size val="15"/>
            <c:spPr>
              <a:solidFill>
                <a:schemeClr val="accent5"/>
              </a:solidFill>
              <a:ln w="9525">
                <a:solidFill>
                  <a:schemeClr val="accent5"/>
                </a:solidFill>
              </a:ln>
              <a:effectLst/>
            </c:spPr>
          </c:marker>
          <c:dPt>
            <c:idx val="4"/>
            <c:marker>
              <c:symbol val="diamond"/>
              <c:size val="15"/>
              <c:spPr>
                <a:solidFill>
                  <a:schemeClr val="tx1"/>
                </a:solidFill>
                <a:ln w="9525">
                  <a:noFill/>
                </a:ln>
                <a:effectLst/>
              </c:spPr>
            </c:marker>
            <c:bubble3D val="0"/>
            <c:extLst>
              <c:ext xmlns:c16="http://schemas.microsoft.com/office/drawing/2014/chart" uri="{C3380CC4-5D6E-409C-BE32-E72D297353CC}">
                <c16:uniqueId val="{00000007-20DB-4238-AF99-0E4611BD1577}"/>
              </c:ext>
            </c:extLst>
          </c:dPt>
          <c:dLbls>
            <c:dLbl>
              <c:idx val="4"/>
              <c:layout/>
              <c:dLblPos val="l"/>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7-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Лист1!$F$2:$F$22</c:f>
              <c:numCache>
                <c:formatCode>General</c:formatCode>
                <c:ptCount val="21"/>
                <c:pt idx="4">
                  <c:v>2000</c:v>
                </c:pt>
              </c:numCache>
            </c:numRef>
          </c:yVal>
          <c:smooth val="0"/>
          <c:extLst>
            <c:ext xmlns:c16="http://schemas.microsoft.com/office/drawing/2014/chart" uri="{C3380CC4-5D6E-409C-BE32-E72D297353CC}">
              <c16:uniqueId val="{00000008-20DB-4238-AF99-0E4611BD1577}"/>
            </c:ext>
          </c:extLst>
        </c:ser>
        <c:ser>
          <c:idx val="5"/>
          <c:order val="5"/>
          <c:tx>
            <c:strRef>
              <c:f>Лист1!$G$1</c:f>
              <c:strCache>
                <c:ptCount val="1"/>
                <c:pt idx="0">
                  <c:v>Ц2</c:v>
                </c:pt>
              </c:strCache>
            </c:strRef>
          </c:tx>
          <c:spPr>
            <a:ln w="19050" cap="rnd">
              <a:solidFill>
                <a:schemeClr val="accent6"/>
              </a:solidFill>
              <a:round/>
            </a:ln>
            <a:effectLst/>
          </c:spPr>
          <c:marker>
            <c:symbol val="diamond"/>
            <c:size val="15"/>
            <c:spPr>
              <a:solidFill>
                <a:schemeClr val="tx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Лист1!$G$2:$G$22</c:f>
              <c:numCache>
                <c:formatCode>General</c:formatCode>
                <c:ptCount val="21"/>
                <c:pt idx="5">
                  <c:v>4500</c:v>
                </c:pt>
              </c:numCache>
            </c:numRef>
          </c:yVal>
          <c:smooth val="0"/>
          <c:extLst>
            <c:ext xmlns:c16="http://schemas.microsoft.com/office/drawing/2014/chart" uri="{C3380CC4-5D6E-409C-BE32-E72D297353CC}">
              <c16:uniqueId val="{00000009-20DB-4238-AF99-0E4611BD1577}"/>
            </c:ext>
          </c:extLst>
        </c:ser>
        <c:ser>
          <c:idx val="6"/>
          <c:order val="6"/>
          <c:tx>
            <c:strRef>
              <c:f>Лист1!$H$1</c:f>
              <c:strCache>
                <c:ptCount val="1"/>
                <c:pt idx="0">
                  <c:v>Ц3</c:v>
                </c:pt>
              </c:strCache>
            </c:strRef>
          </c:tx>
          <c:spPr>
            <a:ln w="19050" cap="rnd">
              <a:solidFill>
                <a:schemeClr val="accent1">
                  <a:lumMod val="60000"/>
                </a:schemeClr>
              </a:solidFill>
              <a:round/>
            </a:ln>
            <a:effectLst/>
          </c:spPr>
          <c:marker>
            <c:symbol val="circle"/>
            <c:size val="15"/>
            <c:spPr>
              <a:solidFill>
                <a:schemeClr val="accent1">
                  <a:lumMod val="60000"/>
                </a:schemeClr>
              </a:solidFill>
              <a:ln w="9525">
                <a:solidFill>
                  <a:schemeClr val="accent1">
                    <a:lumMod val="60000"/>
                  </a:schemeClr>
                </a:solidFill>
              </a:ln>
              <a:effectLst/>
            </c:spPr>
          </c:marker>
          <c:dPt>
            <c:idx val="6"/>
            <c:marker>
              <c:symbol val="diamond"/>
              <c:size val="15"/>
              <c:spPr>
                <a:solidFill>
                  <a:schemeClr val="tx1"/>
                </a:solidFill>
                <a:ln w="9525">
                  <a:noFill/>
                </a:ln>
                <a:effectLst/>
              </c:spPr>
            </c:marker>
            <c:bubble3D val="0"/>
            <c:extLst>
              <c:ext xmlns:c16="http://schemas.microsoft.com/office/drawing/2014/chart" uri="{C3380CC4-5D6E-409C-BE32-E72D297353CC}">
                <c16:uniqueId val="{0000000A-20DB-4238-AF99-0E4611BD1577}"/>
              </c:ext>
            </c:extLst>
          </c:dPt>
          <c:dLbls>
            <c:dLbl>
              <c:idx val="6"/>
              <c:layout>
                <c:manualLayout>
                  <c:x val="-7.5268549553647909E-2"/>
                  <c:y val="3.47445811619395E-2"/>
                </c:manualLayout>
              </c:layout>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A-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dLblPos val="l"/>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Лист1!$H$2:$H$22</c:f>
              <c:numCache>
                <c:formatCode>General</c:formatCode>
                <c:ptCount val="21"/>
                <c:pt idx="6">
                  <c:v>1500</c:v>
                </c:pt>
              </c:numCache>
            </c:numRef>
          </c:yVal>
          <c:smooth val="0"/>
          <c:extLst>
            <c:ext xmlns:c16="http://schemas.microsoft.com/office/drawing/2014/chart" uri="{C3380CC4-5D6E-409C-BE32-E72D297353CC}">
              <c16:uniqueId val="{0000000B-20DB-4238-AF99-0E4611BD1577}"/>
            </c:ext>
          </c:extLst>
        </c:ser>
        <c:ser>
          <c:idx val="7"/>
          <c:order val="7"/>
          <c:tx>
            <c:strRef>
              <c:f>Лист1!$I$1</c:f>
              <c:strCache>
                <c:ptCount val="1"/>
                <c:pt idx="0">
                  <c:v>Ц4</c:v>
                </c:pt>
              </c:strCache>
            </c:strRef>
          </c:tx>
          <c:spPr>
            <a:ln w="19050" cap="rnd">
              <a:solidFill>
                <a:schemeClr val="accent2">
                  <a:lumMod val="60000"/>
                </a:schemeClr>
              </a:solidFill>
              <a:round/>
            </a:ln>
            <a:effectLst/>
          </c:spPr>
          <c:marker>
            <c:symbol val="diamond"/>
            <c:size val="15"/>
            <c:spPr>
              <a:solidFill>
                <a:schemeClr val="tx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Лист1!$I$2:$I$22</c:f>
              <c:numCache>
                <c:formatCode>General</c:formatCode>
                <c:ptCount val="21"/>
                <c:pt idx="7">
                  <c:v>6000</c:v>
                </c:pt>
              </c:numCache>
            </c:numRef>
          </c:yVal>
          <c:smooth val="0"/>
          <c:extLst>
            <c:ext xmlns:c16="http://schemas.microsoft.com/office/drawing/2014/chart" uri="{C3380CC4-5D6E-409C-BE32-E72D297353CC}">
              <c16:uniqueId val="{0000000C-20DB-4238-AF99-0E4611BD1577}"/>
            </c:ext>
          </c:extLst>
        </c:ser>
        <c:ser>
          <c:idx val="8"/>
          <c:order val="8"/>
          <c:tx>
            <c:strRef>
              <c:f>Лист1!$J$1</c:f>
              <c:strCache>
                <c:ptCount val="1"/>
                <c:pt idx="0">
                  <c:v>Ц5</c:v>
                </c:pt>
              </c:strCache>
            </c:strRef>
          </c:tx>
          <c:spPr>
            <a:ln w="19050" cap="rnd">
              <a:solidFill>
                <a:schemeClr val="accent3">
                  <a:lumMod val="60000"/>
                </a:schemeClr>
              </a:solidFill>
              <a:round/>
            </a:ln>
            <a:effectLst/>
          </c:spPr>
          <c:marker>
            <c:symbol val="diamond"/>
            <c:size val="15"/>
            <c:spPr>
              <a:solidFill>
                <a:schemeClr val="tx1"/>
              </a:solidFill>
              <a:ln w="9525">
                <a:noFill/>
              </a:ln>
              <a:effectLst/>
            </c:spPr>
          </c:marker>
          <c:dLbls>
            <c:dLbl>
              <c:idx val="8"/>
              <c:layou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D-20DB-4238-AF99-0E4611BD157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Лист1!$J$2:$J$22</c:f>
              <c:numCache>
                <c:formatCode>General</c:formatCode>
                <c:ptCount val="21"/>
                <c:pt idx="8">
                  <c:v>-5000</c:v>
                </c:pt>
              </c:numCache>
            </c:numRef>
          </c:yVal>
          <c:smooth val="0"/>
          <c:extLst>
            <c:ext xmlns:c16="http://schemas.microsoft.com/office/drawing/2014/chart" uri="{C3380CC4-5D6E-409C-BE32-E72D297353CC}">
              <c16:uniqueId val="{0000000E-20DB-4238-AF99-0E4611BD1577}"/>
            </c:ext>
          </c:extLst>
        </c:ser>
        <c:ser>
          <c:idx val="9"/>
          <c:order val="9"/>
          <c:tx>
            <c:strRef>
              <c:f>Лист1!$K$1</c:f>
              <c:strCache>
                <c:ptCount val="1"/>
                <c:pt idx="0">
                  <c:v>Ц6</c:v>
                </c:pt>
              </c:strCache>
            </c:strRef>
          </c:tx>
          <c:spPr>
            <a:ln w="19050" cap="rnd">
              <a:solidFill>
                <a:schemeClr val="accent4">
                  <a:lumMod val="60000"/>
                </a:schemeClr>
              </a:solidFill>
              <a:round/>
            </a:ln>
            <a:effectLst/>
          </c:spPr>
          <c:marker>
            <c:symbol val="circle"/>
            <c:size val="15"/>
            <c:spPr>
              <a:solidFill>
                <a:schemeClr val="accent4">
                  <a:lumMod val="60000"/>
                </a:schemeClr>
              </a:solidFill>
              <a:ln w="9525">
                <a:solidFill>
                  <a:schemeClr val="accent4">
                    <a:lumMod val="60000"/>
                  </a:schemeClr>
                </a:solidFill>
              </a:ln>
              <a:effectLst/>
            </c:spPr>
          </c:marker>
          <c:dPt>
            <c:idx val="9"/>
            <c:marker>
              <c:symbol val="diamond"/>
              <c:size val="15"/>
              <c:spPr>
                <a:solidFill>
                  <a:schemeClr val="tx1"/>
                </a:solidFill>
                <a:ln w="9525">
                  <a:noFill/>
                </a:ln>
                <a:effectLst/>
              </c:spPr>
            </c:marker>
            <c:bubble3D val="0"/>
            <c:extLst>
              <c:ext xmlns:c16="http://schemas.microsoft.com/office/drawing/2014/chart" uri="{C3380CC4-5D6E-409C-BE32-E72D297353CC}">
                <c16:uniqueId val="{0000000F-20DB-4238-AF99-0E4611BD1577}"/>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Лист1!$K$2:$K$22</c:f>
              <c:numCache>
                <c:formatCode>General</c:formatCode>
                <c:ptCount val="21"/>
                <c:pt idx="9">
                  <c:v>-6500</c:v>
                </c:pt>
              </c:numCache>
            </c:numRef>
          </c:yVal>
          <c:smooth val="0"/>
          <c:extLst>
            <c:ext xmlns:c16="http://schemas.microsoft.com/office/drawing/2014/chart" uri="{C3380CC4-5D6E-409C-BE32-E72D297353CC}">
              <c16:uniqueId val="{00000010-20DB-4238-AF99-0E4611BD1577}"/>
            </c:ext>
          </c:extLst>
        </c:ser>
        <c:ser>
          <c:idx val="10"/>
          <c:order val="10"/>
          <c:tx>
            <c:strRef>
              <c:f>Лист1!$L$1</c:f>
              <c:strCache>
                <c:ptCount val="1"/>
                <c:pt idx="0">
                  <c:v>Ц7</c:v>
                </c:pt>
              </c:strCache>
            </c:strRef>
          </c:tx>
          <c:spPr>
            <a:ln w="19050" cap="rnd">
              <a:solidFill>
                <a:schemeClr val="accent5">
                  <a:lumMod val="60000"/>
                </a:schemeClr>
              </a:solidFill>
              <a:round/>
            </a:ln>
            <a:effectLst/>
          </c:spPr>
          <c:marker>
            <c:symbol val="circle"/>
            <c:size val="15"/>
            <c:spPr>
              <a:solidFill>
                <a:schemeClr val="accent5">
                  <a:lumMod val="60000"/>
                </a:schemeClr>
              </a:solidFill>
              <a:ln w="9525">
                <a:solidFill>
                  <a:schemeClr val="accent5">
                    <a:lumMod val="60000"/>
                  </a:schemeClr>
                </a:solidFill>
              </a:ln>
              <a:effectLst/>
            </c:spPr>
          </c:marker>
          <c:dPt>
            <c:idx val="10"/>
            <c:marker>
              <c:symbol val="diamond"/>
              <c:size val="15"/>
              <c:spPr>
                <a:solidFill>
                  <a:schemeClr val="tx1"/>
                </a:solidFill>
                <a:ln w="9525">
                  <a:noFill/>
                </a:ln>
                <a:effectLst/>
              </c:spPr>
            </c:marker>
            <c:bubble3D val="0"/>
            <c:extLst>
              <c:ext xmlns:c16="http://schemas.microsoft.com/office/drawing/2014/chart" uri="{C3380CC4-5D6E-409C-BE32-E72D297353CC}">
                <c16:uniqueId val="{00000011-20DB-4238-AF99-0E4611BD1577}"/>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ru-RU"/>
              </a:p>
            </c:txPr>
            <c:dLblPos val="b"/>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Лист1!$L$2:$L$22</c:f>
              <c:numCache>
                <c:formatCode>General</c:formatCode>
                <c:ptCount val="21"/>
                <c:pt idx="10">
                  <c:v>-4000</c:v>
                </c:pt>
              </c:numCache>
            </c:numRef>
          </c:yVal>
          <c:smooth val="0"/>
          <c:extLst>
            <c:ext xmlns:c16="http://schemas.microsoft.com/office/drawing/2014/chart" uri="{C3380CC4-5D6E-409C-BE32-E72D297353CC}">
              <c16:uniqueId val="{00000012-20DB-4238-AF99-0E4611BD1577}"/>
            </c:ext>
          </c:extLst>
        </c:ser>
        <c:ser>
          <c:idx val="11"/>
          <c:order val="11"/>
          <c:tx>
            <c:strRef>
              <c:f>Лист1!$M$1</c:f>
              <c:strCache>
                <c:ptCount val="1"/>
                <c:pt idx="0">
                  <c:v>Зв1л</c:v>
                </c:pt>
              </c:strCache>
            </c:strRef>
          </c:tx>
          <c:spPr>
            <a:ln w="19050" cap="rnd">
              <a:solidFill>
                <a:schemeClr val="tx1"/>
              </a:solidFill>
              <a:round/>
              <a:tailEnd type="stealth" w="med" len="lg"/>
            </a:ln>
            <a:effectLst/>
          </c:spPr>
          <c:marker>
            <c:symbol val="none"/>
          </c:marker>
          <c:dPt>
            <c:idx val="12"/>
            <c:marker>
              <c:symbol val="none"/>
            </c:marker>
            <c:bubble3D val="0"/>
            <c:spPr>
              <a:ln w="28575" cap="rnd">
                <a:solidFill>
                  <a:schemeClr val="tx1"/>
                </a:solidFill>
                <a:prstDash val="dash"/>
                <a:round/>
                <a:tailEnd type="stealth" w="med" len="lg"/>
              </a:ln>
              <a:effectLst/>
            </c:spPr>
            <c:extLst>
              <c:ext xmlns:c16="http://schemas.microsoft.com/office/drawing/2014/chart" uri="{C3380CC4-5D6E-409C-BE32-E72D297353CC}">
                <c16:uniqueId val="{00000014-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Лист1!$M$2:$M$22</c:f>
              <c:numCache>
                <c:formatCode>General</c:formatCode>
                <c:ptCount val="21"/>
                <c:pt idx="11">
                  <c:v>5000</c:v>
                </c:pt>
                <c:pt idx="12">
                  <c:v>-6500</c:v>
                </c:pt>
              </c:numCache>
            </c:numRef>
          </c:yVal>
          <c:smooth val="0"/>
          <c:extLst>
            <c:ext xmlns:c16="http://schemas.microsoft.com/office/drawing/2014/chart" uri="{C3380CC4-5D6E-409C-BE32-E72D297353CC}">
              <c16:uniqueId val="{00000015-20DB-4238-AF99-0E4611BD1577}"/>
            </c:ext>
          </c:extLst>
        </c:ser>
        <c:ser>
          <c:idx val="12"/>
          <c:order val="12"/>
          <c:tx>
            <c:strRef>
              <c:f>Лист1!$N$1</c:f>
              <c:strCache>
                <c:ptCount val="1"/>
                <c:pt idx="0">
                  <c:v>Зв2л</c:v>
                </c:pt>
              </c:strCache>
            </c:strRef>
          </c:tx>
          <c:spPr>
            <a:ln w="28575" cap="rnd">
              <a:solidFill>
                <a:schemeClr val="tx1"/>
              </a:solidFill>
              <a:prstDash val="dash"/>
              <a:round/>
              <a:tailEnd type="stealth" w="med" len="lg"/>
            </a:ln>
            <a:effectLst/>
          </c:spPr>
          <c:marker>
            <c:symbol val="none"/>
          </c:marker>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Лист1!$N$2:$N$22</c:f>
              <c:numCache>
                <c:formatCode>General</c:formatCode>
                <c:ptCount val="21"/>
                <c:pt idx="13">
                  <c:v>-7000</c:v>
                </c:pt>
                <c:pt idx="14">
                  <c:v>6000</c:v>
                </c:pt>
              </c:numCache>
            </c:numRef>
          </c:yVal>
          <c:smooth val="0"/>
          <c:extLst>
            <c:ext xmlns:c16="http://schemas.microsoft.com/office/drawing/2014/chart" uri="{C3380CC4-5D6E-409C-BE32-E72D297353CC}">
              <c16:uniqueId val="{00000016-20DB-4238-AF99-0E4611BD1577}"/>
            </c:ext>
          </c:extLst>
        </c:ser>
        <c:ser>
          <c:idx val="13"/>
          <c:order val="13"/>
          <c:tx>
            <c:strRef>
              <c:f>Лист1!$O$1</c:f>
              <c:strCache>
                <c:ptCount val="1"/>
                <c:pt idx="0">
                  <c:v>Зв3л</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Pt>
            <c:idx val="15"/>
            <c:marker>
              <c:symbol val="none"/>
            </c:marker>
            <c:bubble3D val="0"/>
            <c:extLst>
              <c:ext xmlns:c16="http://schemas.microsoft.com/office/drawing/2014/chart" uri="{C3380CC4-5D6E-409C-BE32-E72D297353CC}">
                <c16:uniqueId val="{00000017-20DB-4238-AF99-0E4611BD1577}"/>
              </c:ext>
            </c:extLst>
          </c:dPt>
          <c:dPt>
            <c:idx val="16"/>
            <c:marker>
              <c:symbol val="none"/>
            </c:marker>
            <c:bubble3D val="0"/>
            <c:spPr>
              <a:ln w="28575" cap="rnd">
                <a:solidFill>
                  <a:schemeClr val="tx1"/>
                </a:solidFill>
                <a:prstDash val="dash"/>
                <a:round/>
                <a:headEnd type="stealth" w="med" len="lg"/>
                <a:tailEnd type="none"/>
              </a:ln>
              <a:effectLst/>
            </c:spPr>
            <c:extLst>
              <c:ext xmlns:c16="http://schemas.microsoft.com/office/drawing/2014/chart" uri="{C3380CC4-5D6E-409C-BE32-E72D297353CC}">
                <c16:uniqueId val="{00000019-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Лист1!$O$2:$O$22</c:f>
              <c:numCache>
                <c:formatCode>General</c:formatCode>
                <c:ptCount val="21"/>
                <c:pt idx="15">
                  <c:v>500</c:v>
                </c:pt>
                <c:pt idx="16">
                  <c:v>4500</c:v>
                </c:pt>
              </c:numCache>
            </c:numRef>
          </c:yVal>
          <c:smooth val="0"/>
          <c:extLst>
            <c:ext xmlns:c16="http://schemas.microsoft.com/office/drawing/2014/chart" uri="{C3380CC4-5D6E-409C-BE32-E72D297353CC}">
              <c16:uniqueId val="{0000001A-20DB-4238-AF99-0E4611BD1577}"/>
            </c:ext>
          </c:extLst>
        </c:ser>
        <c:ser>
          <c:idx val="14"/>
          <c:order val="14"/>
          <c:tx>
            <c:strRef>
              <c:f>Лист1!$P$1</c:f>
              <c:strCache>
                <c:ptCount val="1"/>
                <c:pt idx="0">
                  <c:v>Зв4л</c:v>
                </c:pt>
              </c:strCache>
            </c:strRef>
          </c:tx>
          <c:spPr>
            <a:ln w="28575" cap="rnd">
              <a:solidFill>
                <a:schemeClr val="tx1"/>
              </a:solidFill>
              <a:prstDash val="dash"/>
              <a:round/>
              <a:tailEnd type="stealth" w="med" len="lg"/>
            </a:ln>
            <a:effectLst/>
          </c:spPr>
          <c:marker>
            <c:symbol val="none"/>
          </c:marker>
          <c:dPt>
            <c:idx val="18"/>
            <c:marker>
              <c:symbol val="none"/>
            </c:marker>
            <c:bubble3D val="0"/>
            <c:spPr>
              <a:ln w="28575" cap="rnd">
                <a:solidFill>
                  <a:schemeClr val="tx1"/>
                </a:solidFill>
                <a:prstDash val="dash"/>
                <a:round/>
                <a:headEnd type="stealth" w="med" len="lg"/>
                <a:tailEnd type="none" w="med" len="lg"/>
              </a:ln>
              <a:effectLst/>
            </c:spPr>
            <c:extLst>
              <c:ext xmlns:c16="http://schemas.microsoft.com/office/drawing/2014/chart" uri="{C3380CC4-5D6E-409C-BE32-E72D297353CC}">
                <c16:uniqueId val="{0000000B-5C15-442A-BD06-3A07C7A07FAA}"/>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Лист1!$P$2:$P$22</c:f>
              <c:numCache>
                <c:formatCode>General</c:formatCode>
                <c:ptCount val="21"/>
                <c:pt idx="17">
                  <c:v>2000</c:v>
                </c:pt>
                <c:pt idx="18">
                  <c:v>2000</c:v>
                </c:pt>
              </c:numCache>
            </c:numRef>
          </c:yVal>
          <c:smooth val="0"/>
          <c:extLst>
            <c:ext xmlns:c16="http://schemas.microsoft.com/office/drawing/2014/chart" uri="{C3380CC4-5D6E-409C-BE32-E72D297353CC}">
              <c16:uniqueId val="{0000001B-20DB-4238-AF99-0E4611BD1577}"/>
            </c:ext>
          </c:extLst>
        </c:ser>
        <c:ser>
          <c:idx val="15"/>
          <c:order val="15"/>
          <c:tx>
            <c:strRef>
              <c:f>Лист1!$Q$1</c:f>
              <c:strCache>
                <c:ptCount val="1"/>
                <c:pt idx="0">
                  <c:v>Зв5л</c:v>
                </c:pt>
              </c:strCache>
            </c:strRef>
          </c:tx>
          <c:spPr>
            <a:ln w="19050" cap="rnd">
              <a:solidFill>
                <a:schemeClr val="tx1"/>
              </a:solidFill>
              <a:prstDash val="dash"/>
              <a:round/>
              <a:headEnd type="stealth" w="med" len="lg"/>
              <a:tailEnd type="none" w="med" len="lg"/>
            </a:ln>
            <a:effectLst/>
          </c:spPr>
          <c:marker>
            <c:symbol val="none"/>
          </c:marker>
          <c:dPt>
            <c:idx val="20"/>
            <c:marker>
              <c:symbol val="none"/>
            </c:marker>
            <c:bubble3D val="0"/>
            <c:spPr>
              <a:ln w="28575" cap="rnd">
                <a:solidFill>
                  <a:schemeClr val="tx1"/>
                </a:solidFill>
                <a:prstDash val="dash"/>
                <a:round/>
                <a:headEnd type="stealth" w="med" len="lg"/>
                <a:tailEnd type="none" w="med" len="lg"/>
              </a:ln>
              <a:effectLst/>
            </c:spPr>
            <c:extLst>
              <c:ext xmlns:c16="http://schemas.microsoft.com/office/drawing/2014/chart" uri="{C3380CC4-5D6E-409C-BE32-E72D297353CC}">
                <c16:uniqueId val="{0000001D-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Лист1!$Q$2:$Q$22</c:f>
              <c:numCache>
                <c:formatCode>General</c:formatCode>
                <c:ptCount val="21"/>
                <c:pt idx="19">
                  <c:v>2000</c:v>
                </c:pt>
                <c:pt idx="20">
                  <c:v>-4000</c:v>
                </c:pt>
              </c:numCache>
            </c:numRef>
          </c:yVal>
          <c:smooth val="0"/>
          <c:extLst>
            <c:ext xmlns:c16="http://schemas.microsoft.com/office/drawing/2014/chart" uri="{C3380CC4-5D6E-409C-BE32-E72D297353CC}">
              <c16:uniqueId val="{0000001C-20DB-4238-AF99-0E4611BD1577}"/>
            </c:ext>
          </c:extLst>
        </c:ser>
        <c:dLbls>
          <c:showLegendKey val="0"/>
          <c:showVal val="0"/>
          <c:showCatName val="0"/>
          <c:showSerName val="0"/>
          <c:showPercent val="0"/>
          <c:showBubbleSize val="0"/>
        </c:dLbls>
        <c:axId val="1510942447"/>
        <c:axId val="1510937455"/>
      </c:scatterChart>
      <c:valAx>
        <c:axId val="1510942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10937455"/>
        <c:crosses val="autoZero"/>
        <c:crossBetween val="midCat"/>
        <c:majorUnit val="5000"/>
      </c:valAx>
      <c:valAx>
        <c:axId val="1510937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10942447"/>
        <c:crosses val="autoZero"/>
        <c:crossBetween val="midCat"/>
        <c:majorUnit val="4000"/>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0.4873</cdr:x>
      <cdr:y>0.13216</cdr:y>
    </cdr:from>
    <cdr:to>
      <cdr:x>0.56832</cdr:x>
      <cdr:y>0.19144</cdr:y>
    </cdr:to>
    <cdr:sp macro="" textlink="">
      <cdr:nvSpPr>
        <cdr:cNvPr id="3" name="Надпись 2"/>
        <cdr:cNvSpPr txBox="1"/>
      </cdr:nvSpPr>
      <cdr:spPr>
        <a:xfrm xmlns:a="http://schemas.openxmlformats.org/drawingml/2006/main">
          <a:off x="4326492" y="772951"/>
          <a:ext cx="719339" cy="34669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ru-RU" sz="1600" dirty="0"/>
            <a:t>Зв2</a:t>
          </a:r>
        </a:p>
      </cdr:txBody>
    </cdr:sp>
  </cdr:relSizeAnchor>
  <cdr:relSizeAnchor xmlns:cdr="http://schemas.openxmlformats.org/drawingml/2006/chartDrawing">
    <cdr:from>
      <cdr:x>0.125</cdr:x>
      <cdr:y>0.65367</cdr:y>
    </cdr:from>
    <cdr:to>
      <cdr:x>0.20023</cdr:x>
      <cdr:y>0.70983</cdr:y>
    </cdr:to>
    <cdr:sp macro="" textlink="">
      <cdr:nvSpPr>
        <cdr:cNvPr id="4" name="Надпись 3"/>
        <cdr:cNvSpPr txBox="1"/>
      </cdr:nvSpPr>
      <cdr:spPr>
        <a:xfrm xmlns:a="http://schemas.openxmlformats.org/drawingml/2006/main">
          <a:off x="685800" y="2660650"/>
          <a:ext cx="41275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ru-RU" sz="1600" dirty="0"/>
            <a:t>Зв5</a:t>
          </a:r>
        </a:p>
      </cdr:txBody>
    </cdr:sp>
  </cdr:relSizeAnchor>
  <cdr:relSizeAnchor xmlns:cdr="http://schemas.openxmlformats.org/drawingml/2006/chartDrawing">
    <cdr:from>
      <cdr:x>0.75266</cdr:x>
      <cdr:y>0.83225</cdr:y>
    </cdr:from>
    <cdr:to>
      <cdr:x>0.81733</cdr:x>
      <cdr:y>0.89407</cdr:y>
    </cdr:to>
    <cdr:sp macro="" textlink="">
      <cdr:nvSpPr>
        <cdr:cNvPr id="2" name="TextBox 1"/>
        <cdr:cNvSpPr txBox="1"/>
      </cdr:nvSpPr>
      <cdr:spPr>
        <a:xfrm xmlns:a="http://schemas.openxmlformats.org/drawingml/2006/main">
          <a:off x="6682505" y="4867340"/>
          <a:ext cx="574158" cy="3615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t>Зв1</a:t>
          </a:r>
          <a:endParaRPr lang="ru-RU" sz="1600" dirty="0"/>
        </a:p>
      </cdr:txBody>
    </cdr:sp>
  </cdr:relSizeAnchor>
  <cdr:relSizeAnchor xmlns:cdr="http://schemas.openxmlformats.org/drawingml/2006/chartDrawing">
    <cdr:from>
      <cdr:x>0.1934</cdr:x>
      <cdr:y>0.23776</cdr:y>
    </cdr:from>
    <cdr:to>
      <cdr:x>0.29639</cdr:x>
      <cdr:y>0.28866</cdr:y>
    </cdr:to>
    <cdr:sp macro="" textlink="">
      <cdr:nvSpPr>
        <cdr:cNvPr id="5" name="TextBox 4"/>
        <cdr:cNvSpPr txBox="1"/>
      </cdr:nvSpPr>
      <cdr:spPr>
        <a:xfrm xmlns:a="http://schemas.openxmlformats.org/drawingml/2006/main">
          <a:off x="1717101" y="1390494"/>
          <a:ext cx="914400" cy="29771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t>Зв3</a:t>
          </a:r>
          <a:endParaRPr lang="ru-RU" sz="1600" dirty="0"/>
        </a:p>
      </cdr:txBody>
    </cdr:sp>
  </cdr:relSizeAnchor>
  <cdr:relSizeAnchor xmlns:cdr="http://schemas.openxmlformats.org/drawingml/2006/chartDrawing">
    <cdr:from>
      <cdr:x>0.17304</cdr:x>
      <cdr:y>0.3232</cdr:y>
    </cdr:from>
    <cdr:to>
      <cdr:x>0.27603</cdr:x>
      <cdr:y>0.39956</cdr:y>
    </cdr:to>
    <cdr:sp macro="" textlink="">
      <cdr:nvSpPr>
        <cdr:cNvPr id="6" name="TextBox 5"/>
        <cdr:cNvSpPr txBox="1"/>
      </cdr:nvSpPr>
      <cdr:spPr>
        <a:xfrm xmlns:a="http://schemas.openxmlformats.org/drawingml/2006/main">
          <a:off x="1536347" y="1890224"/>
          <a:ext cx="914400" cy="44656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t>Зв4</a:t>
          </a:r>
          <a:endParaRPr lang="ru-RU" sz="16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2782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8244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5258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95893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92458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17710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5875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85369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19499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8340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351598-6DF1-468B-858C-9FA69D25AFF7}" type="datetimeFigureOut">
              <a:rPr lang="ru-RU" smtClean="0"/>
              <a:t>18.12.2016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20694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1598-6DF1-468B-858C-9FA69D25AFF7}" type="datetimeFigureOut">
              <a:rPr lang="ru-RU" smtClean="0"/>
              <a:t>18.12.2016</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9B8CA-D3DD-451C-9C92-0E23D54A3F94}" type="slidenum">
              <a:rPr lang="ru-RU" smtClean="0"/>
              <a:t>‹#›</a:t>
            </a:fld>
            <a:endParaRPr lang="ru-RU" dirty="0"/>
          </a:p>
        </p:txBody>
      </p:sp>
    </p:spTree>
    <p:extLst>
      <p:ext uri="{BB962C8B-B14F-4D97-AF65-F5344CB8AC3E}">
        <p14:creationId xmlns:p14="http://schemas.microsoft.com/office/powerpoint/2010/main" val="323738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0357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109" y="216309"/>
            <a:ext cx="10451644" cy="400110"/>
          </a:xfrm>
          <a:prstGeom prst="rect">
            <a:avLst/>
          </a:prstGeom>
          <a:noFill/>
        </p:spPr>
        <p:txBody>
          <a:bodyPr wrap="none" rtlCol="0">
            <a:spAutoFit/>
          </a:bodyPr>
          <a:lstStyle/>
          <a:p>
            <a:r>
              <a:rPr lang="ru-RU" sz="2000" b="1" u="sng" dirty="0">
                <a:latin typeface="Arial" panose="020B0604020202020204" pitchFamily="34" charset="0"/>
                <a:cs typeface="Arial" panose="020B0604020202020204" pitchFamily="34" charset="0"/>
              </a:rPr>
              <a:t>Шаг2.</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Вычитая минимальные элементы, получаем </a:t>
            </a:r>
            <a:r>
              <a:rPr lang="ru-RU" sz="2000" dirty="0">
                <a:latin typeface="Arial" panose="020B0604020202020204" pitchFamily="34" charset="0"/>
                <a:cs typeface="Arial" panose="020B0604020202020204" pitchFamily="34" charset="0"/>
              </a:rPr>
              <a:t>нули в каждой строке и столбце:</a:t>
            </a:r>
          </a:p>
        </p:txBody>
      </p:sp>
      <p:graphicFrame>
        <p:nvGraphicFramePr>
          <p:cNvPr id="3" name="Таблица 2"/>
          <p:cNvGraphicFramePr>
            <a:graphicFrameLocks noGrp="1"/>
          </p:cNvGraphicFramePr>
          <p:nvPr>
            <p:extLst>
              <p:ext uri="{D42A27DB-BD31-4B8C-83A1-F6EECF244321}">
                <p14:modId xmlns:p14="http://schemas.microsoft.com/office/powerpoint/2010/main" val="2419621659"/>
              </p:ext>
            </p:extLst>
          </p:nvPr>
        </p:nvGraphicFramePr>
        <p:xfrm>
          <a:off x="2463797" y="616419"/>
          <a:ext cx="7024331" cy="2609088"/>
        </p:xfrm>
        <a:graphic>
          <a:graphicData uri="http://schemas.openxmlformats.org/drawingml/2006/table">
            <a:tbl>
              <a:tblPr firstRow="1" firstCol="1" bandRow="1">
                <a:tableStyleId>{5C22544A-7EE6-4342-B048-85BDC9FD1C3A}</a:tableStyleId>
              </a:tblPr>
              <a:tblGrid>
                <a:gridCol w="813343">
                  <a:extLst>
                    <a:ext uri="{9D8B030D-6E8A-4147-A177-3AD203B41FA5}">
                      <a16:colId xmlns:a16="http://schemas.microsoft.com/office/drawing/2014/main" val="1673215866"/>
                    </a:ext>
                  </a:extLst>
                </a:gridCol>
                <a:gridCol w="887284">
                  <a:extLst>
                    <a:ext uri="{9D8B030D-6E8A-4147-A177-3AD203B41FA5}">
                      <a16:colId xmlns:a16="http://schemas.microsoft.com/office/drawing/2014/main" val="2642297050"/>
                    </a:ext>
                  </a:extLst>
                </a:gridCol>
                <a:gridCol w="887284">
                  <a:extLst>
                    <a:ext uri="{9D8B030D-6E8A-4147-A177-3AD203B41FA5}">
                      <a16:colId xmlns:a16="http://schemas.microsoft.com/office/drawing/2014/main" val="4252731213"/>
                    </a:ext>
                  </a:extLst>
                </a:gridCol>
                <a:gridCol w="887284">
                  <a:extLst>
                    <a:ext uri="{9D8B030D-6E8A-4147-A177-3AD203B41FA5}">
                      <a16:colId xmlns:a16="http://schemas.microsoft.com/office/drawing/2014/main" val="1894391736"/>
                    </a:ext>
                  </a:extLst>
                </a:gridCol>
                <a:gridCol w="887284">
                  <a:extLst>
                    <a:ext uri="{9D8B030D-6E8A-4147-A177-3AD203B41FA5}">
                      <a16:colId xmlns:a16="http://schemas.microsoft.com/office/drawing/2014/main" val="2238917604"/>
                    </a:ext>
                  </a:extLst>
                </a:gridCol>
                <a:gridCol w="887284">
                  <a:extLst>
                    <a:ext uri="{9D8B030D-6E8A-4147-A177-3AD203B41FA5}">
                      <a16:colId xmlns:a16="http://schemas.microsoft.com/office/drawing/2014/main" val="2503727167"/>
                    </a:ext>
                  </a:extLst>
                </a:gridCol>
                <a:gridCol w="887284">
                  <a:extLst>
                    <a:ext uri="{9D8B030D-6E8A-4147-A177-3AD203B41FA5}">
                      <a16:colId xmlns:a16="http://schemas.microsoft.com/office/drawing/2014/main" val="1810448362"/>
                    </a:ext>
                  </a:extLst>
                </a:gridCol>
                <a:gridCol w="887284">
                  <a:extLst>
                    <a:ext uri="{9D8B030D-6E8A-4147-A177-3AD203B41FA5}">
                      <a16:colId xmlns:a16="http://schemas.microsoft.com/office/drawing/2014/main" val="3784914064"/>
                    </a:ext>
                  </a:extLst>
                </a:gridCol>
              </a:tblGrid>
              <a:tr h="184150">
                <a:tc>
                  <a:txBody>
                    <a:bodyPr/>
                    <a:lstStyle/>
                    <a:p>
                      <a:pPr marL="0" marR="0">
                        <a:lnSpc>
                          <a:spcPct val="107000"/>
                        </a:lnSpc>
                        <a:spcBef>
                          <a:spcPts val="0"/>
                        </a:spcBef>
                        <a:spcAft>
                          <a:spcPts val="0"/>
                        </a:spcAft>
                      </a:pPr>
                      <a:r>
                        <a:rPr lang="ru-RU" sz="20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776675"/>
                  </a:ext>
                </a:extLst>
              </a:tr>
              <a:tr h="184150">
                <a:tc>
                  <a:txBody>
                    <a:bodyPr/>
                    <a:lstStyle/>
                    <a:p>
                      <a:pPr marL="0" marR="0">
                        <a:lnSpc>
                          <a:spcPct val="107000"/>
                        </a:lnSpc>
                        <a:spcBef>
                          <a:spcPts val="0"/>
                        </a:spcBef>
                        <a:spcAft>
                          <a:spcPts val="0"/>
                        </a:spcAft>
                      </a:pPr>
                      <a:r>
                        <a:rPr lang="ru-RU" sz="2000" dirty="0">
                          <a:effectLst/>
                        </a:rPr>
                        <a:t>Зв 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8486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9399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11773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3569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4695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358734"/>
                  </a:ext>
                </a:extLst>
              </a:tr>
              <a:tr h="184150">
                <a:tc>
                  <a:txBody>
                    <a:bodyPr/>
                    <a:lstStyle/>
                    <a:p>
                      <a:pPr marL="0" marR="0">
                        <a:lnSpc>
                          <a:spcPct val="107000"/>
                        </a:lnSpc>
                        <a:spcBef>
                          <a:spcPts val="0"/>
                        </a:spcBef>
                        <a:spcAft>
                          <a:spcPts val="0"/>
                        </a:spcAft>
                      </a:pPr>
                      <a:r>
                        <a:rPr lang="ru-RU" sz="2000" dirty="0">
                          <a:effectLst/>
                        </a:rPr>
                        <a:t>Зв 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1872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3633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7905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3245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10437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0142771"/>
                  </a:ext>
                </a:extLst>
              </a:tr>
              <a:tr h="184150">
                <a:tc>
                  <a:txBody>
                    <a:bodyPr/>
                    <a:lstStyle/>
                    <a:p>
                      <a:pPr marL="0" marR="0">
                        <a:lnSpc>
                          <a:spcPct val="107000"/>
                        </a:lnSpc>
                        <a:spcBef>
                          <a:spcPts val="0"/>
                        </a:spcBef>
                        <a:spcAft>
                          <a:spcPts val="0"/>
                        </a:spcAft>
                      </a:pPr>
                      <a:r>
                        <a:rPr lang="ru-RU" sz="2000" dirty="0">
                          <a:effectLst/>
                        </a:rPr>
                        <a:t>Зв 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9014</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5375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5911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4896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507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928939"/>
                  </a:ext>
                </a:extLst>
              </a:tr>
              <a:tr h="184150">
                <a:tc>
                  <a:txBody>
                    <a:bodyPr/>
                    <a:lstStyle/>
                    <a:p>
                      <a:pPr marL="0" marR="0">
                        <a:lnSpc>
                          <a:spcPct val="107000"/>
                        </a:lnSpc>
                        <a:spcBef>
                          <a:spcPts val="0"/>
                        </a:spcBef>
                        <a:spcAft>
                          <a:spcPts val="0"/>
                        </a:spcAft>
                      </a:pPr>
                      <a:r>
                        <a:rPr lang="ru-RU" sz="2000" dirty="0">
                          <a:effectLst/>
                        </a:rPr>
                        <a:t>Зв 4 +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170887"/>
                  </a:ext>
                </a:extLst>
              </a:tr>
              <a:tr h="184150">
                <a:tc>
                  <a:txBody>
                    <a:bodyPr/>
                    <a:lstStyle/>
                    <a:p>
                      <a:pPr marL="0" marR="0">
                        <a:lnSpc>
                          <a:spcPct val="107000"/>
                        </a:lnSpc>
                        <a:spcBef>
                          <a:spcPts val="0"/>
                        </a:spcBef>
                        <a:spcAft>
                          <a:spcPts val="0"/>
                        </a:spcAft>
                      </a:pPr>
                      <a:r>
                        <a:rPr lang="ru-RU" sz="2000" dirty="0">
                          <a:effectLst/>
                        </a:rPr>
                        <a:t>Зв 5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58949"/>
                  </a:ext>
                </a:extLst>
              </a:tr>
              <a:tr h="184150">
                <a:tc>
                  <a:txBody>
                    <a:bodyPr/>
                    <a:lstStyle/>
                    <a:p>
                      <a:pPr marL="0" marR="0">
                        <a:lnSpc>
                          <a:spcPct val="107000"/>
                        </a:lnSpc>
                        <a:spcBef>
                          <a:spcPts val="0"/>
                        </a:spcBef>
                        <a:spcAft>
                          <a:spcPts val="0"/>
                        </a:spcAft>
                      </a:pPr>
                      <a:r>
                        <a:rPr lang="ru-RU" sz="2000" dirty="0">
                          <a:effectLst/>
                        </a:rPr>
                        <a:t>Зв 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6683992"/>
                  </a:ext>
                </a:extLst>
              </a:tr>
              <a:tr h="184150">
                <a:tc>
                  <a:txBody>
                    <a:bodyPr/>
                    <a:lstStyle/>
                    <a:p>
                      <a:pPr marL="0" marR="0">
                        <a:lnSpc>
                          <a:spcPct val="107000"/>
                        </a:lnSpc>
                        <a:spcBef>
                          <a:spcPts val="0"/>
                        </a:spcBef>
                        <a:spcAft>
                          <a:spcPts val="0"/>
                        </a:spcAft>
                      </a:pPr>
                      <a:r>
                        <a:rPr lang="ru-RU" sz="2000" dirty="0">
                          <a:effectLst/>
                        </a:rPr>
                        <a:t>Зв 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554700"/>
                  </a:ext>
                </a:extLst>
              </a:tr>
            </a:tbl>
          </a:graphicData>
        </a:graphic>
      </p:graphicFrame>
      <p:sp>
        <p:nvSpPr>
          <p:cNvPr id="4" name="TextBox 3"/>
          <p:cNvSpPr txBox="1"/>
          <p:nvPr/>
        </p:nvSpPr>
        <p:spPr>
          <a:xfrm>
            <a:off x="521109" y="3225507"/>
            <a:ext cx="9884822" cy="1015663"/>
          </a:xfrm>
          <a:prstGeom prst="rect">
            <a:avLst/>
          </a:prstGeom>
          <a:noFill/>
        </p:spPr>
        <p:txBody>
          <a:bodyPr wrap="none" rtlCol="0">
            <a:spAutoFit/>
          </a:bodyPr>
          <a:lstStyle/>
          <a:p>
            <a:r>
              <a:rPr lang="ru-RU" sz="2000" dirty="0">
                <a:latin typeface="Arial" panose="020B0604020202020204" pitchFamily="34" charset="0"/>
                <a:cs typeface="Arial" panose="020B0604020202020204" pitchFamily="34" charset="0"/>
              </a:rPr>
              <a:t>Отмечаем нули так, чтобы в каждой строке и в каждом столбце был только один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отмеченный </a:t>
            </a:r>
            <a:r>
              <a:rPr lang="ru-RU" sz="2000" dirty="0">
                <a:latin typeface="Arial" panose="020B0604020202020204" pitchFamily="34" charset="0"/>
                <a:cs typeface="Arial" panose="020B0604020202020204" pitchFamily="34" charset="0"/>
              </a:rPr>
              <a:t>ноль.</a:t>
            </a:r>
          </a:p>
          <a:p>
            <a:endParaRPr lang="ru-RU" sz="2000" dirty="0">
              <a:latin typeface="Arial" panose="020B0604020202020204" pitchFamily="34" charset="0"/>
              <a:cs typeface="Arial" panose="020B0604020202020204"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992600503"/>
              </p:ext>
            </p:extLst>
          </p:nvPr>
        </p:nvGraphicFramePr>
        <p:xfrm>
          <a:off x="2463797" y="3975550"/>
          <a:ext cx="7024332" cy="2609088"/>
        </p:xfrm>
        <a:graphic>
          <a:graphicData uri="http://schemas.openxmlformats.org/drawingml/2006/table">
            <a:tbl>
              <a:tblPr firstRow="1" firstCol="1" bandRow="1">
                <a:tableStyleId>{5C22544A-7EE6-4342-B048-85BDC9FD1C3A}</a:tableStyleId>
              </a:tblPr>
              <a:tblGrid>
                <a:gridCol w="813344">
                  <a:extLst>
                    <a:ext uri="{9D8B030D-6E8A-4147-A177-3AD203B41FA5}">
                      <a16:colId xmlns:a16="http://schemas.microsoft.com/office/drawing/2014/main" val="3646476627"/>
                    </a:ext>
                  </a:extLst>
                </a:gridCol>
                <a:gridCol w="887284">
                  <a:extLst>
                    <a:ext uri="{9D8B030D-6E8A-4147-A177-3AD203B41FA5}">
                      <a16:colId xmlns:a16="http://schemas.microsoft.com/office/drawing/2014/main" val="2438567007"/>
                    </a:ext>
                  </a:extLst>
                </a:gridCol>
                <a:gridCol w="887284">
                  <a:extLst>
                    <a:ext uri="{9D8B030D-6E8A-4147-A177-3AD203B41FA5}">
                      <a16:colId xmlns:a16="http://schemas.microsoft.com/office/drawing/2014/main" val="4116182853"/>
                    </a:ext>
                  </a:extLst>
                </a:gridCol>
                <a:gridCol w="887284">
                  <a:extLst>
                    <a:ext uri="{9D8B030D-6E8A-4147-A177-3AD203B41FA5}">
                      <a16:colId xmlns:a16="http://schemas.microsoft.com/office/drawing/2014/main" val="1617554824"/>
                    </a:ext>
                  </a:extLst>
                </a:gridCol>
                <a:gridCol w="887284">
                  <a:extLst>
                    <a:ext uri="{9D8B030D-6E8A-4147-A177-3AD203B41FA5}">
                      <a16:colId xmlns:a16="http://schemas.microsoft.com/office/drawing/2014/main" val="4092235639"/>
                    </a:ext>
                  </a:extLst>
                </a:gridCol>
                <a:gridCol w="887284">
                  <a:extLst>
                    <a:ext uri="{9D8B030D-6E8A-4147-A177-3AD203B41FA5}">
                      <a16:colId xmlns:a16="http://schemas.microsoft.com/office/drawing/2014/main" val="3692450566"/>
                    </a:ext>
                  </a:extLst>
                </a:gridCol>
                <a:gridCol w="887284">
                  <a:extLst>
                    <a:ext uri="{9D8B030D-6E8A-4147-A177-3AD203B41FA5}">
                      <a16:colId xmlns:a16="http://schemas.microsoft.com/office/drawing/2014/main" val="4152984303"/>
                    </a:ext>
                  </a:extLst>
                </a:gridCol>
                <a:gridCol w="887284">
                  <a:extLst>
                    <a:ext uri="{9D8B030D-6E8A-4147-A177-3AD203B41FA5}">
                      <a16:colId xmlns:a16="http://schemas.microsoft.com/office/drawing/2014/main" val="497787718"/>
                    </a:ext>
                  </a:extLst>
                </a:gridCol>
              </a:tblGrid>
              <a:tr h="184150">
                <a:tc>
                  <a:txBody>
                    <a:bodyPr/>
                    <a:lstStyle/>
                    <a:p>
                      <a:pPr marL="0" marR="0">
                        <a:lnSpc>
                          <a:spcPct val="107000"/>
                        </a:lnSpc>
                        <a:spcBef>
                          <a:spcPts val="0"/>
                        </a:spcBef>
                        <a:spcAft>
                          <a:spcPts val="0"/>
                        </a:spcAft>
                      </a:pPr>
                      <a:r>
                        <a:rPr lang="ru-RU" sz="20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789547"/>
                  </a:ext>
                </a:extLst>
              </a:tr>
              <a:tr h="184150">
                <a:tc>
                  <a:txBody>
                    <a:bodyPr/>
                    <a:lstStyle/>
                    <a:p>
                      <a:pPr marL="0" marR="0">
                        <a:lnSpc>
                          <a:spcPct val="107000"/>
                        </a:lnSpc>
                        <a:spcBef>
                          <a:spcPts val="0"/>
                        </a:spcBef>
                        <a:spcAft>
                          <a:spcPts val="0"/>
                        </a:spcAft>
                      </a:pPr>
                      <a:r>
                        <a:rPr lang="ru-RU" sz="2000" dirty="0">
                          <a:effectLst/>
                        </a:rPr>
                        <a:t>Зв 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8486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9399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11773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3569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4695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4413614"/>
                  </a:ext>
                </a:extLst>
              </a:tr>
              <a:tr h="184150">
                <a:tc>
                  <a:txBody>
                    <a:bodyPr/>
                    <a:lstStyle/>
                    <a:p>
                      <a:pPr marL="0" marR="0">
                        <a:lnSpc>
                          <a:spcPct val="107000"/>
                        </a:lnSpc>
                        <a:spcBef>
                          <a:spcPts val="0"/>
                        </a:spcBef>
                        <a:spcAft>
                          <a:spcPts val="0"/>
                        </a:spcAft>
                      </a:pPr>
                      <a:r>
                        <a:rPr lang="ru-RU" sz="2000" dirty="0">
                          <a:effectLst/>
                        </a:rPr>
                        <a:t>Зв 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1872</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3633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7905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3245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10437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2894859"/>
                  </a:ext>
                </a:extLst>
              </a:tr>
              <a:tr h="184150">
                <a:tc>
                  <a:txBody>
                    <a:bodyPr/>
                    <a:lstStyle/>
                    <a:p>
                      <a:pPr marL="0" marR="0">
                        <a:lnSpc>
                          <a:spcPct val="107000"/>
                        </a:lnSpc>
                        <a:spcBef>
                          <a:spcPts val="0"/>
                        </a:spcBef>
                        <a:spcAft>
                          <a:spcPts val="0"/>
                        </a:spcAft>
                      </a:pPr>
                      <a:r>
                        <a:rPr lang="ru-RU" sz="2000" dirty="0">
                          <a:effectLst/>
                        </a:rPr>
                        <a:t>Зв 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9014</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5375</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5911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4896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507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863809"/>
                  </a:ext>
                </a:extLst>
              </a:tr>
              <a:tr h="184150">
                <a:tc>
                  <a:txBody>
                    <a:bodyPr/>
                    <a:lstStyle/>
                    <a:p>
                      <a:pPr marL="0" marR="0">
                        <a:lnSpc>
                          <a:spcPct val="107000"/>
                        </a:lnSpc>
                        <a:spcBef>
                          <a:spcPts val="0"/>
                        </a:spcBef>
                        <a:spcAft>
                          <a:spcPts val="0"/>
                        </a:spcAft>
                      </a:pPr>
                      <a:r>
                        <a:rPr lang="ru-RU" sz="2000" dirty="0">
                          <a:effectLst/>
                        </a:rPr>
                        <a:t>Зв 4 +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081868"/>
                  </a:ext>
                </a:extLst>
              </a:tr>
              <a:tr h="184150">
                <a:tc>
                  <a:txBody>
                    <a:bodyPr/>
                    <a:lstStyle/>
                    <a:p>
                      <a:pPr marL="0" marR="0">
                        <a:lnSpc>
                          <a:spcPct val="107000"/>
                        </a:lnSpc>
                        <a:spcBef>
                          <a:spcPts val="0"/>
                        </a:spcBef>
                        <a:spcAft>
                          <a:spcPts val="0"/>
                        </a:spcAft>
                      </a:pPr>
                      <a:r>
                        <a:rPr lang="ru-RU" sz="2000" dirty="0">
                          <a:effectLst/>
                        </a:rPr>
                        <a:t>Зв 5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682547"/>
                  </a:ext>
                </a:extLst>
              </a:tr>
              <a:tr h="184150">
                <a:tc>
                  <a:txBody>
                    <a:bodyPr/>
                    <a:lstStyle/>
                    <a:p>
                      <a:pPr marL="0" marR="0">
                        <a:lnSpc>
                          <a:spcPct val="107000"/>
                        </a:lnSpc>
                        <a:spcBef>
                          <a:spcPts val="0"/>
                        </a:spcBef>
                        <a:spcAft>
                          <a:spcPts val="0"/>
                        </a:spcAft>
                      </a:pPr>
                      <a:r>
                        <a:rPr lang="ru-RU" sz="2000" dirty="0">
                          <a:effectLst/>
                        </a:rPr>
                        <a:t>Зв 6</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309480"/>
                  </a:ext>
                </a:extLst>
              </a:tr>
              <a:tr h="184150">
                <a:tc>
                  <a:txBody>
                    <a:bodyPr/>
                    <a:lstStyle/>
                    <a:p>
                      <a:pPr marL="0" marR="0">
                        <a:lnSpc>
                          <a:spcPct val="107000"/>
                        </a:lnSpc>
                        <a:spcBef>
                          <a:spcPts val="0"/>
                        </a:spcBef>
                        <a:spcAft>
                          <a:spcPts val="0"/>
                        </a:spcAft>
                      </a:pPr>
                      <a:r>
                        <a:rPr lang="ru-RU" sz="2000" dirty="0">
                          <a:effectLst/>
                        </a:rPr>
                        <a:t>Зв 7</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187311"/>
                  </a:ext>
                </a:extLst>
              </a:tr>
            </a:tbl>
          </a:graphicData>
        </a:graphic>
      </p:graphicFrame>
    </p:spTree>
    <p:extLst>
      <p:ext uri="{BB962C8B-B14F-4D97-AF65-F5344CB8AC3E}">
        <p14:creationId xmlns:p14="http://schemas.microsoft.com/office/powerpoint/2010/main" val="1391313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5709" y="242824"/>
                <a:ext cx="11244681" cy="5617500"/>
              </a:xfrm>
              <a:prstGeom prst="rect">
                <a:avLst/>
              </a:prstGeom>
              <a:noFill/>
            </p:spPr>
            <p:txBody>
              <a:bodyPr wrap="none" rtlCol="0">
                <a:spAutoFit/>
              </a:bodyPr>
              <a:lstStyle/>
              <a:p>
                <a:r>
                  <a:rPr lang="ru-RU" sz="2000" dirty="0">
                    <a:latin typeface="Arial" panose="020B0604020202020204" pitchFamily="34" charset="0"/>
                    <a:cs typeface="Arial" panose="020B0604020202020204" pitchFamily="34" charset="0"/>
                  </a:rPr>
                  <a:t>Так как в каждой строке и столбе нам удалось отметить ноль, то назначение удалось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и </a:t>
                </a:r>
                <a:r>
                  <a:rPr lang="ru-RU" sz="2000" dirty="0">
                    <a:latin typeface="Arial" panose="020B0604020202020204" pitchFamily="34" charset="0"/>
                    <a:cs typeface="Arial" panose="020B0604020202020204" pitchFamily="34" charset="0"/>
                  </a:rPr>
                  <a:t>матрицу назначений можно записать в виде</a:t>
                </a:r>
                <a:r>
                  <a:rPr lang="ru-RU" sz="2000" dirty="0" smtClean="0">
                    <a:latin typeface="Arial" panose="020B0604020202020204" pitchFamily="34" charset="0"/>
                    <a:cs typeface="Arial" panose="020B0604020202020204" pitchFamily="34" charset="0"/>
                  </a:rPr>
                  <a:t>:</a:t>
                </a:r>
              </a:p>
              <a:p>
                <a:endParaRPr lang="ru-RU" sz="20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rPr>
                        <m:t>𝑋</m:t>
                      </m:r>
                      <m:r>
                        <a:rPr lang="ru-RU" sz="2000" i="1">
                          <a:latin typeface="Cambria Math" panose="02040503050406030204" pitchFamily="18" charset="0"/>
                        </a:rPr>
                        <m:t>=</m:t>
                      </m:r>
                      <m:d>
                        <m:dPr>
                          <m:ctrlPr>
                            <a:rPr lang="ru-RU" sz="2000" i="1">
                              <a:latin typeface="Cambria Math" panose="02040503050406030204" pitchFamily="18" charset="0"/>
                            </a:rPr>
                          </m:ctrlPr>
                        </m:dPr>
                        <m:e>
                          <m:m>
                            <m:mPr>
                              <m:mcs>
                                <m:mc>
                                  <m:mcPr>
                                    <m:count m:val="7"/>
                                    <m:mcJc m:val="center"/>
                                  </m:mcPr>
                                </m:mc>
                              </m:mcs>
                              <m:ctrlPr>
                                <a:rPr lang="ru-RU" sz="2000" i="1">
                                  <a:latin typeface="Cambria Math" panose="02040503050406030204" pitchFamily="18" charset="0"/>
                                </a:rPr>
                              </m:ctrlPr>
                            </m:mPr>
                            <m:mr>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1</m:t>
                                </m:r>
                              </m:e>
                              <m:e>
                                <m:r>
                                  <a:rPr lang="ru-RU" sz="2000" i="1">
                                    <a:latin typeface="Cambria Math" panose="02040503050406030204" pitchFamily="18" charset="0"/>
                                  </a:rPr>
                                  <m:t>0</m:t>
                                </m:r>
                              </m:e>
                            </m:mr>
                            <m:mr>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1</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mr>
                            <m:mr>
                              <m:e>
                                <m:r>
                                  <a:rPr lang="ru-RU" sz="2000" i="1">
                                    <a:latin typeface="Cambria Math" panose="02040503050406030204" pitchFamily="18" charset="0"/>
                                  </a:rPr>
                                  <m:t>0</m:t>
                                </m:r>
                              </m:e>
                              <m:e>
                                <m:r>
                                  <a:rPr lang="ru-RU" sz="2000" i="1">
                                    <a:latin typeface="Cambria Math" panose="02040503050406030204" pitchFamily="18" charset="0"/>
                                  </a:rPr>
                                  <m:t>1</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mr>
                            <m:mr>
                              <m:e>
                                <m:r>
                                  <a:rPr lang="ru-RU" sz="2000" i="1">
                                    <a:latin typeface="Cambria Math" panose="02040503050406030204" pitchFamily="18" charset="0"/>
                                  </a:rPr>
                                  <m:t>1</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mr>
                            <m:mr>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1</m:t>
                                </m:r>
                              </m:e>
                            </m:mr>
                            <m:mr>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1</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mr>
                            <m:mr>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0</m:t>
                                </m:r>
                              </m:e>
                              <m:e>
                                <m:r>
                                  <a:rPr lang="ru-RU" sz="2000" i="1">
                                    <a:latin typeface="Cambria Math" panose="02040503050406030204" pitchFamily="18" charset="0"/>
                                  </a:rPr>
                                  <m:t>1</m:t>
                                </m:r>
                              </m:e>
                              <m:e>
                                <m:r>
                                  <a:rPr lang="ru-RU" sz="2000" i="1">
                                    <a:latin typeface="Cambria Math" panose="02040503050406030204" pitchFamily="18" charset="0"/>
                                  </a:rPr>
                                  <m:t>0</m:t>
                                </m:r>
                              </m:e>
                              <m:e>
                                <m:r>
                                  <a:rPr lang="ru-RU" sz="2000" i="1">
                                    <a:latin typeface="Cambria Math" panose="02040503050406030204" pitchFamily="18" charset="0"/>
                                  </a:rPr>
                                  <m:t>0</m:t>
                                </m:r>
                              </m:e>
                            </m:mr>
                          </m:m>
                        </m:e>
                      </m:d>
                    </m:oMath>
                  </m:oMathPara>
                </a14:m>
                <a:endParaRPr lang="ru-RU" sz="2000" dirty="0" smtClean="0">
                  <a:latin typeface="Arial" panose="020B0604020202020204" pitchFamily="34" charset="0"/>
                  <a:cs typeface="Arial" panose="020B0604020202020204" pitchFamily="34" charset="0"/>
                </a:endParaRPr>
              </a:p>
              <a:p>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Значение целевой функции при таком назначении:</a:t>
                </a:r>
              </a:p>
              <a:p>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rPr>
                        <m:t>𝑍</m:t>
                      </m:r>
                      <m:d>
                        <m:dPr>
                          <m:ctrlPr>
                            <a:rPr lang="ru-RU" sz="2000" i="1">
                              <a:latin typeface="Cambria Math" panose="02040503050406030204" pitchFamily="18" charset="0"/>
                            </a:rPr>
                          </m:ctrlPr>
                        </m:dPr>
                        <m:e>
                          <m:r>
                            <a:rPr lang="ru-RU" sz="2000" i="1">
                              <a:latin typeface="Cambria Math" panose="02040503050406030204" pitchFamily="18" charset="0"/>
                            </a:rPr>
                            <m:t>𝑋</m:t>
                          </m:r>
                        </m:e>
                      </m:d>
                      <m:r>
                        <a:rPr lang="en-US" sz="2000" i="1">
                          <a:latin typeface="Cambria Math" panose="02040503050406030204" pitchFamily="18" charset="0"/>
                        </a:rPr>
                        <m:t>=</m:t>
                      </m:r>
                      <m:r>
                        <a:rPr lang="ru-RU" sz="2000" i="1">
                          <a:latin typeface="Cambria Math" panose="02040503050406030204" pitchFamily="18" charset="0"/>
                        </a:rPr>
                        <m:t>14009+13757+12176+15000+17088=72030</m:t>
                      </m:r>
                    </m:oMath>
                  </m:oMathPara>
                </a14:m>
                <a:endParaRPr lang="ru-RU" sz="2000" dirty="0" smtClean="0">
                  <a:latin typeface="Arial" panose="020B0604020202020204" pitchFamily="34" charset="0"/>
                  <a:cs typeface="Arial" panose="020B0604020202020204" pitchFamily="34" charset="0"/>
                </a:endParaRPr>
              </a:p>
              <a:p>
                <a:endParaRPr lang="ru-RU" sz="20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Ответ: </a:t>
                </a:r>
                <a:r>
                  <a:rPr lang="ru-RU" sz="2000" dirty="0">
                    <a:latin typeface="Arial" panose="020B0604020202020204" pitchFamily="34" charset="0"/>
                    <a:cs typeface="Arial" panose="020B0604020202020204" pitchFamily="34" charset="0"/>
                  </a:rPr>
                  <a:t>Первое звено должно поразить шестую цель, второе звено – четвертую, третье –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вторую, четвертое – первую, пятое – седьмую. Третья и пятая цели останутся не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пораженными, так как у повстанцев не хватает ударных звеньев. Суммарное расстояние, </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которое пролетят звенья до своих целей равно 72030 парсек.</a:t>
                </a:r>
              </a:p>
            </p:txBody>
          </p:sp>
        </mc:Choice>
        <mc:Fallback xmlns="">
          <p:sp>
            <p:nvSpPr>
              <p:cNvPr id="2" name="TextBox 1"/>
              <p:cNvSpPr txBox="1">
                <a:spLocks noRot="1" noChangeAspect="1" noMove="1" noResize="1" noEditPoints="1" noAdjustHandles="1" noChangeArrowheads="1" noChangeShapeType="1" noTextEdit="1"/>
              </p:cNvSpPr>
              <p:nvPr/>
            </p:nvSpPr>
            <p:spPr>
              <a:xfrm>
                <a:off x="185709" y="242824"/>
                <a:ext cx="11244681" cy="5617500"/>
              </a:xfrm>
              <a:prstGeom prst="rect">
                <a:avLst/>
              </a:prstGeom>
              <a:blipFill>
                <a:blip r:embed="rId2"/>
                <a:stretch>
                  <a:fillRect l="-1084" t="-543" b="-1086"/>
                </a:stretch>
              </a:blipFill>
            </p:spPr>
            <p:txBody>
              <a:bodyPr/>
              <a:lstStyle/>
              <a:p>
                <a:r>
                  <a:rPr lang="ru-RU">
                    <a:noFill/>
                  </a:rPr>
                  <a:t> </a:t>
                </a:r>
              </a:p>
            </p:txBody>
          </p:sp>
        </mc:Fallback>
      </mc:AlternateContent>
    </p:spTree>
    <p:extLst>
      <p:ext uri="{BB962C8B-B14F-4D97-AF65-F5344CB8AC3E}">
        <p14:creationId xmlns:p14="http://schemas.microsoft.com/office/powerpoint/2010/main" val="3578558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Диаграмма 2"/>
          <p:cNvGraphicFramePr/>
          <p:nvPr>
            <p:extLst>
              <p:ext uri="{D42A27DB-BD31-4B8C-83A1-F6EECF244321}">
                <p14:modId xmlns:p14="http://schemas.microsoft.com/office/powerpoint/2010/main" val="1865521958"/>
              </p:ext>
            </p:extLst>
          </p:nvPr>
        </p:nvGraphicFramePr>
        <p:xfrm>
          <a:off x="1632155" y="778548"/>
          <a:ext cx="8878529" cy="5848394"/>
        </p:xfrm>
        <a:graphic>
          <a:graphicData uri="http://schemas.openxmlformats.org/drawingml/2006/chart">
            <c:chart xmlns:c="http://schemas.openxmlformats.org/drawingml/2006/chart" xmlns:r="http://schemas.openxmlformats.org/officeDocument/2006/relationships" r:id="rId2"/>
          </a:graphicData>
        </a:graphic>
      </p:graphicFrame>
      <p:sp>
        <p:nvSpPr>
          <p:cNvPr id="4" name="Прямоугольник 3"/>
          <p:cNvSpPr/>
          <p:nvPr/>
        </p:nvSpPr>
        <p:spPr>
          <a:xfrm>
            <a:off x="424282" y="255328"/>
            <a:ext cx="3112583" cy="523220"/>
          </a:xfrm>
          <a:prstGeom prst="rect">
            <a:avLst/>
          </a:prstGeom>
        </p:spPr>
        <p:txBody>
          <a:bodyPr wrap="none">
            <a:spAutoFit/>
          </a:bodyPr>
          <a:lstStyle/>
          <a:p>
            <a:r>
              <a:rPr lang="ru-RU" sz="2800" b="1" dirty="0" smtClean="0">
                <a:latin typeface="Arial" panose="020B0604020202020204" pitchFamily="34" charset="0"/>
                <a:cs typeface="Arial" panose="020B0604020202020204" pitchFamily="34" charset="0"/>
              </a:rPr>
              <a:t>Схема операции</a:t>
            </a:r>
            <a:endParaRPr lang="ru-RU"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379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9051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109" y="311206"/>
            <a:ext cx="11169446" cy="523220"/>
          </a:xfrm>
          <a:prstGeom prst="rect">
            <a:avLst/>
          </a:prstGeom>
          <a:noFill/>
        </p:spPr>
        <p:txBody>
          <a:bodyPr wrap="square" rtlCol="0">
            <a:spAutoFit/>
          </a:bodyPr>
          <a:lstStyle/>
          <a:p>
            <a:r>
              <a:rPr lang="ru-RU" sz="2800" b="1" dirty="0" smtClean="0"/>
              <a:t>Постановка задачи</a:t>
            </a:r>
            <a:endParaRPr lang="ru-RU" sz="2800" b="1" dirty="0"/>
          </a:p>
        </p:txBody>
      </p:sp>
      <p:sp>
        <p:nvSpPr>
          <p:cNvPr id="5" name="Rectangle 2"/>
          <p:cNvSpPr>
            <a:spLocks noChangeArrowheads="1"/>
          </p:cNvSpPr>
          <p:nvPr/>
        </p:nvSpPr>
        <p:spPr bwMode="auto">
          <a:xfrm>
            <a:off x="521109" y="807892"/>
            <a:ext cx="1106361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panose="020B0604020202020204" pitchFamily="34" charset="0"/>
              </a:rPr>
              <a:t>В наиболее общей форме задача о назначениях формулируется следующим образом:</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panose="020B0604020202020204" pitchFamily="34" charset="0"/>
              </a:rPr>
              <a:t>Имеется некоторое число </a:t>
            </a:r>
            <a:r>
              <a:rPr kumimoji="0" lang="ru-RU" altLang="ru-RU" sz="2000" b="0" i="1" u="none" strike="noStrike" cap="none" normalizeH="0" baseline="0" dirty="0" smtClean="0">
                <a:ln>
                  <a:noFill/>
                </a:ln>
                <a:solidFill>
                  <a:schemeClr val="tx1"/>
                </a:solidFill>
                <a:effectLst/>
                <a:latin typeface="Arial" panose="020B0604020202020204" pitchFamily="34" charset="0"/>
              </a:rPr>
              <a:t>работ</a:t>
            </a:r>
            <a:r>
              <a:rPr kumimoji="0" lang="ru-RU" altLang="ru-RU" sz="2000" b="0" i="0" u="none" strike="noStrike" cap="none" normalizeH="0" baseline="0" dirty="0" smtClean="0">
                <a:ln>
                  <a:noFill/>
                </a:ln>
                <a:solidFill>
                  <a:schemeClr val="tx1"/>
                </a:solidFill>
                <a:effectLst/>
                <a:latin typeface="Arial" panose="020B0604020202020204" pitchFamily="34" charset="0"/>
              </a:rPr>
              <a:t> и некоторое число </a:t>
            </a:r>
            <a:r>
              <a:rPr kumimoji="0" lang="ru-RU" altLang="ru-RU" sz="2000" b="0" i="1" u="none" strike="noStrike" cap="none" normalizeH="0" baseline="0" dirty="0" smtClean="0">
                <a:ln>
                  <a:noFill/>
                </a:ln>
                <a:solidFill>
                  <a:schemeClr val="tx1"/>
                </a:solidFill>
                <a:effectLst/>
                <a:latin typeface="Arial" panose="020B0604020202020204" pitchFamily="34" charset="0"/>
              </a:rPr>
              <a:t>исполнителей</a:t>
            </a:r>
            <a:r>
              <a:rPr kumimoji="0" lang="ru-RU" altLang="ru-RU" sz="20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panose="020B0604020202020204" pitchFamily="34" charset="0"/>
              </a:rPr>
              <a:t>Любой исполнитель может быть назначен на выполнение любой (но только одной) работы, но с неодинаковыми доходами</a:t>
            </a:r>
            <a:r>
              <a:rPr kumimoji="0" lang="ru-RU" altLang="ru-RU" sz="2000" b="0" i="0" u="none" strike="noStrike" cap="none" normalizeH="0" dirty="0" smtClean="0">
                <a:ln>
                  <a:noFill/>
                </a:ln>
                <a:solidFill>
                  <a:schemeClr val="tx1"/>
                </a:solidFill>
                <a:effectLst/>
                <a:latin typeface="Arial" panose="020B0604020202020204" pitchFamily="34" charset="0"/>
              </a:rPr>
              <a:t> (</a:t>
            </a:r>
            <a:r>
              <a:rPr kumimoji="0" lang="ru-RU" altLang="ru-RU" sz="2000" b="0" i="0" u="none" strike="noStrike" cap="none" normalizeH="0" baseline="0" dirty="0" smtClean="0">
                <a:ln>
                  <a:noFill/>
                </a:ln>
                <a:solidFill>
                  <a:schemeClr val="tx1"/>
                </a:solidFill>
                <a:effectLst/>
                <a:latin typeface="Arial" panose="020B0604020202020204" pitchFamily="34" charset="0"/>
              </a:rPr>
              <a:t>затратами).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panose="020B0604020202020204" pitchFamily="34" charset="0"/>
              </a:rPr>
              <a:t>Нужно распределить работы так, чтобы выполнить работы с максимальным доходом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panose="020B0604020202020204" pitchFamily="34" charset="0"/>
              </a:rPr>
              <a:t>(минимальными  затратами).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521109" y="3089682"/>
            <a:ext cx="11169446" cy="523220"/>
          </a:xfrm>
          <a:prstGeom prst="rect">
            <a:avLst/>
          </a:prstGeom>
          <a:noFill/>
        </p:spPr>
        <p:txBody>
          <a:bodyPr wrap="square" rtlCol="0">
            <a:spAutoFit/>
          </a:bodyPr>
          <a:lstStyle/>
          <a:p>
            <a:r>
              <a:rPr lang="ru-RU" sz="2800" b="1" dirty="0" smtClean="0"/>
              <a:t>Математическая формулировка</a:t>
            </a:r>
            <a:endParaRPr lang="ru-RU" sz="2800" b="1" dirty="0"/>
          </a:p>
        </p:txBody>
      </p:sp>
      <mc:AlternateContent xmlns:mc="http://schemas.openxmlformats.org/markup-compatibility/2006" xmlns:a14="http://schemas.microsoft.com/office/drawing/2010/main">
        <mc:Choice Requires="a14">
          <p:sp>
            <p:nvSpPr>
              <p:cNvPr id="9" name="Прямоугольник 8"/>
              <p:cNvSpPr/>
              <p:nvPr/>
            </p:nvSpPr>
            <p:spPr>
              <a:xfrm>
                <a:off x="521109" y="3691167"/>
                <a:ext cx="11259814" cy="2648161"/>
              </a:xfrm>
              <a:prstGeom prst="rect">
                <a:avLst/>
              </a:prstGeom>
            </p:spPr>
            <p:txBody>
              <a:bodyPr wrap="none">
                <a:spAutoFit/>
              </a:bodyPr>
              <a:lstStyle/>
              <a:p>
                <a:r>
                  <a:rPr lang="ru-RU" sz="2000" dirty="0" smtClean="0">
                    <a:latin typeface="Arial" panose="020B0604020202020204" pitchFamily="34" charset="0"/>
                    <a:cs typeface="Arial" panose="020B0604020202020204" pitchFamily="34" charset="0"/>
                  </a:rPr>
                  <a:t>Пусть нужно назначить </a:t>
                </a:r>
                <a14:m>
                  <m:oMath xmlns:m="http://schemas.openxmlformats.org/officeDocument/2006/math">
                    <m:r>
                      <a:rPr lang="ru-RU" sz="2000" i="1">
                        <a:latin typeface="Cambria Math" panose="02040503050406030204" pitchFamily="18" charset="0"/>
                      </a:rPr>
                      <m:t>𝑛</m:t>
                    </m:r>
                  </m:oMath>
                </a14:m>
                <a:r>
                  <a:rPr lang="ru-RU" sz="2000" dirty="0" smtClean="0">
                    <a:latin typeface="Arial" panose="020B0604020202020204" pitchFamily="34" charset="0"/>
                    <a:cs typeface="Arial" panose="020B0604020202020204" pitchFamily="34" charset="0"/>
                  </a:rPr>
                  <a:t> различных исполнителей на </a:t>
                </a:r>
                <a14:m>
                  <m:oMath xmlns:m="http://schemas.openxmlformats.org/officeDocument/2006/math">
                    <m:r>
                      <a:rPr lang="ru-RU" sz="2000" i="1">
                        <a:latin typeface="Cambria Math" panose="02040503050406030204" pitchFamily="18" charset="0"/>
                      </a:rPr>
                      <m:t>𝑚</m:t>
                    </m:r>
                  </m:oMath>
                </a14:m>
                <a:r>
                  <a:rPr lang="ru-RU" sz="2000" dirty="0" smtClean="0">
                    <a:latin typeface="Arial" panose="020B0604020202020204" pitchFamily="34" charset="0"/>
                    <a:cs typeface="Arial" panose="020B0604020202020204" pitchFamily="34" charset="0"/>
                  </a:rPr>
                  <a:t> различных работ.</a:t>
                </a:r>
              </a:p>
              <a:p>
                <a:r>
                  <a:rPr lang="ru-RU"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Введем матрицу доходов (затрат)  </a:t>
                </a:r>
                <a14:m>
                  <m:oMath xmlns:m="http://schemas.openxmlformats.org/officeDocument/2006/math">
                    <m:r>
                      <m:rPr>
                        <m:sty m:val="p"/>
                      </m:rPr>
                      <a:rPr lang="en-US" sz="2000" b="0" i="0" smtClean="0">
                        <a:latin typeface="Cambria Math" panose="02040503050406030204" pitchFamily="18" charset="0"/>
                      </a:rPr>
                      <m:t>C</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𝑖𝑗</m:t>
                            </m:r>
                          </m:sub>
                        </m:sSub>
                      </m:e>
                    </m:d>
                    <m:r>
                      <a:rPr lang="ru-RU" sz="2000" b="0" i="0" smtClean="0">
                        <a:latin typeface="Cambria Math" panose="02040503050406030204" pitchFamily="18" charset="0"/>
                      </a:rPr>
                      <m:t>,</m:t>
                    </m:r>
                  </m:oMath>
                </a14:m>
                <a:r>
                  <a:rPr lang="en-US" sz="2000" dirty="0" smtClean="0">
                    <a:latin typeface="Arial" panose="020B0604020202020204" pitchFamily="34" charset="0"/>
                    <a:cs typeface="Arial" panose="020B0604020202020204" pitchFamily="34" charset="0"/>
                  </a:rPr>
                  <a:t> </a:t>
                </a:r>
                <a14:m>
                  <m:oMath xmlns:m="http://schemas.openxmlformats.org/officeDocument/2006/math">
                    <m:r>
                      <a:rPr lang="ru-RU" sz="2000" i="1">
                        <a:latin typeface="Cambria Math" panose="02040503050406030204" pitchFamily="18" charset="0"/>
                      </a:rPr>
                      <m:t>𝑖</m:t>
                    </m:r>
                    <m:r>
                      <a:rPr lang="ru-RU" sz="2000" i="1">
                        <a:latin typeface="Cambria Math" panose="02040503050406030204" pitchFamily="18" charset="0"/>
                      </a:rPr>
                      <m:t>∈</m:t>
                    </m:r>
                    <m:acc>
                      <m:accPr>
                        <m:chr m:val="̅"/>
                        <m:ctrlPr>
                          <a:rPr lang="ru-RU" sz="2000" i="1">
                            <a:latin typeface="Cambria Math" panose="02040503050406030204" pitchFamily="18" charset="0"/>
                          </a:rPr>
                        </m:ctrlPr>
                      </m:accPr>
                      <m:e>
                        <m:r>
                          <a:rPr lang="ru-RU" sz="2000" i="1">
                            <a:latin typeface="Cambria Math" panose="02040503050406030204" pitchFamily="18" charset="0"/>
                          </a:rPr>
                          <m:t>1,</m:t>
                        </m:r>
                        <m:r>
                          <a:rPr lang="ru-RU" sz="2000" i="1">
                            <a:latin typeface="Cambria Math" panose="02040503050406030204" pitchFamily="18" charset="0"/>
                          </a:rPr>
                          <m:t>𝑛</m:t>
                        </m:r>
                      </m:e>
                    </m:acc>
                  </m:oMath>
                </a14:m>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14:m>
                  <m:oMath xmlns:m="http://schemas.openxmlformats.org/officeDocument/2006/math">
                    <m:r>
                      <a:rPr lang="ru-RU" sz="2000" i="1">
                        <a:latin typeface="Cambria Math" panose="02040503050406030204" pitchFamily="18" charset="0"/>
                      </a:rPr>
                      <m:t>𝑗</m:t>
                    </m:r>
                    <m:r>
                      <a:rPr lang="ru-RU" sz="2000" i="1">
                        <a:latin typeface="Cambria Math" panose="02040503050406030204" pitchFamily="18" charset="0"/>
                      </a:rPr>
                      <m:t>∈</m:t>
                    </m:r>
                    <m:acc>
                      <m:accPr>
                        <m:chr m:val="̅"/>
                        <m:ctrlPr>
                          <a:rPr lang="ru-RU" sz="2000" i="1">
                            <a:latin typeface="Cambria Math" panose="02040503050406030204" pitchFamily="18" charset="0"/>
                          </a:rPr>
                        </m:ctrlPr>
                      </m:accPr>
                      <m:e>
                        <m:r>
                          <a:rPr lang="ru-RU" sz="2000" i="1">
                            <a:latin typeface="Cambria Math" panose="02040503050406030204" pitchFamily="18" charset="0"/>
                          </a:rPr>
                          <m:t>1,</m:t>
                        </m:r>
                        <m:r>
                          <a:rPr lang="ru-RU" sz="2000" i="1">
                            <a:latin typeface="Cambria Math" panose="02040503050406030204" pitchFamily="18" charset="0"/>
                          </a:rPr>
                          <m:t>𝑚</m:t>
                        </m:r>
                      </m:e>
                    </m:acc>
                  </m:oMath>
                </a14:m>
                <a:r>
                  <a:rPr lang="ru-RU" sz="2000" dirty="0" smtClean="0">
                    <a:latin typeface="Arial" panose="020B0604020202020204" pitchFamily="34" charset="0"/>
                    <a:cs typeface="Arial" panose="020B0604020202020204" pitchFamily="34" charset="0"/>
                  </a:rPr>
                  <a:t>, элемент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𝑖𝑗</m:t>
                        </m:r>
                      </m:sub>
                    </m:sSub>
                  </m:oMath>
                </a14:m>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которой показывает </a:t>
                </a:r>
              </a:p>
              <a:p>
                <a:r>
                  <a:rPr lang="ru-RU" sz="2000" dirty="0" smtClean="0">
                    <a:latin typeface="Arial" panose="020B0604020202020204" pitchFamily="34" charset="0"/>
                    <a:cs typeface="Arial" panose="020B0604020202020204" pitchFamily="34" charset="0"/>
                  </a:rPr>
                  <a:t>доход </a:t>
                </a:r>
                <a:r>
                  <a:rPr lang="ru-RU"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затраты) </a:t>
                </a:r>
                <a:r>
                  <a:rPr lang="ru-RU" sz="2000" dirty="0">
                    <a:latin typeface="Arial" panose="020B0604020202020204" pitchFamily="34" charset="0"/>
                    <a:cs typeface="Arial" panose="020B0604020202020204" pitchFamily="34" charset="0"/>
                  </a:rPr>
                  <a:t>от выполнения </a:t>
                </a:r>
                <a14:m>
                  <m:oMath xmlns:m="http://schemas.openxmlformats.org/officeDocument/2006/math">
                    <m:r>
                      <a:rPr lang="ru-RU" sz="2000" i="1">
                        <a:latin typeface="Cambria Math" panose="02040503050406030204" pitchFamily="18" charset="0"/>
                      </a:rPr>
                      <m:t>𝑖</m:t>
                    </m:r>
                  </m:oMath>
                </a14:m>
                <a:r>
                  <a:rPr lang="ru-RU" sz="2000" dirty="0">
                    <a:latin typeface="Arial" panose="020B0604020202020204" pitchFamily="34" charset="0"/>
                    <a:cs typeface="Arial" panose="020B0604020202020204" pitchFamily="34" charset="0"/>
                  </a:rPr>
                  <a:t>-м исполнителем </a:t>
                </a:r>
                <a14:m>
                  <m:oMath xmlns:m="http://schemas.openxmlformats.org/officeDocument/2006/math">
                    <m:r>
                      <a:rPr lang="ru-RU" sz="2000" i="1">
                        <a:latin typeface="Cambria Math" panose="02040503050406030204" pitchFamily="18" charset="0"/>
                      </a:rPr>
                      <m:t>𝑗</m:t>
                    </m:r>
                  </m:oMath>
                </a14:m>
                <a:r>
                  <a:rPr lang="ru-RU" sz="2000" dirty="0">
                    <a:latin typeface="Arial" panose="020B0604020202020204" pitchFamily="34" charset="0"/>
                    <a:cs typeface="Arial" panose="020B0604020202020204" pitchFamily="34" charset="0"/>
                  </a:rPr>
                  <a:t>-ой </a:t>
                </a:r>
                <a:r>
                  <a:rPr lang="ru-RU" sz="2000" dirty="0" smtClean="0">
                    <a:latin typeface="Arial" panose="020B0604020202020204" pitchFamily="34" charset="0"/>
                    <a:cs typeface="Arial" panose="020B0604020202020204" pitchFamily="34" charset="0"/>
                  </a:rPr>
                  <a:t>работы.</a:t>
                </a:r>
              </a:p>
              <a:p>
                <a:endParaRPr lang="en-US"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Введем матрицу  </a:t>
                </a:r>
                <a14:m>
                  <m:oMath xmlns:m="http://schemas.openxmlformats.org/officeDocument/2006/math">
                    <m:r>
                      <a:rPr lang="ru-RU" sz="2000" i="1">
                        <a:latin typeface="Cambria Math" panose="02040503050406030204" pitchFamily="18" charset="0"/>
                      </a:rPr>
                      <m:t>𝑋</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e>
                    </m:d>
                    <m:r>
                      <a:rPr lang="ru-RU" sz="2000" b="0" i="0" smtClean="0">
                        <a:latin typeface="Cambria Math" panose="02040503050406030204" pitchFamily="18" charset="0"/>
                      </a:rPr>
                      <m:t>,</m:t>
                    </m:r>
                  </m:oMath>
                </a14:m>
                <a:r>
                  <a:rPr lang="en-US" sz="2000" dirty="0" smtClean="0">
                    <a:latin typeface="Arial" panose="020B0604020202020204" pitchFamily="34" charset="0"/>
                    <a:cs typeface="Arial" panose="020B0604020202020204" pitchFamily="34" charset="0"/>
                  </a:rPr>
                  <a:t> </a:t>
                </a:r>
                <a14:m>
                  <m:oMath xmlns:m="http://schemas.openxmlformats.org/officeDocument/2006/math">
                    <m:r>
                      <a:rPr lang="ru-RU" sz="2000" i="1">
                        <a:latin typeface="Cambria Math" panose="02040503050406030204" pitchFamily="18" charset="0"/>
                      </a:rPr>
                      <m:t>𝑖</m:t>
                    </m:r>
                    <m:r>
                      <a:rPr lang="ru-RU" sz="2000" i="1">
                        <a:latin typeface="Cambria Math" panose="02040503050406030204" pitchFamily="18" charset="0"/>
                      </a:rPr>
                      <m:t>∈</m:t>
                    </m:r>
                    <m:acc>
                      <m:accPr>
                        <m:chr m:val="̅"/>
                        <m:ctrlPr>
                          <a:rPr lang="ru-RU" sz="2000" i="1">
                            <a:latin typeface="Cambria Math" panose="02040503050406030204" pitchFamily="18" charset="0"/>
                          </a:rPr>
                        </m:ctrlPr>
                      </m:accPr>
                      <m:e>
                        <m:r>
                          <a:rPr lang="ru-RU" sz="2000" i="1">
                            <a:latin typeface="Cambria Math" panose="02040503050406030204" pitchFamily="18" charset="0"/>
                          </a:rPr>
                          <m:t>1,</m:t>
                        </m:r>
                        <m:r>
                          <a:rPr lang="ru-RU" sz="2000" i="1">
                            <a:latin typeface="Cambria Math" panose="02040503050406030204" pitchFamily="18" charset="0"/>
                          </a:rPr>
                          <m:t>𝑛</m:t>
                        </m:r>
                      </m:e>
                    </m:acc>
                  </m:oMath>
                </a14:m>
                <a:r>
                  <a:rPr lang="ru-RU"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14:m>
                  <m:oMath xmlns:m="http://schemas.openxmlformats.org/officeDocument/2006/math">
                    <m:r>
                      <a:rPr lang="ru-RU" sz="2000" i="1">
                        <a:latin typeface="Cambria Math" panose="02040503050406030204" pitchFamily="18" charset="0"/>
                      </a:rPr>
                      <m:t>𝑗</m:t>
                    </m:r>
                    <m:r>
                      <a:rPr lang="ru-RU" sz="2000" i="1">
                        <a:latin typeface="Cambria Math" panose="02040503050406030204" pitchFamily="18" charset="0"/>
                      </a:rPr>
                      <m:t>∈</m:t>
                    </m:r>
                    <m:acc>
                      <m:accPr>
                        <m:chr m:val="̅"/>
                        <m:ctrlPr>
                          <a:rPr lang="ru-RU" sz="2000" i="1">
                            <a:latin typeface="Cambria Math" panose="02040503050406030204" pitchFamily="18" charset="0"/>
                          </a:rPr>
                        </m:ctrlPr>
                      </m:accPr>
                      <m:e>
                        <m:r>
                          <a:rPr lang="ru-RU" sz="2000" i="1">
                            <a:latin typeface="Cambria Math" panose="02040503050406030204" pitchFamily="18" charset="0"/>
                          </a:rPr>
                          <m:t>1,</m:t>
                        </m:r>
                        <m:r>
                          <a:rPr lang="ru-RU" sz="2000" i="1">
                            <a:latin typeface="Cambria Math" panose="02040503050406030204" pitchFamily="18" charset="0"/>
                          </a:rPr>
                          <m:t>𝑚</m:t>
                        </m:r>
                      </m:e>
                    </m:acc>
                  </m:oMath>
                </a14:m>
                <a:r>
                  <a:rPr lang="ru-RU" sz="2000" dirty="0" smtClean="0">
                    <a:latin typeface="Arial" panose="020B0604020202020204" pitchFamily="34" charset="0"/>
                    <a:cs typeface="Arial" panose="020B0604020202020204" pitchFamily="34" charset="0"/>
                  </a:rPr>
                  <a:t>. Элемент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ru-RU" sz="2000" b="0" i="0" smtClean="0">
                        <a:latin typeface="Cambria Math" panose="02040503050406030204" pitchFamily="18" charset="0"/>
                      </a:rPr>
                      <m:t> </m:t>
                    </m:r>
                  </m:oMath>
                </a14:m>
                <a:r>
                  <a:rPr lang="ru-RU" sz="2000" dirty="0" smtClean="0">
                    <a:latin typeface="Arial" panose="020B0604020202020204" pitchFamily="34" charset="0"/>
                    <a:cs typeface="Arial" panose="020B0604020202020204" pitchFamily="34" charset="0"/>
                  </a:rPr>
                  <a:t>равен </a:t>
                </a:r>
                <a:r>
                  <a:rPr lang="ru-RU" sz="2000" dirty="0">
                    <a:latin typeface="Arial" panose="020B0604020202020204" pitchFamily="34" charset="0"/>
                    <a:cs typeface="Arial" panose="020B0604020202020204" pitchFamily="34" charset="0"/>
                  </a:rPr>
                  <a:t>1, если </a:t>
                </a:r>
                <a14:m>
                  <m:oMath xmlns:m="http://schemas.openxmlformats.org/officeDocument/2006/math">
                    <m:r>
                      <a:rPr lang="ru-RU" sz="2000" i="1">
                        <a:latin typeface="Cambria Math" panose="02040503050406030204" pitchFamily="18" charset="0"/>
                      </a:rPr>
                      <m:t>𝑖</m:t>
                    </m:r>
                  </m:oMath>
                </a14:m>
                <a:r>
                  <a:rPr lang="ru-RU" sz="2000" dirty="0">
                    <a:latin typeface="Arial" panose="020B0604020202020204" pitchFamily="34" charset="0"/>
                    <a:cs typeface="Arial" panose="020B0604020202020204" pitchFamily="34" charset="0"/>
                  </a:rPr>
                  <a:t>-й исполнитель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назначен </a:t>
                </a:r>
                <a:r>
                  <a:rPr lang="ru-RU" sz="2000" dirty="0">
                    <a:latin typeface="Arial" panose="020B0604020202020204" pitchFamily="34" charset="0"/>
                    <a:cs typeface="Arial" panose="020B0604020202020204" pitchFamily="34" charset="0"/>
                  </a:rPr>
                  <a:t>н</a:t>
                </a:r>
                <a:r>
                  <a:rPr lang="ru-RU" sz="2000" dirty="0" smtClean="0">
                    <a:latin typeface="Arial" panose="020B0604020202020204" pitchFamily="34" charset="0"/>
                    <a:cs typeface="Arial" panose="020B0604020202020204" pitchFamily="34" charset="0"/>
                  </a:rPr>
                  <a:t>а </a:t>
                </a:r>
                <a:r>
                  <a:rPr lang="ru-RU" sz="2000" dirty="0">
                    <a:latin typeface="Arial" panose="020B0604020202020204" pitchFamily="34" charset="0"/>
                    <a:cs typeface="Arial" panose="020B0604020202020204" pitchFamily="34" charset="0"/>
                  </a:rPr>
                  <a:t>выполнение </a:t>
                </a:r>
                <a14:m>
                  <m:oMath xmlns:m="http://schemas.openxmlformats.org/officeDocument/2006/math">
                    <m:r>
                      <a:rPr lang="ru-RU" sz="2000" i="1">
                        <a:latin typeface="Cambria Math" panose="02040503050406030204" pitchFamily="18" charset="0"/>
                      </a:rPr>
                      <m:t>𝑗</m:t>
                    </m:r>
                  </m:oMath>
                </a14:m>
                <a:r>
                  <a:rPr lang="ru-RU" sz="2000" dirty="0">
                    <a:latin typeface="Arial" panose="020B0604020202020204" pitchFamily="34" charset="0"/>
                    <a:cs typeface="Arial" panose="020B0604020202020204" pitchFamily="34" charset="0"/>
                  </a:rPr>
                  <a:t>-ой работы и 0, если он не </a:t>
                </a:r>
                <a:r>
                  <a:rPr lang="ru-RU" sz="2000" dirty="0" smtClean="0">
                    <a:latin typeface="Arial" panose="020B0604020202020204" pitchFamily="34" charset="0"/>
                    <a:cs typeface="Arial" panose="020B0604020202020204" pitchFamily="34" charset="0"/>
                  </a:rPr>
                  <a:t>назначен. </a:t>
                </a:r>
                <a:endParaRPr lang="ru-RU" sz="2000" dirty="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Такую матрицу называют матрицей назначений.</a:t>
                </a:r>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521109" y="3691167"/>
                <a:ext cx="11259814" cy="2648161"/>
              </a:xfrm>
              <a:prstGeom prst="rect">
                <a:avLst/>
              </a:prstGeom>
              <a:blipFill>
                <a:blip r:embed="rId2"/>
                <a:stretch>
                  <a:fillRect l="-541" t="-1152" b="-3456"/>
                </a:stretch>
              </a:blipFill>
            </p:spPr>
            <p:txBody>
              <a:bodyPr/>
              <a:lstStyle/>
              <a:p>
                <a:r>
                  <a:rPr lang="ru-RU">
                    <a:noFill/>
                  </a:rPr>
                  <a:t> </a:t>
                </a:r>
              </a:p>
            </p:txBody>
          </p:sp>
        </mc:Fallback>
      </mc:AlternateContent>
    </p:spTree>
    <p:extLst>
      <p:ext uri="{BB962C8B-B14F-4D97-AF65-F5344CB8AC3E}">
        <p14:creationId xmlns:p14="http://schemas.microsoft.com/office/powerpoint/2010/main" val="510862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11277" y="599768"/>
                <a:ext cx="11159613" cy="5723042"/>
              </a:xfrm>
              <a:prstGeom prst="rect">
                <a:avLst/>
              </a:prstGeom>
              <a:noFill/>
            </p:spPr>
            <p:txBody>
              <a:bodyPr wrap="square" rtlCol="0">
                <a:spAutoFit/>
              </a:bodyPr>
              <a:lstStyle/>
              <a:p>
                <a:r>
                  <a:rPr lang="ru-RU" sz="2200" dirty="0" smtClean="0"/>
                  <a:t>Тогда задачу о назначениях можно сформулировать следующим образом:</a:t>
                </a:r>
              </a:p>
              <a:p>
                <a:r>
                  <a:rPr lang="ru-RU" sz="2200" dirty="0" smtClean="0"/>
                  <a:t>Найти экстремум целевой функции:</a:t>
                </a:r>
              </a:p>
              <a:p>
                <a:pPr/>
                <a14:m>
                  <m:oMathPara xmlns:m="http://schemas.openxmlformats.org/officeDocument/2006/math">
                    <m:oMathParaPr>
                      <m:jc m:val="centerGroup"/>
                    </m:oMathParaPr>
                    <m:oMath xmlns:m="http://schemas.openxmlformats.org/officeDocument/2006/math">
                      <m:r>
                        <a:rPr lang="ru-RU" sz="2200" i="1">
                          <a:latin typeface="Cambria Math" panose="02040503050406030204" pitchFamily="18" charset="0"/>
                        </a:rPr>
                        <m:t>𝑍</m:t>
                      </m:r>
                      <m:d>
                        <m:dPr>
                          <m:ctrlPr>
                            <a:rPr lang="ru-RU" sz="2200" i="1">
                              <a:latin typeface="Cambria Math" panose="02040503050406030204" pitchFamily="18" charset="0"/>
                            </a:rPr>
                          </m:ctrlPr>
                        </m:dPr>
                        <m:e>
                          <m:r>
                            <a:rPr lang="ru-RU" sz="2200" i="1">
                              <a:latin typeface="Cambria Math" panose="02040503050406030204" pitchFamily="18" charset="0"/>
                            </a:rPr>
                            <m:t>𝑋</m:t>
                          </m:r>
                        </m:e>
                      </m:d>
                      <m:r>
                        <a:rPr lang="en-US" sz="2200" i="1">
                          <a:latin typeface="Cambria Math" panose="02040503050406030204" pitchFamily="18" charset="0"/>
                        </a:rPr>
                        <m:t>=</m:t>
                      </m:r>
                      <m:nary>
                        <m:naryPr>
                          <m:chr m:val="∑"/>
                          <m:ctrlPr>
                            <a:rPr lang="ru-RU" sz="2200" i="1">
                              <a:latin typeface="Cambria Math" panose="02040503050406030204" pitchFamily="18" charset="0"/>
                            </a:rPr>
                          </m:ctrlPr>
                        </m:naryPr>
                        <m:sub>
                          <m:r>
                            <a:rPr lang="ru-RU" sz="2200" i="1">
                              <a:latin typeface="Cambria Math" panose="02040503050406030204" pitchFamily="18" charset="0"/>
                            </a:rPr>
                            <m:t>𝑖</m:t>
                          </m:r>
                          <m:r>
                            <a:rPr lang="en-US" sz="2200" i="1">
                              <a:latin typeface="Cambria Math" panose="02040503050406030204" pitchFamily="18" charset="0"/>
                            </a:rPr>
                            <m:t>=1</m:t>
                          </m:r>
                        </m:sub>
                        <m:sup>
                          <m:r>
                            <a:rPr lang="ru-RU" sz="2200" i="1">
                              <a:latin typeface="Cambria Math" panose="02040503050406030204" pitchFamily="18" charset="0"/>
                            </a:rPr>
                            <m:t>𝑛</m:t>
                          </m:r>
                        </m:sup>
                        <m:e>
                          <m:nary>
                            <m:naryPr>
                              <m:chr m:val="∑"/>
                              <m:ctrlPr>
                                <a:rPr lang="ru-RU" sz="2200" i="1">
                                  <a:latin typeface="Cambria Math" panose="02040503050406030204" pitchFamily="18" charset="0"/>
                                </a:rPr>
                              </m:ctrlPr>
                            </m:naryPr>
                            <m:sub>
                              <m:r>
                                <a:rPr lang="ru-RU" sz="2200" i="1">
                                  <a:latin typeface="Cambria Math" panose="02040503050406030204" pitchFamily="18" charset="0"/>
                                </a:rPr>
                                <m:t>𝑗</m:t>
                              </m:r>
                              <m:r>
                                <a:rPr lang="en-US" sz="2200" i="1">
                                  <a:latin typeface="Cambria Math" panose="02040503050406030204" pitchFamily="18" charset="0"/>
                                </a:rPr>
                                <m:t>=1</m:t>
                              </m:r>
                            </m:sub>
                            <m:sup>
                              <m:r>
                                <a:rPr lang="ru-RU" sz="2200" i="1">
                                  <a:latin typeface="Cambria Math" panose="02040503050406030204" pitchFamily="18" charset="0"/>
                                </a:rPr>
                                <m:t>𝑚</m:t>
                              </m:r>
                            </m:sup>
                            <m:e>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𝑖𝑗</m:t>
                                  </m:r>
                                </m:sub>
                              </m:sSub>
                              <m:r>
                                <a:rPr lang="en-US"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𝑥</m:t>
                                  </m:r>
                                </m:e>
                                <m:sub>
                                  <m:r>
                                    <a:rPr lang="ru-RU" sz="2200" i="1">
                                      <a:latin typeface="Cambria Math" panose="02040503050406030204" pitchFamily="18" charset="0"/>
                                    </a:rPr>
                                    <m:t>𝑖𝑗</m:t>
                                  </m:r>
                                </m:sub>
                              </m:sSub>
                            </m:e>
                          </m:nary>
                        </m:e>
                      </m:nary>
                      <m:r>
                        <a:rPr lang="en-US" sz="2200" i="1">
                          <a:latin typeface="Cambria Math" panose="02040503050406030204" pitchFamily="18" charset="0"/>
                        </a:rPr>
                        <m:t>→</m:t>
                      </m:r>
                      <m:r>
                        <m:rPr>
                          <m:nor/>
                        </m:rPr>
                        <a:rPr lang="en-US" sz="2200"/>
                        <m:t>max</m:t>
                      </m:r>
                      <m:d>
                        <m:dPr>
                          <m:ctrlPr>
                            <a:rPr lang="ru-RU" sz="2200" i="1">
                              <a:latin typeface="Cambria Math" panose="02040503050406030204" pitchFamily="18" charset="0"/>
                            </a:rPr>
                          </m:ctrlPr>
                        </m:dPr>
                        <m:e>
                          <m:r>
                            <m:rPr>
                              <m:nor/>
                            </m:rPr>
                            <a:rPr lang="en-US" sz="2200"/>
                            <m:t>min</m:t>
                          </m:r>
                        </m:e>
                      </m:d>
                    </m:oMath>
                  </m:oMathPara>
                </a14:m>
                <a:endParaRPr lang="ru-RU" sz="2200" dirty="0" smtClean="0"/>
              </a:p>
              <a:p>
                <a:r>
                  <a:rPr lang="ru-RU" sz="2200" dirty="0" smtClean="0"/>
                  <a:t>При следующих ограничениях:</a:t>
                </a:r>
              </a:p>
              <a:p>
                <a:pPr/>
                <a14:m>
                  <m:oMathPara xmlns:m="http://schemas.openxmlformats.org/officeDocument/2006/math">
                    <m:oMathParaPr>
                      <m:jc m:val="centerGroup"/>
                    </m:oMathParaPr>
                    <m:oMath xmlns:m="http://schemas.openxmlformats.org/officeDocument/2006/math">
                      <m:nary>
                        <m:naryPr>
                          <m:chr m:val="∑"/>
                          <m:ctrlPr>
                            <a:rPr lang="ru-RU" sz="2200" i="1">
                              <a:latin typeface="Cambria Math" panose="02040503050406030204" pitchFamily="18" charset="0"/>
                            </a:rPr>
                          </m:ctrlPr>
                        </m:naryPr>
                        <m:sub>
                          <m:r>
                            <a:rPr lang="ru-RU" sz="2200" i="1">
                              <a:latin typeface="Cambria Math" panose="02040503050406030204" pitchFamily="18" charset="0"/>
                            </a:rPr>
                            <m:t>𝑗</m:t>
                          </m:r>
                          <m:r>
                            <a:rPr lang="ru-RU" sz="2200" i="1">
                              <a:latin typeface="Cambria Math" panose="02040503050406030204" pitchFamily="18" charset="0"/>
                            </a:rPr>
                            <m:t>=1</m:t>
                          </m:r>
                        </m:sub>
                        <m:sup>
                          <m:r>
                            <a:rPr lang="ru-RU" sz="2200" i="1">
                              <a:latin typeface="Cambria Math" panose="02040503050406030204" pitchFamily="18" charset="0"/>
                            </a:rPr>
                            <m:t>𝑚</m:t>
                          </m:r>
                        </m:sup>
                        <m:e>
                          <m:sSub>
                            <m:sSubPr>
                              <m:ctrlPr>
                                <a:rPr lang="ru-RU" sz="2200" i="1">
                                  <a:latin typeface="Cambria Math" panose="02040503050406030204" pitchFamily="18" charset="0"/>
                                </a:rPr>
                              </m:ctrlPr>
                            </m:sSubPr>
                            <m:e>
                              <m:r>
                                <a:rPr lang="ru-RU" sz="2200" i="1">
                                  <a:latin typeface="Cambria Math" panose="02040503050406030204" pitchFamily="18" charset="0"/>
                                </a:rPr>
                                <m:t>𝑥</m:t>
                              </m:r>
                            </m:e>
                            <m:sub>
                              <m:r>
                                <a:rPr lang="ru-RU" sz="2200" i="1">
                                  <a:latin typeface="Cambria Math" panose="02040503050406030204" pitchFamily="18" charset="0"/>
                                </a:rPr>
                                <m:t>𝑖𝑗</m:t>
                              </m:r>
                            </m:sub>
                          </m:sSub>
                        </m:e>
                      </m:nary>
                      <m:r>
                        <a:rPr lang="ru-RU" sz="2200" i="1">
                          <a:latin typeface="Cambria Math" panose="02040503050406030204" pitchFamily="18" charset="0"/>
                        </a:rPr>
                        <m:t>=1, ∀</m:t>
                      </m:r>
                      <m:r>
                        <a:rPr lang="ru-RU" sz="2200" i="1">
                          <a:latin typeface="Cambria Math" panose="02040503050406030204" pitchFamily="18" charset="0"/>
                        </a:rPr>
                        <m:t>𝑖</m:t>
                      </m:r>
                      <m:r>
                        <a:rPr lang="ru-RU" sz="2200" i="1">
                          <a:latin typeface="Cambria Math" panose="02040503050406030204" pitchFamily="18" charset="0"/>
                        </a:rPr>
                        <m:t>∈</m:t>
                      </m:r>
                      <m:acc>
                        <m:accPr>
                          <m:chr m:val="̅"/>
                          <m:ctrlPr>
                            <a:rPr lang="ru-RU" sz="2200" i="1">
                              <a:latin typeface="Cambria Math" panose="02040503050406030204" pitchFamily="18" charset="0"/>
                            </a:rPr>
                          </m:ctrlPr>
                        </m:accPr>
                        <m:e>
                          <m:r>
                            <a:rPr lang="ru-RU" sz="2200" i="1">
                              <a:latin typeface="Cambria Math" panose="02040503050406030204" pitchFamily="18" charset="0"/>
                            </a:rPr>
                            <m:t>1,</m:t>
                          </m:r>
                          <m:r>
                            <a:rPr lang="ru-RU" sz="2200" i="1">
                              <a:latin typeface="Cambria Math" panose="02040503050406030204" pitchFamily="18" charset="0"/>
                            </a:rPr>
                            <m:t>𝑛</m:t>
                          </m:r>
                        </m:e>
                      </m:acc>
                    </m:oMath>
                  </m:oMathPara>
                </a14:m>
                <a:endParaRPr lang="ru-RU" sz="2200" dirty="0" smtClean="0"/>
              </a:p>
              <a:p>
                <a:pPr/>
                <a14:m>
                  <m:oMathPara xmlns:m="http://schemas.openxmlformats.org/officeDocument/2006/math">
                    <m:oMathParaPr>
                      <m:jc m:val="centerGroup"/>
                    </m:oMathParaPr>
                    <m:oMath xmlns:m="http://schemas.openxmlformats.org/officeDocument/2006/math">
                      <m:nary>
                        <m:naryPr>
                          <m:chr m:val="∑"/>
                          <m:ctrlPr>
                            <a:rPr lang="ru-RU" sz="2200" i="1">
                              <a:latin typeface="Cambria Math" panose="02040503050406030204" pitchFamily="18" charset="0"/>
                            </a:rPr>
                          </m:ctrlPr>
                        </m:naryPr>
                        <m:sub>
                          <m:r>
                            <a:rPr lang="ru-RU" sz="2200" i="1">
                              <a:latin typeface="Cambria Math" panose="02040503050406030204" pitchFamily="18" charset="0"/>
                            </a:rPr>
                            <m:t>𝑖</m:t>
                          </m:r>
                          <m:r>
                            <a:rPr lang="ru-RU" sz="2200" i="1">
                              <a:latin typeface="Cambria Math" panose="02040503050406030204" pitchFamily="18" charset="0"/>
                            </a:rPr>
                            <m:t>=1</m:t>
                          </m:r>
                        </m:sub>
                        <m:sup>
                          <m:r>
                            <a:rPr lang="ru-RU" sz="2200" i="1">
                              <a:latin typeface="Cambria Math" panose="02040503050406030204" pitchFamily="18" charset="0"/>
                            </a:rPr>
                            <m:t>𝑛</m:t>
                          </m:r>
                        </m:sup>
                        <m:e>
                          <m:sSub>
                            <m:sSubPr>
                              <m:ctrlPr>
                                <a:rPr lang="ru-RU" sz="2200" i="1">
                                  <a:latin typeface="Cambria Math" panose="02040503050406030204" pitchFamily="18" charset="0"/>
                                </a:rPr>
                              </m:ctrlPr>
                            </m:sSubPr>
                            <m:e>
                              <m:r>
                                <a:rPr lang="ru-RU" sz="2200" i="1">
                                  <a:latin typeface="Cambria Math" panose="02040503050406030204" pitchFamily="18" charset="0"/>
                                </a:rPr>
                                <m:t>𝑥</m:t>
                              </m:r>
                            </m:e>
                            <m:sub>
                              <m:r>
                                <a:rPr lang="ru-RU" sz="2200" i="1">
                                  <a:latin typeface="Cambria Math" panose="02040503050406030204" pitchFamily="18" charset="0"/>
                                </a:rPr>
                                <m:t>𝑖𝑗</m:t>
                              </m:r>
                            </m:sub>
                          </m:sSub>
                        </m:e>
                      </m:nary>
                      <m:r>
                        <a:rPr lang="ru-RU" sz="2200" i="1">
                          <a:latin typeface="Cambria Math" panose="02040503050406030204" pitchFamily="18" charset="0"/>
                        </a:rPr>
                        <m:t>=1, ∀</m:t>
                      </m:r>
                      <m:r>
                        <a:rPr lang="ru-RU" sz="2200" i="1">
                          <a:latin typeface="Cambria Math" panose="02040503050406030204" pitchFamily="18" charset="0"/>
                        </a:rPr>
                        <m:t>𝑗</m:t>
                      </m:r>
                      <m:r>
                        <a:rPr lang="ru-RU" sz="2200" i="1">
                          <a:latin typeface="Cambria Math" panose="02040503050406030204" pitchFamily="18" charset="0"/>
                        </a:rPr>
                        <m:t>∈</m:t>
                      </m:r>
                      <m:acc>
                        <m:accPr>
                          <m:chr m:val="̅"/>
                          <m:ctrlPr>
                            <a:rPr lang="ru-RU" sz="2200" i="1">
                              <a:latin typeface="Cambria Math" panose="02040503050406030204" pitchFamily="18" charset="0"/>
                            </a:rPr>
                          </m:ctrlPr>
                        </m:accPr>
                        <m:e>
                          <m:r>
                            <a:rPr lang="ru-RU" sz="2200" i="1">
                              <a:latin typeface="Cambria Math" panose="02040503050406030204" pitchFamily="18" charset="0"/>
                            </a:rPr>
                            <m:t>1,</m:t>
                          </m:r>
                          <m:r>
                            <a:rPr lang="ru-RU" sz="2200" i="1">
                              <a:latin typeface="Cambria Math" panose="02040503050406030204" pitchFamily="18" charset="0"/>
                            </a:rPr>
                            <m:t>𝑚</m:t>
                          </m:r>
                        </m:e>
                      </m:acc>
                    </m:oMath>
                  </m:oMathPara>
                </a14:m>
                <a:endParaRPr lang="ru-RU" sz="2200" dirty="0" smtClean="0"/>
              </a:p>
              <a:p>
                <a:pPr/>
                <a14:m>
                  <m:oMathPara xmlns:m="http://schemas.openxmlformats.org/officeDocument/2006/math">
                    <m:oMathParaPr>
                      <m:jc m:val="centerGroup"/>
                    </m:oMathParaPr>
                    <m:oMath xmlns:m="http://schemas.openxmlformats.org/officeDocument/2006/math">
                      <m:sSub>
                        <m:sSubPr>
                          <m:ctrlPr>
                            <a:rPr lang="ru-RU" sz="2200" i="1">
                              <a:latin typeface="Cambria Math" panose="02040503050406030204" pitchFamily="18" charset="0"/>
                            </a:rPr>
                          </m:ctrlPr>
                        </m:sSubPr>
                        <m:e>
                          <m:r>
                            <a:rPr lang="ru-RU" sz="2200" i="1">
                              <a:latin typeface="Cambria Math" panose="02040503050406030204" pitchFamily="18" charset="0"/>
                            </a:rPr>
                            <m:t>𝑥</m:t>
                          </m:r>
                        </m:e>
                        <m:sub>
                          <m:r>
                            <a:rPr lang="ru-RU" sz="2200" i="1">
                              <a:latin typeface="Cambria Math" panose="02040503050406030204" pitchFamily="18" charset="0"/>
                            </a:rPr>
                            <m:t>𝑖𝑗</m:t>
                          </m:r>
                        </m:sub>
                      </m:sSub>
                      <m:r>
                        <a:rPr lang="ru-RU" sz="2200" i="1">
                          <a:latin typeface="Cambria Math" panose="02040503050406030204" pitchFamily="18" charset="0"/>
                        </a:rPr>
                        <m:t>=</m:t>
                      </m:r>
                      <m:d>
                        <m:dPr>
                          <m:begChr m:val="{"/>
                          <m:endChr m:val=""/>
                          <m:ctrlPr>
                            <a:rPr lang="ru-RU" sz="2200" i="1">
                              <a:latin typeface="Cambria Math" panose="02040503050406030204" pitchFamily="18" charset="0"/>
                            </a:rPr>
                          </m:ctrlPr>
                        </m:dPr>
                        <m:e>
                          <m:m>
                            <m:mPr>
                              <m:mcs>
                                <m:mc>
                                  <m:mcPr>
                                    <m:count m:val="1"/>
                                    <m:mcJc m:val="center"/>
                                  </m:mcPr>
                                </m:mc>
                              </m:mcs>
                              <m:ctrlPr>
                                <a:rPr lang="ru-RU" sz="2200" i="1">
                                  <a:latin typeface="Cambria Math" panose="02040503050406030204" pitchFamily="18" charset="0"/>
                                </a:rPr>
                              </m:ctrlPr>
                            </m:mPr>
                            <m:mr>
                              <m:e>
                                <m:r>
                                  <a:rPr lang="ru-RU" sz="2200" i="1">
                                    <a:latin typeface="Cambria Math" panose="02040503050406030204" pitchFamily="18" charset="0"/>
                                  </a:rPr>
                                  <m:t>1, если </m:t>
                                </m:r>
                                <m:r>
                                  <a:rPr lang="en-US" sz="2200" i="1">
                                    <a:latin typeface="Cambria Math" panose="02040503050406030204" pitchFamily="18" charset="0"/>
                                  </a:rPr>
                                  <m:t>𝑖</m:t>
                                </m:r>
                                <m:r>
                                  <a:rPr lang="en-US" sz="2200" i="1">
                                    <a:latin typeface="Cambria Math" panose="02040503050406030204" pitchFamily="18" charset="0"/>
                                  </a:rPr>
                                  <m:t>−й ис</m:t>
                                </m:r>
                                <m:r>
                                  <a:rPr lang="ru-RU" sz="2200" i="1">
                                    <a:latin typeface="Cambria Math" panose="02040503050406030204" pitchFamily="18" charset="0"/>
                                  </a:rPr>
                                  <m:t>полнитель назначен на </m:t>
                                </m:r>
                                <m:r>
                                  <a:rPr lang="en-US" sz="2200" i="1">
                                    <a:latin typeface="Cambria Math" panose="02040503050406030204" pitchFamily="18" charset="0"/>
                                  </a:rPr>
                                  <m:t>𝑗</m:t>
                                </m:r>
                                <m:r>
                                  <a:rPr lang="ru-RU" sz="2200" i="1">
                                    <a:latin typeface="Cambria Math" panose="02040503050406030204" pitchFamily="18" charset="0"/>
                                  </a:rPr>
                                  <m:t> работу      </m:t>
                                </m:r>
                              </m:e>
                            </m:mr>
                            <m:mr>
                              <m:e>
                                <m:r>
                                  <a:rPr lang="ru-RU" sz="2200" i="1">
                                    <a:latin typeface="Cambria Math" panose="02040503050406030204" pitchFamily="18" charset="0"/>
                                  </a:rPr>
                                  <m:t>0, если </m:t>
                                </m:r>
                                <m:r>
                                  <a:rPr lang="en-US" sz="2200" i="1">
                                    <a:latin typeface="Cambria Math" panose="02040503050406030204" pitchFamily="18" charset="0"/>
                                  </a:rPr>
                                  <m:t>𝑖</m:t>
                                </m:r>
                                <m:r>
                                  <a:rPr lang="en-US" sz="2200" i="1">
                                    <a:latin typeface="Cambria Math" panose="02040503050406030204" pitchFamily="18" charset="0"/>
                                  </a:rPr>
                                  <m:t>−й ис</m:t>
                                </m:r>
                                <m:r>
                                  <a:rPr lang="ru-RU" sz="2200" i="1">
                                    <a:latin typeface="Cambria Math" panose="02040503050406030204" pitchFamily="18" charset="0"/>
                                  </a:rPr>
                                  <m:t>полнитель не назначен на </m:t>
                                </m:r>
                                <m:r>
                                  <a:rPr lang="en-US" sz="2200" i="1">
                                    <a:latin typeface="Cambria Math" panose="02040503050406030204" pitchFamily="18" charset="0"/>
                                  </a:rPr>
                                  <m:t>𝑗</m:t>
                                </m:r>
                                <m:r>
                                  <a:rPr lang="ru-RU" sz="2200" i="1">
                                    <a:latin typeface="Cambria Math" panose="02040503050406030204" pitchFamily="18" charset="0"/>
                                  </a:rPr>
                                  <m:t> работу</m:t>
                                </m:r>
                              </m:e>
                            </m:mr>
                          </m:m>
                        </m:e>
                      </m:d>
                    </m:oMath>
                  </m:oMathPara>
                </a14:m>
                <a:endParaRPr lang="ru-RU" sz="2200" dirty="0" smtClean="0"/>
              </a:p>
              <a:p>
                <a:endParaRPr lang="ru-RU" sz="2200" dirty="0" smtClean="0"/>
              </a:p>
              <a:p>
                <a:r>
                  <a:rPr lang="ru-RU" sz="2200" dirty="0" smtClean="0"/>
                  <a:t>В случае, когда </a:t>
                </a:r>
                <a14:m>
                  <m:oMath xmlns:m="http://schemas.openxmlformats.org/officeDocument/2006/math">
                    <m:r>
                      <a:rPr lang="ru-RU" sz="2200" i="1">
                        <a:latin typeface="Cambria Math" panose="02040503050406030204" pitchFamily="18" charset="0"/>
                      </a:rPr>
                      <m:t>𝑚</m:t>
                    </m:r>
                    <m:r>
                      <a:rPr lang="ru-RU" sz="2200" i="1">
                        <a:latin typeface="Cambria Math" panose="02040503050406030204" pitchFamily="18" charset="0"/>
                      </a:rPr>
                      <m:t>=</m:t>
                    </m:r>
                    <m:r>
                      <a:rPr lang="ru-RU" sz="2200" i="1">
                        <a:latin typeface="Cambria Math" panose="02040503050406030204" pitchFamily="18" charset="0"/>
                      </a:rPr>
                      <m:t>𝑛</m:t>
                    </m:r>
                  </m:oMath>
                </a14:m>
                <a:r>
                  <a:rPr lang="ru-RU" sz="2200" dirty="0" smtClean="0"/>
                  <a:t> задача называется сбалансированной.</a:t>
                </a:r>
              </a:p>
              <a:p>
                <a:r>
                  <a:rPr lang="ru-RU" sz="2200" dirty="0"/>
                  <a:t>П</a:t>
                </a:r>
                <a:r>
                  <a:rPr lang="ru-RU" sz="2200" dirty="0" smtClean="0"/>
                  <a:t>ри  </a:t>
                </a:r>
                <a14:m>
                  <m:oMath xmlns:m="http://schemas.openxmlformats.org/officeDocument/2006/math">
                    <m:r>
                      <a:rPr lang="en-US" sz="2200" i="1">
                        <a:latin typeface="Cambria Math" panose="02040503050406030204" pitchFamily="18" charset="0"/>
                      </a:rPr>
                      <m:t>𝑚</m:t>
                    </m:r>
                    <m:r>
                      <a:rPr lang="ru-RU" sz="2200" i="1">
                        <a:latin typeface="Cambria Math" panose="02040503050406030204" pitchFamily="18" charset="0"/>
                      </a:rPr>
                      <m:t>≠</m:t>
                    </m:r>
                    <m:r>
                      <a:rPr lang="ru-RU" sz="2200" i="1">
                        <a:latin typeface="Cambria Math" panose="02040503050406030204" pitchFamily="18" charset="0"/>
                      </a:rPr>
                      <m:t>𝑛</m:t>
                    </m:r>
                  </m:oMath>
                </a14:m>
                <a:r>
                  <a:rPr lang="ru-RU" sz="2200" dirty="0" smtClean="0"/>
                  <a:t> – несбалансированной.</a:t>
                </a:r>
                <a:endParaRPr lang="ru-RU"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511277" y="599768"/>
                <a:ext cx="11159613" cy="5723042"/>
              </a:xfrm>
              <a:prstGeom prst="rect">
                <a:avLst/>
              </a:prstGeom>
              <a:blipFill>
                <a:blip r:embed="rId2"/>
                <a:stretch>
                  <a:fillRect l="-710" t="-639" b="-1278"/>
                </a:stretch>
              </a:blipFill>
            </p:spPr>
            <p:txBody>
              <a:bodyPr/>
              <a:lstStyle/>
              <a:p>
                <a:r>
                  <a:rPr lang="ru-RU">
                    <a:noFill/>
                  </a:rPr>
                  <a:t> </a:t>
                </a:r>
              </a:p>
            </p:txBody>
          </p:sp>
        </mc:Fallback>
      </mc:AlternateContent>
    </p:spTree>
    <p:extLst>
      <p:ext uri="{BB962C8B-B14F-4D97-AF65-F5344CB8AC3E}">
        <p14:creationId xmlns:p14="http://schemas.microsoft.com/office/powerpoint/2010/main" val="23772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30278" y="467198"/>
                <a:ext cx="11727569" cy="6186309"/>
              </a:xfrm>
              <a:prstGeom prst="rect">
                <a:avLst/>
              </a:prstGeom>
              <a:noFill/>
            </p:spPr>
            <p:txBody>
              <a:bodyPr wrap="none" rtlCol="0">
                <a:spAutoFit/>
              </a:bodyPr>
              <a:lstStyle/>
              <a:p>
                <a:r>
                  <a:rPr lang="ru-RU" sz="2800" b="1" dirty="0" smtClean="0">
                    <a:latin typeface="Arial" panose="020B0604020202020204" pitchFamily="34" charset="0"/>
                    <a:cs typeface="Arial" panose="020B0604020202020204" pitchFamily="34" charset="0"/>
                  </a:rPr>
                  <a:t>Методы решения</a:t>
                </a:r>
              </a:p>
              <a:p>
                <a:endParaRPr lang="ru-RU" sz="800" b="1" dirty="0" smtClean="0">
                  <a:latin typeface="Arial" panose="020B0604020202020204" pitchFamily="34" charset="0"/>
                  <a:cs typeface="Arial" panose="020B0604020202020204" pitchFamily="34" charset="0"/>
                </a:endParaRPr>
              </a:p>
              <a:p>
                <a:r>
                  <a:rPr lang="ru-RU" sz="2200" dirty="0" smtClean="0">
                    <a:latin typeface="Arial" panose="020B0604020202020204" pitchFamily="34" charset="0"/>
                    <a:cs typeface="Arial" panose="020B0604020202020204" pitchFamily="34" charset="0"/>
                  </a:rPr>
                  <a:t>Из математической модели задачи видно, что задача о назначениях является </a:t>
                </a:r>
              </a:p>
              <a:p>
                <a:r>
                  <a:rPr lang="ru-RU" sz="2200" dirty="0" smtClean="0">
                    <a:latin typeface="Arial" panose="020B0604020202020204" pitchFamily="34" charset="0"/>
                    <a:cs typeface="Arial" panose="020B0604020202020204" pitchFamily="34" charset="0"/>
                  </a:rPr>
                  <a:t>частным случаем транспортной задачи, когда объемы производства всех поставщиков </a:t>
                </a:r>
              </a:p>
              <a:p>
                <a:r>
                  <a:rPr lang="ru-RU" sz="2200" dirty="0" smtClean="0">
                    <a:latin typeface="Arial" panose="020B0604020202020204" pitchFamily="34" charset="0"/>
                    <a:cs typeface="Arial" panose="020B0604020202020204" pitchFamily="34" charset="0"/>
                  </a:rPr>
                  <a:t>и потребности всех потребителей равны единице.</a:t>
                </a:r>
              </a:p>
              <a:p>
                <a:r>
                  <a:rPr lang="ru-RU" sz="2200" dirty="0" smtClean="0">
                    <a:latin typeface="Arial" panose="020B0604020202020204" pitchFamily="34" charset="0"/>
                    <a:cs typeface="Arial" panose="020B0604020202020204" pitchFamily="34" charset="0"/>
                  </a:rPr>
                  <a:t>Поэтому, задачу о назначениях можно решать, как методами линейного </a:t>
                </a:r>
              </a:p>
              <a:p>
                <a:r>
                  <a:rPr lang="ru-RU" sz="2200" dirty="0" smtClean="0">
                    <a:latin typeface="Arial" panose="020B0604020202020204" pitchFamily="34" charset="0"/>
                    <a:cs typeface="Arial" panose="020B0604020202020204" pitchFamily="34" charset="0"/>
                  </a:rPr>
                  <a:t>программирования (например, симплекс-методом), так и методами решения </a:t>
                </a:r>
              </a:p>
              <a:p>
                <a:r>
                  <a:rPr lang="ru-RU" sz="2200" dirty="0" smtClean="0">
                    <a:latin typeface="Arial" panose="020B0604020202020204" pitchFamily="34" charset="0"/>
                    <a:cs typeface="Arial" panose="020B0604020202020204" pitchFamily="34" charset="0"/>
                  </a:rPr>
                  <a:t>транспортной задачи (например, метод итерационного улучшения плана перевозок). </a:t>
                </a:r>
              </a:p>
              <a:p>
                <a:r>
                  <a:rPr lang="ru-RU" sz="2200" dirty="0" smtClean="0">
                    <a:latin typeface="Arial" panose="020B0604020202020204" pitchFamily="34" charset="0"/>
                    <a:cs typeface="Arial" panose="020B0604020202020204" pitchFamily="34" charset="0"/>
                  </a:rPr>
                  <a:t>Однако, для решения задачи о назначениях были созданы специализированные </a:t>
                </a:r>
              </a:p>
              <a:p>
                <a:r>
                  <a:rPr lang="ru-RU" sz="2200" dirty="0" smtClean="0">
                    <a:latin typeface="Arial" panose="020B0604020202020204" pitchFamily="34" charset="0"/>
                    <a:cs typeface="Arial" panose="020B0604020202020204" pitchFamily="34" charset="0"/>
                  </a:rPr>
                  <a:t>методы, самым известным из которых является </a:t>
                </a:r>
                <a:r>
                  <a:rPr lang="ru-RU" sz="2200" b="1" i="1" dirty="0" smtClean="0">
                    <a:latin typeface="Arial" panose="020B0604020202020204" pitchFamily="34" charset="0"/>
                    <a:cs typeface="Arial" panose="020B0604020202020204" pitchFamily="34" charset="0"/>
                  </a:rPr>
                  <a:t>венгерский алгоритм</a:t>
                </a:r>
                <a:r>
                  <a:rPr lang="ru-RU" sz="2200" dirty="0" smtClean="0">
                    <a:latin typeface="Arial" panose="020B0604020202020204" pitchFamily="34" charset="0"/>
                    <a:cs typeface="Arial" panose="020B0604020202020204" pitchFamily="34" charset="0"/>
                  </a:rPr>
                  <a:t>.</a:t>
                </a:r>
              </a:p>
              <a:p>
                <a:endParaRPr lang="ru-RU" sz="800" dirty="0" smtClean="0">
                  <a:latin typeface="Arial" panose="020B0604020202020204" pitchFamily="34" charset="0"/>
                  <a:cs typeface="Arial" panose="020B0604020202020204" pitchFamily="34" charset="0"/>
                </a:endParaRPr>
              </a:p>
              <a:p>
                <a:r>
                  <a:rPr lang="ru-RU" sz="2200" dirty="0" smtClean="0">
                    <a:latin typeface="Arial" panose="020B0604020202020204" pitchFamily="34" charset="0"/>
                    <a:cs typeface="Arial" panose="020B0604020202020204" pitchFamily="34" charset="0"/>
                  </a:rPr>
                  <a:t>Венгерский алгоритм </a:t>
                </a:r>
                <a:r>
                  <a:rPr lang="ru-RU" sz="2200" dirty="0">
                    <a:latin typeface="Arial" panose="020B0604020202020204" pitchFamily="34" charset="0"/>
                    <a:cs typeface="Arial" panose="020B0604020202020204" pitchFamily="34" charset="0"/>
                  </a:rPr>
                  <a:t>основан на двух идеях</a:t>
                </a:r>
                <a:r>
                  <a:rPr lang="ru-RU" sz="22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ru-RU" sz="2200" dirty="0" smtClean="0">
                    <a:latin typeface="Arial" panose="020B0604020202020204" pitchFamily="34" charset="0"/>
                    <a:cs typeface="Arial" panose="020B0604020202020204" pitchFamily="34" charset="0"/>
                  </a:rPr>
                  <a:t>если из всех элементов некой строки или столбца вычесть одно и то же число </a:t>
                </a:r>
                <a14:m>
                  <m:oMath xmlns:m="http://schemas.openxmlformats.org/officeDocument/2006/math">
                    <m:r>
                      <a:rPr lang="ru-RU" sz="2200" i="1">
                        <a:latin typeface="Cambria Math" panose="02040503050406030204" pitchFamily="18" charset="0"/>
                      </a:rPr>
                      <m:t>𝑦</m:t>
                    </m:r>
                  </m:oMath>
                </a14:m>
                <a:r>
                  <a:rPr lang="ru-RU" sz="2200" dirty="0" smtClean="0">
                    <a:latin typeface="Arial" panose="020B0604020202020204" pitchFamily="34" charset="0"/>
                    <a:cs typeface="Arial" panose="020B0604020202020204" pitchFamily="34" charset="0"/>
                  </a:rPr>
                  <a:t>,</a:t>
                </a:r>
                <a:br>
                  <a:rPr lang="ru-RU" sz="2200" dirty="0" smtClean="0">
                    <a:latin typeface="Arial" panose="020B0604020202020204" pitchFamily="34" charset="0"/>
                    <a:cs typeface="Arial" panose="020B0604020202020204" pitchFamily="34" charset="0"/>
                  </a:rPr>
                </a:br>
                <a:r>
                  <a:rPr lang="ru-RU" sz="2200" dirty="0" smtClean="0">
                    <a:latin typeface="Arial" panose="020B0604020202020204" pitchFamily="34" charset="0"/>
                    <a:cs typeface="Arial" panose="020B0604020202020204" pitchFamily="34" charset="0"/>
                  </a:rPr>
                  <a:t>общая </a:t>
                </a:r>
                <a:r>
                  <a:rPr lang="ru-RU" sz="2200" dirty="0">
                    <a:latin typeface="Arial" panose="020B0604020202020204" pitchFamily="34" charset="0"/>
                    <a:cs typeface="Arial" panose="020B0604020202020204" pitchFamily="34" charset="0"/>
                  </a:rPr>
                  <a:t>стоимость уменьшится на </a:t>
                </a:r>
                <a14:m>
                  <m:oMath xmlns:m="http://schemas.openxmlformats.org/officeDocument/2006/math">
                    <m:r>
                      <a:rPr lang="ru-RU" sz="2200" i="1">
                        <a:latin typeface="Cambria Math" panose="02040503050406030204" pitchFamily="18" charset="0"/>
                      </a:rPr>
                      <m:t>𝑦</m:t>
                    </m:r>
                  </m:oMath>
                </a14:m>
                <a:r>
                  <a:rPr lang="ru-RU" sz="2200" dirty="0">
                    <a:latin typeface="Arial" panose="020B0604020202020204" pitchFamily="34" charset="0"/>
                    <a:cs typeface="Arial" panose="020B0604020202020204" pitchFamily="34" charset="0"/>
                  </a:rPr>
                  <a:t>, а оптимальное решение не </a:t>
                </a:r>
                <a:r>
                  <a:rPr lang="ru-RU" sz="2200" dirty="0" smtClean="0">
                    <a:latin typeface="Arial" panose="020B0604020202020204" pitchFamily="34" charset="0"/>
                    <a:cs typeface="Arial" panose="020B0604020202020204" pitchFamily="34" charset="0"/>
                  </a:rPr>
                  <a:t>изменится;</a:t>
                </a:r>
              </a:p>
              <a:p>
                <a:pPr marL="342900" indent="-342900">
                  <a:buFont typeface="Arial" panose="020B0604020202020204" pitchFamily="34" charset="0"/>
                  <a:buChar char="•"/>
                </a:pPr>
                <a:r>
                  <a:rPr lang="ru-RU" sz="2200" dirty="0" smtClean="0">
                    <a:latin typeface="Arial" panose="020B0604020202020204" pitchFamily="34" charset="0"/>
                    <a:cs typeface="Arial" panose="020B0604020202020204" pitchFamily="34" charset="0"/>
                  </a:rPr>
                  <a:t>если есть решение нулевой стоимости, оно оптимально.</a:t>
                </a:r>
              </a:p>
              <a:p>
                <a:r>
                  <a:rPr lang="ru-RU" sz="2200" dirty="0" smtClean="0">
                    <a:latin typeface="Arial" panose="020B0604020202020204" pitchFamily="34" charset="0"/>
                    <a:cs typeface="Arial" panose="020B0604020202020204" pitchFamily="34" charset="0"/>
                  </a:rPr>
                  <a:t>Алгоритм </a:t>
                </a:r>
                <a:r>
                  <a:rPr lang="ru-RU" sz="2200" dirty="0">
                    <a:latin typeface="Arial" panose="020B0604020202020204" pitchFamily="34" charset="0"/>
                    <a:cs typeface="Arial" panose="020B0604020202020204" pitchFamily="34" charset="0"/>
                  </a:rPr>
                  <a:t>ищет значения, которые надо вычесть из всех элементов каждой строки </a:t>
                </a:r>
                <a:endParaRPr lang="ru-RU" sz="2200" dirty="0" smtClean="0">
                  <a:latin typeface="Arial" panose="020B0604020202020204" pitchFamily="34" charset="0"/>
                  <a:cs typeface="Arial" panose="020B0604020202020204" pitchFamily="34" charset="0"/>
                </a:endParaRPr>
              </a:p>
              <a:p>
                <a:r>
                  <a:rPr lang="ru-RU" sz="2200" dirty="0" smtClean="0">
                    <a:latin typeface="Arial" panose="020B0604020202020204" pitchFamily="34" charset="0"/>
                    <a:cs typeface="Arial" panose="020B0604020202020204" pitchFamily="34" charset="0"/>
                  </a:rPr>
                  <a:t>и </a:t>
                </a:r>
                <a:r>
                  <a:rPr lang="ru-RU" sz="2200" dirty="0">
                    <a:latin typeface="Arial" panose="020B0604020202020204" pitchFamily="34" charset="0"/>
                    <a:cs typeface="Arial" panose="020B0604020202020204" pitchFamily="34" charset="0"/>
                  </a:rPr>
                  <a:t>каждого столбца (разные для разных строк и столбцов), такие, что все элементы </a:t>
                </a:r>
                <a:endParaRPr lang="ru-RU" sz="2200" dirty="0" smtClean="0">
                  <a:latin typeface="Arial" panose="020B0604020202020204" pitchFamily="34" charset="0"/>
                  <a:cs typeface="Arial" panose="020B0604020202020204" pitchFamily="34" charset="0"/>
                </a:endParaRPr>
              </a:p>
              <a:p>
                <a:r>
                  <a:rPr lang="ru-RU" sz="2200" dirty="0" smtClean="0">
                    <a:latin typeface="Arial" panose="020B0604020202020204" pitchFamily="34" charset="0"/>
                    <a:cs typeface="Arial" panose="020B0604020202020204" pitchFamily="34" charset="0"/>
                  </a:rPr>
                  <a:t>матрицы </a:t>
                </a:r>
                <a:r>
                  <a:rPr lang="ru-RU" sz="2200" dirty="0">
                    <a:latin typeface="Arial" panose="020B0604020202020204" pitchFamily="34" charset="0"/>
                    <a:cs typeface="Arial" panose="020B0604020202020204" pitchFamily="34" charset="0"/>
                  </a:rPr>
                  <a:t>останутся неотрицательными, но появится нулевое решение.</a:t>
                </a:r>
              </a:p>
              <a:p>
                <a:endParaRPr lang="ru-RU" sz="2200" dirty="0">
                  <a:latin typeface="Arial" panose="020B0604020202020204" pitchFamily="34" charset="0"/>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30278" y="467198"/>
                <a:ext cx="11727569" cy="6186309"/>
              </a:xfrm>
              <a:prstGeom prst="rect">
                <a:avLst/>
              </a:prstGeom>
              <a:blipFill>
                <a:blip r:embed="rId2"/>
                <a:stretch>
                  <a:fillRect l="-1091" t="-1085"/>
                </a:stretch>
              </a:blipFill>
            </p:spPr>
            <p:txBody>
              <a:bodyPr/>
              <a:lstStyle/>
              <a:p>
                <a:r>
                  <a:rPr lang="ru-RU">
                    <a:noFill/>
                  </a:rPr>
                  <a:t> </a:t>
                </a:r>
              </a:p>
            </p:txBody>
          </p:sp>
        </mc:Fallback>
      </mc:AlternateContent>
    </p:spTree>
    <p:extLst>
      <p:ext uri="{BB962C8B-B14F-4D97-AF65-F5344CB8AC3E}">
        <p14:creationId xmlns:p14="http://schemas.microsoft.com/office/powerpoint/2010/main" val="291537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5805" y="269560"/>
            <a:ext cx="11611897" cy="3096745"/>
          </a:xfrm>
          <a:prstGeom prst="rect">
            <a:avLst/>
          </a:prstGeom>
        </p:spPr>
        <p:txBody>
          <a:bodyPr wrap="square">
            <a:spAutoFit/>
          </a:bodyPr>
          <a:lstStyle/>
          <a:p>
            <a:pPr>
              <a:lnSpc>
                <a:spcPct val="107000"/>
              </a:lnSpc>
            </a:pPr>
            <a:r>
              <a:rPr lang="ru-RU" sz="2800" b="1" dirty="0">
                <a:latin typeface="Times New Roman" panose="02020603050405020304" pitchFamily="18" charset="0"/>
                <a:ea typeface="Times New Roman" panose="02020603050405020304" pitchFamily="18" charset="0"/>
                <a:cs typeface="Times New Roman" panose="02020603050405020304" pitchFamily="18" charset="0"/>
              </a:rPr>
              <a:t>Пример</a:t>
            </a: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В Галактике бушует гражданская война между повстанцами и жестокой Галактической Империей. Силы не равны и повстанцы держатся только потому, что Империя не знает расположения их баз. Повстанцам необходимо совершить налеты на объекты империи таким образом, чтобы суммарное расстояние которые преодолевают ударные звенья космолетов до своих целей было максимальным.</a:t>
            </a:r>
            <a:br>
              <a:rPr lang="ru-RU" sz="2000" dirty="0">
                <a:latin typeface="Times New Roman" panose="02020603050405020304" pitchFamily="18" charset="0"/>
                <a:ea typeface="Times New Roman" panose="02020603050405020304" pitchFamily="18" charset="0"/>
                <a:cs typeface="Times New Roman" panose="02020603050405020304" pitchFamily="18" charset="0"/>
              </a:rPr>
            </a:br>
            <a:r>
              <a:rPr lang="ru-RU" sz="2000" dirty="0">
                <a:latin typeface="Times New Roman" panose="02020603050405020304" pitchFamily="18" charset="0"/>
                <a:ea typeface="Times New Roman" panose="02020603050405020304" pitchFamily="18" charset="0"/>
                <a:cs typeface="Times New Roman" panose="02020603050405020304" pitchFamily="18" charset="0"/>
              </a:rPr>
              <a:t>Информация о базах повстанцев</a:t>
            </a:r>
            <a:r>
              <a:rPr lang="ru-RU" sz="2000" dirty="0" smtClean="0">
                <a:latin typeface="Times New Roman" panose="02020603050405020304" pitchFamily="18" charset="0"/>
                <a:ea typeface="Times New Roman" panose="02020603050405020304" pitchFamily="18" charset="0"/>
                <a:cs typeface="Times New Roman" panose="02020603050405020304" pitchFamily="18" charset="0"/>
              </a:rPr>
              <a:t>:			Информация о целях:</a:t>
            </a:r>
          </a:p>
          <a:p>
            <a:pPr>
              <a:lnSpc>
                <a:spcPct val="107000"/>
              </a:lnSpc>
              <a:spcAft>
                <a:spcPts val="800"/>
              </a:spcAft>
            </a:pPr>
            <a:endParaRPr lang="ru-RU"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118674803"/>
              </p:ext>
            </p:extLst>
          </p:nvPr>
        </p:nvGraphicFramePr>
        <p:xfrm>
          <a:off x="334297" y="2450636"/>
          <a:ext cx="5348750" cy="2935224"/>
        </p:xfrm>
        <a:graphic>
          <a:graphicData uri="http://schemas.openxmlformats.org/drawingml/2006/table">
            <a:tbl>
              <a:tblPr firstRow="1" firstCol="1" bandRow="1">
                <a:tableStyleId>{5C22544A-7EE6-4342-B048-85BDC9FD1C3A}</a:tableStyleId>
              </a:tblPr>
              <a:tblGrid>
                <a:gridCol w="1494504">
                  <a:extLst>
                    <a:ext uri="{9D8B030D-6E8A-4147-A177-3AD203B41FA5}">
                      <a16:colId xmlns:a16="http://schemas.microsoft.com/office/drawing/2014/main" val="4253720080"/>
                    </a:ext>
                  </a:extLst>
                </a:gridCol>
                <a:gridCol w="1681316">
                  <a:extLst>
                    <a:ext uri="{9D8B030D-6E8A-4147-A177-3AD203B41FA5}">
                      <a16:colId xmlns:a16="http://schemas.microsoft.com/office/drawing/2014/main" val="341283859"/>
                    </a:ext>
                  </a:extLst>
                </a:gridCol>
                <a:gridCol w="2172930">
                  <a:extLst>
                    <a:ext uri="{9D8B030D-6E8A-4147-A177-3AD203B41FA5}">
                      <a16:colId xmlns:a16="http://schemas.microsoft.com/office/drawing/2014/main" val="2275934919"/>
                    </a:ext>
                  </a:extLst>
                </a:gridCol>
              </a:tblGrid>
              <a:tr h="847578">
                <a:tc>
                  <a:txBody>
                    <a:bodyPr/>
                    <a:lstStyle/>
                    <a:p>
                      <a:pPr marL="0" marR="0" algn="ctr">
                        <a:lnSpc>
                          <a:spcPct val="107000"/>
                        </a:lnSpc>
                        <a:spcBef>
                          <a:spcPts val="0"/>
                        </a:spcBef>
                        <a:spcAft>
                          <a:spcPts val="0"/>
                        </a:spcAft>
                      </a:pPr>
                      <a:r>
                        <a:rPr lang="ru-RU" sz="2000" dirty="0">
                          <a:effectLst/>
                        </a:rPr>
                        <a:t>База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Координаты относительно</a:t>
                      </a:r>
                      <a:br>
                        <a:rPr lang="ru-RU" sz="2000" dirty="0">
                          <a:effectLst/>
                        </a:rPr>
                      </a:br>
                      <a:r>
                        <a:rPr lang="ru-RU" sz="2000" dirty="0">
                          <a:effectLst/>
                        </a:rPr>
                        <a:t>галактического центра</a:t>
                      </a:r>
                      <a:br>
                        <a:rPr lang="ru-RU" sz="2000" dirty="0">
                          <a:effectLst/>
                        </a:rPr>
                      </a:br>
                      <a:r>
                        <a:rPr lang="ru-RU" sz="2000" dirty="0">
                          <a:effectLst/>
                        </a:rPr>
                        <a:t>(в парсеках)</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Количество ударных звеньев на базе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163835"/>
                  </a:ext>
                </a:extLst>
              </a:tr>
              <a:tr h="274090">
                <a:tc>
                  <a:txBody>
                    <a:bodyPr/>
                    <a:lstStyle/>
                    <a:p>
                      <a:pPr marL="0" marR="0" algn="ctr">
                        <a:lnSpc>
                          <a:spcPct val="107000"/>
                        </a:lnSpc>
                        <a:spcBef>
                          <a:spcPts val="0"/>
                        </a:spcBef>
                        <a:spcAft>
                          <a:spcPts val="0"/>
                        </a:spcAft>
                      </a:pPr>
                      <a:r>
                        <a:rPr lang="ru-RU" sz="2000" dirty="0">
                          <a:effectLst/>
                        </a:rPr>
                        <a:t>База 1</a:t>
                      </a:r>
                      <a:r>
                        <a:rPr lang="en-US" sz="2000" dirty="0">
                          <a:effectLst/>
                        </a:rPr>
                        <a:t> </a:t>
                      </a:r>
                      <a:r>
                        <a:rPr lang="en-US" sz="2000" dirty="0" smtClean="0">
                          <a:effectLst/>
                        </a:rPr>
                        <a:t>(</a:t>
                      </a:r>
                      <a:r>
                        <a:rPr lang="ru-RU" sz="2000" dirty="0" smtClean="0">
                          <a:effectLst/>
                        </a:rPr>
                        <a:t>Б</a:t>
                      </a:r>
                      <a:r>
                        <a:rPr lang="en-US" sz="2000" dirty="0" smtClean="0">
                          <a:effectLst/>
                        </a:rPr>
                        <a:t>1</a:t>
                      </a:r>
                      <a:r>
                        <a:rPr lang="en-US"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(-1000, 5000)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0021159"/>
                  </a:ext>
                </a:extLst>
              </a:tr>
              <a:tr h="274090">
                <a:tc>
                  <a:txBody>
                    <a:bodyPr/>
                    <a:lstStyle/>
                    <a:p>
                      <a:pPr marL="0" marR="0" algn="ctr">
                        <a:lnSpc>
                          <a:spcPct val="107000"/>
                        </a:lnSpc>
                        <a:spcBef>
                          <a:spcPts val="0"/>
                        </a:spcBef>
                        <a:spcAft>
                          <a:spcPts val="0"/>
                        </a:spcAft>
                      </a:pPr>
                      <a:r>
                        <a:rPr lang="ru-RU" sz="2000" dirty="0">
                          <a:effectLst/>
                        </a:rPr>
                        <a:t>База 2</a:t>
                      </a:r>
                      <a:r>
                        <a:rPr lang="en-US" sz="2000" dirty="0">
                          <a:effectLst/>
                        </a:rPr>
                        <a:t> </a:t>
                      </a:r>
                      <a:r>
                        <a:rPr lang="en-US" sz="2000" dirty="0" smtClean="0">
                          <a:effectLst/>
                        </a:rPr>
                        <a:t>(</a:t>
                      </a:r>
                      <a:r>
                        <a:rPr lang="ru-RU" sz="2000" dirty="0" smtClean="0">
                          <a:effectLst/>
                        </a:rPr>
                        <a:t>Б</a:t>
                      </a:r>
                      <a:r>
                        <a:rPr lang="en-US" sz="2000" dirty="0" smtClean="0">
                          <a:effectLst/>
                        </a:rPr>
                        <a:t>2</a:t>
                      </a:r>
                      <a:r>
                        <a:rPr lang="en-US"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(-3500</a:t>
                      </a:r>
                      <a:r>
                        <a:rPr lang="en-US" sz="2000" dirty="0">
                          <a:effectLst/>
                        </a:rPr>
                        <a:t>, -7000</a:t>
                      </a:r>
                      <a:r>
                        <a:rPr lang="ru-RU"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171197"/>
                  </a:ext>
                </a:extLst>
              </a:tr>
              <a:tr h="274090">
                <a:tc>
                  <a:txBody>
                    <a:bodyPr/>
                    <a:lstStyle/>
                    <a:p>
                      <a:pPr marL="0" marR="0" algn="ctr">
                        <a:lnSpc>
                          <a:spcPct val="107000"/>
                        </a:lnSpc>
                        <a:spcBef>
                          <a:spcPts val="0"/>
                        </a:spcBef>
                        <a:spcAft>
                          <a:spcPts val="0"/>
                        </a:spcAft>
                      </a:pPr>
                      <a:r>
                        <a:rPr lang="ru-RU" sz="2000" dirty="0">
                          <a:effectLst/>
                        </a:rPr>
                        <a:t>База 3</a:t>
                      </a:r>
                      <a:r>
                        <a:rPr lang="en-US" sz="2000" dirty="0" smtClean="0">
                          <a:effectLst/>
                        </a:rPr>
                        <a:t>(</a:t>
                      </a:r>
                      <a:r>
                        <a:rPr lang="ru-RU" sz="2000" dirty="0" smtClean="0">
                          <a:effectLst/>
                        </a:rPr>
                        <a:t>Б</a:t>
                      </a:r>
                      <a:r>
                        <a:rPr lang="en-US" sz="2000" dirty="0" smtClean="0">
                          <a:effectLst/>
                        </a:rPr>
                        <a:t>3</a:t>
                      </a:r>
                      <a:r>
                        <a:rPr lang="en-US"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(5000, 500)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2404059"/>
                  </a:ext>
                </a:extLst>
              </a:tr>
              <a:tr h="274090">
                <a:tc>
                  <a:txBody>
                    <a:bodyPr/>
                    <a:lstStyle/>
                    <a:p>
                      <a:pPr marL="0" marR="0" algn="ctr">
                        <a:lnSpc>
                          <a:spcPct val="107000"/>
                        </a:lnSpc>
                        <a:spcBef>
                          <a:spcPts val="0"/>
                        </a:spcBef>
                        <a:spcAft>
                          <a:spcPts val="0"/>
                        </a:spcAft>
                      </a:pPr>
                      <a:r>
                        <a:rPr lang="ru-RU" sz="2000" dirty="0">
                          <a:effectLst/>
                        </a:rPr>
                        <a:t>База 4</a:t>
                      </a:r>
                      <a:r>
                        <a:rPr lang="en-US" sz="2000" dirty="0">
                          <a:effectLst/>
                        </a:rPr>
                        <a:t> </a:t>
                      </a:r>
                      <a:r>
                        <a:rPr lang="en-US" sz="2000" dirty="0" smtClean="0">
                          <a:effectLst/>
                        </a:rPr>
                        <a:t>(</a:t>
                      </a:r>
                      <a:r>
                        <a:rPr lang="ru-RU" sz="2000" dirty="0" smtClean="0">
                          <a:effectLst/>
                        </a:rPr>
                        <a:t>Б</a:t>
                      </a:r>
                      <a:r>
                        <a:rPr lang="en-US" sz="2000" dirty="0" smtClean="0">
                          <a:effectLst/>
                        </a:rPr>
                        <a:t>4</a:t>
                      </a:r>
                      <a:r>
                        <a:rPr lang="en-US"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(8000, 2000)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7560803"/>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4108241828"/>
              </p:ext>
            </p:extLst>
          </p:nvPr>
        </p:nvGraphicFramePr>
        <p:xfrm>
          <a:off x="5849323" y="2450636"/>
          <a:ext cx="6008379" cy="4235297"/>
        </p:xfrm>
        <a:graphic>
          <a:graphicData uri="http://schemas.openxmlformats.org/drawingml/2006/table">
            <a:tbl>
              <a:tblPr firstRow="1" firstCol="1" bandRow="1">
                <a:tableStyleId>{5C22544A-7EE6-4342-B048-85BDC9FD1C3A}</a:tableStyleId>
              </a:tblPr>
              <a:tblGrid>
                <a:gridCol w="2890517">
                  <a:extLst>
                    <a:ext uri="{9D8B030D-6E8A-4147-A177-3AD203B41FA5}">
                      <a16:colId xmlns:a16="http://schemas.microsoft.com/office/drawing/2014/main" val="497752292"/>
                    </a:ext>
                  </a:extLst>
                </a:gridCol>
                <a:gridCol w="3117862">
                  <a:extLst>
                    <a:ext uri="{9D8B030D-6E8A-4147-A177-3AD203B41FA5}">
                      <a16:colId xmlns:a16="http://schemas.microsoft.com/office/drawing/2014/main" val="571168304"/>
                    </a:ext>
                  </a:extLst>
                </a:gridCol>
              </a:tblGrid>
              <a:tr h="1297712">
                <a:tc>
                  <a:txBody>
                    <a:bodyPr/>
                    <a:lstStyle/>
                    <a:p>
                      <a:pPr marL="0" marR="0" algn="ctr">
                        <a:lnSpc>
                          <a:spcPct val="107000"/>
                        </a:lnSpc>
                        <a:spcBef>
                          <a:spcPts val="0"/>
                        </a:spcBef>
                        <a:spcAft>
                          <a:spcPts val="0"/>
                        </a:spcAft>
                      </a:pPr>
                      <a:r>
                        <a:rPr lang="ru-RU" sz="2000" dirty="0">
                          <a:effectLst/>
                        </a:rPr>
                        <a:t>Цель</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Координаты относительно</a:t>
                      </a:r>
                      <a:br>
                        <a:rPr lang="ru-RU" sz="2000" dirty="0">
                          <a:effectLst/>
                        </a:rPr>
                      </a:br>
                      <a:r>
                        <a:rPr lang="ru-RU" sz="2000" dirty="0">
                          <a:effectLst/>
                        </a:rPr>
                        <a:t>галактического центра</a:t>
                      </a:r>
                      <a:br>
                        <a:rPr lang="ru-RU" sz="2000" dirty="0">
                          <a:effectLst/>
                        </a:rPr>
                      </a:br>
                      <a:r>
                        <a:rPr lang="ru-RU" sz="2000" dirty="0">
                          <a:effectLst/>
                        </a:rPr>
                        <a:t>(в парсеках)</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852651"/>
                  </a:ext>
                </a:extLst>
              </a:tr>
              <a:tr h="419655">
                <a:tc>
                  <a:txBody>
                    <a:bodyPr/>
                    <a:lstStyle/>
                    <a:p>
                      <a:pPr marL="0" marR="0" algn="ctr">
                        <a:lnSpc>
                          <a:spcPct val="107000"/>
                        </a:lnSpc>
                        <a:spcBef>
                          <a:spcPts val="0"/>
                        </a:spcBef>
                        <a:spcAft>
                          <a:spcPts val="0"/>
                        </a:spcAft>
                      </a:pPr>
                      <a:r>
                        <a:rPr lang="ru-RU" sz="2000" dirty="0">
                          <a:effectLst/>
                        </a:rPr>
                        <a:t>Цель 1</a:t>
                      </a:r>
                      <a:r>
                        <a:rPr lang="en-US" sz="2000" dirty="0">
                          <a:effectLst/>
                        </a:rPr>
                        <a:t> (Ц1)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a:t>
                      </a:r>
                      <a:r>
                        <a:rPr lang="en-US" sz="2000" dirty="0">
                          <a:effectLst/>
                        </a:rPr>
                        <a:t>-7000 2000</a:t>
                      </a:r>
                      <a:r>
                        <a:rPr lang="ru-RU"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1467071"/>
                  </a:ext>
                </a:extLst>
              </a:tr>
              <a:tr h="419655">
                <a:tc>
                  <a:txBody>
                    <a:bodyPr/>
                    <a:lstStyle/>
                    <a:p>
                      <a:pPr marL="0" marR="0" algn="ctr">
                        <a:lnSpc>
                          <a:spcPct val="107000"/>
                        </a:lnSpc>
                        <a:spcBef>
                          <a:spcPts val="0"/>
                        </a:spcBef>
                        <a:spcAft>
                          <a:spcPts val="0"/>
                        </a:spcAft>
                      </a:pPr>
                      <a:r>
                        <a:rPr lang="ru-RU" sz="2000" dirty="0">
                          <a:effectLst/>
                        </a:rPr>
                        <a:t>Цель 2</a:t>
                      </a:r>
                      <a:r>
                        <a:rPr lang="en-US" sz="2000" dirty="0">
                          <a:effectLst/>
                        </a:rPr>
                        <a:t> (Ц2)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ru-RU" sz="2000" dirty="0">
                          <a:effectLst/>
                        </a:rPr>
                        <a:t>(-</a:t>
                      </a:r>
                      <a:r>
                        <a:rPr lang="en-US" sz="2000" dirty="0">
                          <a:effectLst/>
                        </a:rPr>
                        <a:t>6500, 4500</a:t>
                      </a:r>
                      <a:r>
                        <a:rPr lang="ru-RU"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2542124"/>
                  </a:ext>
                </a:extLst>
              </a:tr>
              <a:tr h="419655">
                <a:tc>
                  <a:txBody>
                    <a:bodyPr/>
                    <a:lstStyle/>
                    <a:p>
                      <a:pPr marL="0" marR="0" algn="ctr">
                        <a:lnSpc>
                          <a:spcPct val="107000"/>
                        </a:lnSpc>
                        <a:spcBef>
                          <a:spcPts val="0"/>
                        </a:spcBef>
                        <a:spcAft>
                          <a:spcPts val="0"/>
                        </a:spcAft>
                      </a:pPr>
                      <a:r>
                        <a:rPr lang="ru-RU" sz="2000" dirty="0">
                          <a:effectLst/>
                        </a:rPr>
                        <a:t>Цель 3</a:t>
                      </a:r>
                      <a:r>
                        <a:rPr lang="en-US" sz="2000" dirty="0">
                          <a:effectLst/>
                        </a:rPr>
                        <a:t> (Ц3)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(2000, 1500)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1887206"/>
                  </a:ext>
                </a:extLst>
              </a:tr>
              <a:tr h="419655">
                <a:tc>
                  <a:txBody>
                    <a:bodyPr/>
                    <a:lstStyle/>
                    <a:p>
                      <a:pPr marL="0" marR="0" algn="ctr">
                        <a:lnSpc>
                          <a:spcPct val="107000"/>
                        </a:lnSpc>
                        <a:spcBef>
                          <a:spcPts val="0"/>
                        </a:spcBef>
                        <a:spcAft>
                          <a:spcPts val="0"/>
                        </a:spcAft>
                      </a:pPr>
                      <a:r>
                        <a:rPr lang="ru-RU" sz="2000" dirty="0">
                          <a:effectLst/>
                        </a:rPr>
                        <a:t>Цель 4</a:t>
                      </a:r>
                      <a:r>
                        <a:rPr lang="en-US" sz="2000" dirty="0">
                          <a:effectLst/>
                        </a:rPr>
                        <a:t>(Ц4)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(1000, 6000)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5876958"/>
                  </a:ext>
                </a:extLst>
              </a:tr>
              <a:tr h="419655">
                <a:tc>
                  <a:txBody>
                    <a:bodyPr/>
                    <a:lstStyle/>
                    <a:p>
                      <a:pPr marL="0" marR="0" algn="ctr">
                        <a:lnSpc>
                          <a:spcPct val="107000"/>
                        </a:lnSpc>
                        <a:spcBef>
                          <a:spcPts val="0"/>
                        </a:spcBef>
                        <a:spcAft>
                          <a:spcPts val="0"/>
                        </a:spcAft>
                      </a:pPr>
                      <a:r>
                        <a:rPr lang="ru-RU" sz="2000" dirty="0">
                          <a:effectLst/>
                        </a:rPr>
                        <a:t>Цель 5</a:t>
                      </a:r>
                      <a:r>
                        <a:rPr lang="en-US" sz="2000" dirty="0">
                          <a:effectLst/>
                        </a:rPr>
                        <a:t> (Ц5)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(2000, -5000)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6222171"/>
                  </a:ext>
                </a:extLst>
              </a:tr>
              <a:tr h="419655">
                <a:tc>
                  <a:txBody>
                    <a:bodyPr/>
                    <a:lstStyle/>
                    <a:p>
                      <a:pPr marL="0" marR="0" algn="ctr">
                        <a:lnSpc>
                          <a:spcPct val="107000"/>
                        </a:lnSpc>
                        <a:spcBef>
                          <a:spcPts val="0"/>
                        </a:spcBef>
                        <a:spcAft>
                          <a:spcPts val="0"/>
                        </a:spcAft>
                      </a:pPr>
                      <a:r>
                        <a:rPr lang="ru-RU" sz="2000" dirty="0">
                          <a:effectLst/>
                        </a:rPr>
                        <a:t>Цель 6</a:t>
                      </a:r>
                      <a:r>
                        <a:rPr lang="en-US" sz="2000" dirty="0">
                          <a:effectLst/>
                        </a:rPr>
                        <a:t> (Ц6)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(7000, -6500)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470841"/>
                  </a:ext>
                </a:extLst>
              </a:tr>
              <a:tr h="419655">
                <a:tc>
                  <a:txBody>
                    <a:bodyPr/>
                    <a:lstStyle/>
                    <a:p>
                      <a:pPr marL="0" marR="0" algn="ctr">
                        <a:lnSpc>
                          <a:spcPct val="107000"/>
                        </a:lnSpc>
                        <a:spcBef>
                          <a:spcPts val="0"/>
                        </a:spcBef>
                        <a:spcAft>
                          <a:spcPts val="0"/>
                        </a:spcAft>
                      </a:pPr>
                      <a:r>
                        <a:rPr lang="ru-RU" sz="2000" dirty="0">
                          <a:effectLst/>
                        </a:rPr>
                        <a:t>Цель 7</a:t>
                      </a:r>
                      <a:r>
                        <a:rPr lang="en-US" sz="2000" dirty="0">
                          <a:effectLst/>
                        </a:rPr>
                        <a:t> (Ц7)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(-8000, -4000)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6561024"/>
                  </a:ext>
                </a:extLst>
              </a:tr>
            </a:tbl>
          </a:graphicData>
        </a:graphic>
      </p:graphicFrame>
    </p:spTree>
    <p:extLst>
      <p:ext uri="{BB962C8B-B14F-4D97-AF65-F5344CB8AC3E}">
        <p14:creationId xmlns:p14="http://schemas.microsoft.com/office/powerpoint/2010/main" val="1569927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948" y="304800"/>
            <a:ext cx="3105017" cy="523220"/>
          </a:xfrm>
          <a:prstGeom prst="rect">
            <a:avLst/>
          </a:prstGeom>
          <a:noFill/>
        </p:spPr>
        <p:txBody>
          <a:bodyPr wrap="none" rtlCol="0">
            <a:spAutoFit/>
          </a:bodyPr>
          <a:lstStyle/>
          <a:p>
            <a:r>
              <a:rPr lang="ru-RU" sz="2800" b="1" dirty="0" smtClean="0">
                <a:latin typeface="Arial" panose="020B0604020202020204" pitchFamily="34" charset="0"/>
                <a:cs typeface="Arial" panose="020B0604020202020204" pitchFamily="34" charset="0"/>
              </a:rPr>
              <a:t>Карта Галактики</a:t>
            </a:r>
            <a:endParaRPr lang="ru-RU" sz="2800" b="1" dirty="0">
              <a:latin typeface="Arial" panose="020B0604020202020204" pitchFamily="34" charset="0"/>
              <a:cs typeface="Arial" panose="020B0604020202020204" pitchFamily="34" charset="0"/>
            </a:endParaRPr>
          </a:p>
        </p:txBody>
      </p:sp>
      <p:graphicFrame>
        <p:nvGraphicFramePr>
          <p:cNvPr id="3" name="Диаграмма 2"/>
          <p:cNvGraphicFramePr/>
          <p:nvPr>
            <p:extLst>
              <p:ext uri="{D42A27DB-BD31-4B8C-83A1-F6EECF244321}">
                <p14:modId xmlns:p14="http://schemas.microsoft.com/office/powerpoint/2010/main" val="1067371913"/>
              </p:ext>
            </p:extLst>
          </p:nvPr>
        </p:nvGraphicFramePr>
        <p:xfrm>
          <a:off x="1612490" y="828020"/>
          <a:ext cx="9031958" cy="57989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7801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Прямоугольник 2"/>
              <p:cNvSpPr/>
              <p:nvPr/>
            </p:nvSpPr>
            <p:spPr>
              <a:xfrm>
                <a:off x="265586" y="122042"/>
                <a:ext cx="11641279" cy="6643485"/>
              </a:xfrm>
              <a:prstGeom prst="rect">
                <a:avLst/>
              </a:prstGeom>
            </p:spPr>
            <p:txBody>
              <a:bodyPr wrap="square">
                <a:spAutoFit/>
              </a:bodyPr>
              <a:lstStyle/>
              <a:p>
                <a:pPr>
                  <a:lnSpc>
                    <a:spcPct val="107000"/>
                  </a:lnSpc>
                  <a:spcAft>
                    <a:spcPts val="800"/>
                  </a:spcAft>
                </a:pPr>
                <a:r>
                  <a:rPr lang="ru-RU" sz="2800" b="1" dirty="0" smtClean="0">
                    <a:latin typeface="Arial" panose="020B0604020202020204" pitchFamily="34" charset="0"/>
                    <a:cs typeface="Arial" panose="020B0604020202020204" pitchFamily="34" charset="0"/>
                  </a:rPr>
                  <a:t>Решение</a:t>
                </a:r>
                <a:endParaRPr lang="ru-RU" sz="2800" dirty="0" smtClean="0">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ru-RU" sz="2000" dirty="0" smtClean="0">
                    <a:latin typeface="Arial" panose="020B0604020202020204" pitchFamily="34" charset="0"/>
                    <a:ea typeface="Times New Roman" panose="02020603050405020304" pitchFamily="18" charset="0"/>
                    <a:cs typeface="Arial" panose="020B0604020202020204" pitchFamily="34" charset="0"/>
                  </a:rPr>
                  <a:t>Так </a:t>
                </a:r>
                <a:r>
                  <a:rPr lang="ru-RU" sz="2000" dirty="0">
                    <a:latin typeface="Arial" panose="020B0604020202020204" pitchFamily="34" charset="0"/>
                    <a:ea typeface="Times New Roman" panose="02020603050405020304" pitchFamily="18" charset="0"/>
                    <a:cs typeface="Arial" panose="020B0604020202020204" pitchFamily="34" charset="0"/>
                  </a:rPr>
                  <a:t>как координаты звеньев </a:t>
                </a:r>
                <a14:m>
                  <m:oMath xmlns:m="http://schemas.openxmlformats.org/officeDocument/2006/math">
                    <m:d>
                      <m:d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𝑖</m:t>
                            </m:r>
                          </m:sub>
                        </m:sSub>
                      </m:e>
                    </m:d>
                  </m:oMath>
                </a14:m>
                <a:r>
                  <a:rPr lang="ru-RU" sz="2000" dirty="0">
                    <a:latin typeface="Arial" panose="020B0604020202020204" pitchFamily="34" charset="0"/>
                    <a:ea typeface="Times New Roman" panose="02020603050405020304" pitchFamily="18" charset="0"/>
                    <a:cs typeface="Arial" panose="020B0604020202020204" pitchFamily="34" charset="0"/>
                  </a:rPr>
                  <a:t> и целей </a:t>
                </a:r>
                <a14:m>
                  <m:oMath xmlns:m="http://schemas.openxmlformats.org/officeDocument/2006/math">
                    <m:d>
                      <m:d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𝑗</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𝑗</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e>
                    </m:d>
                  </m:oMath>
                </a14:m>
                <a:r>
                  <a:rPr lang="ru-RU" sz="2000" dirty="0">
                    <a:latin typeface="Arial" panose="020B0604020202020204" pitchFamily="34" charset="0"/>
                    <a:ea typeface="Times New Roman" panose="02020603050405020304" pitchFamily="18" charset="0"/>
                    <a:cs typeface="Arial" panose="020B0604020202020204" pitchFamily="34" charset="0"/>
                  </a:rPr>
                  <a:t> нам известны , то расстояние, которое необходимо пролететь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oMath>
                </a14:m>
                <a:r>
                  <a:rPr lang="ru-RU" sz="2000" dirty="0">
                    <a:latin typeface="Arial" panose="020B0604020202020204" pitchFamily="34" charset="0"/>
                    <a:ea typeface="Times New Roman" panose="02020603050405020304" pitchFamily="18" charset="0"/>
                    <a:cs typeface="Arial" panose="020B0604020202020204" pitchFamily="34" charset="0"/>
                  </a:rPr>
                  <a:t>-му звену до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𝑗</m:t>
                    </m:r>
                  </m:oMath>
                </a14:m>
                <a:r>
                  <a:rPr lang="ru-RU" sz="2000" dirty="0">
                    <a:latin typeface="Arial" panose="020B0604020202020204" pitchFamily="34" charset="0"/>
                    <a:ea typeface="Times New Roman" panose="02020603050405020304" pitchFamily="18" charset="0"/>
                    <a:cs typeface="Arial" panose="020B0604020202020204" pitchFamily="34" charset="0"/>
                  </a:rPr>
                  <a:t>-ой цели можно найти по формуле:</a:t>
                </a:r>
                <a:br>
                  <a:rPr lang="ru-RU" sz="2000" dirty="0">
                    <a:latin typeface="Arial" panose="020B0604020202020204" pitchFamily="34" charset="0"/>
                    <a:ea typeface="Times New Roman" panose="02020603050405020304" pitchFamily="18" charset="0"/>
                    <a:cs typeface="Arial" panose="020B0604020202020204" pitchFamily="34" charset="0"/>
                  </a:rPr>
                </a:br>
                <a14:m>
                  <m:oMathPara xmlns:m="http://schemas.openxmlformats.org/officeDocument/2006/math">
                    <m:oMathParaPr>
                      <m:jc m:val="centerGroup"/>
                    </m:oMathParaPr>
                    <m:oMath xmlns:m="http://schemas.openxmlformats.org/officeDocument/2006/math">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𝑐</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𝑖𝑗</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ru-RU" sz="2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ru-RU" sz="2000" dirty="0" smtClean="0">
                    <a:latin typeface="Arial" panose="020B0604020202020204" pitchFamily="34" charset="0"/>
                    <a:ea typeface="Times New Roman" panose="02020603050405020304" pitchFamily="18" charset="0"/>
                    <a:cs typeface="Arial" panose="020B0604020202020204" pitchFamily="34" charset="0"/>
                  </a:rPr>
                  <a:t>Подставляя координаты баз и целей в это выражение, получим следующую матрицу доходов</a:t>
                </a:r>
                <a:endParaRPr lang="ru-RU"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7"/>
                                    <m:mcJc m:val="center"/>
                                  </m:mcPr>
                                </m:mc>
                              </m:mcs>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mPr>
                            <m:mr>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6708</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5523</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4610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2236</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10440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14009</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11402</m:t>
                                </m:r>
                              </m:e>
                            </m:mr>
                            <m:mr>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9657</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11885</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10124</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13757</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5852</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10512</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5408</m:t>
                                </m:r>
                              </m:e>
                            </m:mr>
                            <m:mr>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12093</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12176</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3162</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6801</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6265</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7280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13757</m:t>
                                </m:r>
                              </m:e>
                            </m:mr>
                            <m:mr>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15000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14714</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6021</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8062</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9220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8559</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17088</m:t>
                                </m:r>
                              </m:e>
                            </m:mr>
                            <m:mr>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15000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14714</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6021</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8062</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9220</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8559</m:t>
                                </m:r>
                              </m:e>
                              <m:e>
                                <m:r>
                                  <a:rPr lang="ru-RU" sz="20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17088</m:t>
                                </m:r>
                              </m:e>
                            </m:mr>
                          </m:m>
                        </m:e>
                      </m:d>
                      <m:r>
                        <a:rPr lang="ru-RU" sz="20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ru-RU" sz="2000" dirty="0" smtClean="0">
                  <a:effectLst/>
                  <a:latin typeface="Arial" panose="020B0604020202020204" pitchFamily="34" charset="0"/>
                  <a:ea typeface="Calibri" panose="020F050202020403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Для того, чтобы применить венгерский алгоритм нужно перейти от матрицы </a:t>
                </a:r>
                <a:r>
                  <a:rPr lang="ru-RU" sz="2000" dirty="0" smtClean="0">
                    <a:latin typeface="Arial" panose="020B0604020202020204" pitchFamily="34" charset="0"/>
                    <a:cs typeface="Arial" panose="020B0604020202020204" pitchFamily="34" charset="0"/>
                  </a:rPr>
                  <a:t>доходов </a:t>
                </a:r>
                <a14:m>
                  <m:oMath xmlns:m="http://schemas.openxmlformats.org/officeDocument/2006/math">
                    <m:r>
                      <a:rPr lang="ru-RU" sz="2000" i="1">
                        <a:latin typeface="Cambria Math" panose="02040503050406030204" pitchFamily="18" charset="0"/>
                      </a:rPr>
                      <m:t>𝐶</m:t>
                    </m:r>
                  </m:oMath>
                </a14:m>
                <a:r>
                  <a:rPr lang="ru-RU" sz="2000" dirty="0">
                    <a:latin typeface="Arial" panose="020B0604020202020204" pitchFamily="34" charset="0"/>
                    <a:cs typeface="Arial" panose="020B0604020202020204" pitchFamily="34" charset="0"/>
                  </a:rPr>
                  <a:t> к матрице затрат </a:t>
                </a:r>
                <a14:m>
                  <m:oMath xmlns:m="http://schemas.openxmlformats.org/officeDocument/2006/math">
                    <m:acc>
                      <m:accPr>
                        <m:chr m:val="̃"/>
                        <m:ctrlPr>
                          <a:rPr lang="ru-RU" sz="2000" i="1">
                            <a:latin typeface="Cambria Math" panose="02040503050406030204" pitchFamily="18" charset="0"/>
                          </a:rPr>
                        </m:ctrlPr>
                      </m:accPr>
                      <m:e>
                        <m:r>
                          <a:rPr lang="ru-RU" sz="2000" i="1">
                            <a:latin typeface="Cambria Math" panose="02040503050406030204" pitchFamily="18" charset="0"/>
                          </a:rPr>
                          <m:t>𝐶</m:t>
                        </m:r>
                      </m:e>
                    </m:acc>
                    <m:r>
                      <a:rPr lang="ru-RU" sz="2000" b="0" i="0" smtClean="0">
                        <a:latin typeface="Cambria Math" panose="02040503050406030204" pitchFamily="18" charset="0"/>
                      </a:rPr>
                      <m:t>,</m:t>
                    </m:r>
                  </m:oMath>
                </a14:m>
                <a:r>
                  <a:rPr lang="ru-RU" sz="2000" dirty="0" smtClean="0">
                    <a:latin typeface="Arial" panose="020B0604020202020204" pitchFamily="34" charset="0"/>
                    <a:cs typeface="Arial" panose="020B0604020202020204" pitchFamily="34" charset="0"/>
                  </a:rPr>
                  <a:t> которую мы получаем вычитая текущий элемент из максимального элемента строки.</a:t>
                </a:r>
                <a:endParaRPr lang="ru-RU"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ru-RU" sz="2000" i="1">
                              <a:latin typeface="Cambria Math" panose="02040503050406030204" pitchFamily="18" charset="0"/>
                            </a:rPr>
                          </m:ctrlPr>
                        </m:accPr>
                        <m:e>
                          <m:r>
                            <a:rPr lang="ru-RU" sz="2000" i="1">
                              <a:latin typeface="Cambria Math" panose="02040503050406030204" pitchFamily="18" charset="0"/>
                            </a:rPr>
                            <m:t>𝐶</m:t>
                          </m:r>
                        </m:e>
                      </m:acc>
                      <m:r>
                        <a:rPr lang="ru-RU" sz="2000" i="1">
                          <a:latin typeface="Cambria Math" panose="02040503050406030204" pitchFamily="18" charset="0"/>
                        </a:rPr>
                        <m:t>=</m:t>
                      </m:r>
                      <m:d>
                        <m:dPr>
                          <m:ctrlPr>
                            <a:rPr lang="ru-RU" sz="2000" i="1">
                              <a:latin typeface="Cambria Math" panose="02040503050406030204" pitchFamily="18" charset="0"/>
                            </a:rPr>
                          </m:ctrlPr>
                        </m:dPr>
                        <m:e>
                          <m:m>
                            <m:mPr>
                              <m:mcs>
                                <m:mc>
                                  <m:mcPr>
                                    <m:count m:val="7"/>
                                    <m:mcJc m:val="center"/>
                                  </m:mcPr>
                                </m:mc>
                              </m:mcs>
                              <m:ctrlPr>
                                <a:rPr lang="ru-RU" sz="2000" i="1">
                                  <a:latin typeface="Cambria Math" panose="02040503050406030204" pitchFamily="18" charset="0"/>
                                </a:rPr>
                              </m:ctrlPr>
                            </m:mPr>
                            <m:mr>
                              <m:e>
                                <m:r>
                                  <a:rPr lang="ru-RU" sz="2000">
                                    <a:latin typeface="Cambria Math" panose="02040503050406030204" pitchFamily="18" charset="0"/>
                                  </a:rPr>
                                  <m:t>7301</m:t>
                                </m:r>
                              </m:e>
                              <m:e>
                                <m:r>
                                  <a:rPr lang="ru-RU" sz="2000">
                                    <a:latin typeface="Cambria Math" panose="02040503050406030204" pitchFamily="18" charset="0"/>
                                  </a:rPr>
                                  <m:t>8486</m:t>
                                </m:r>
                              </m:e>
                              <m:e>
                                <m:r>
                                  <a:rPr lang="ru-RU" sz="2000">
                                    <a:latin typeface="Cambria Math" panose="02040503050406030204" pitchFamily="18" charset="0"/>
                                  </a:rPr>
                                  <m:t>9399</m:t>
                                </m:r>
                              </m:e>
                              <m:e>
                                <m:r>
                                  <a:rPr lang="ru-RU" sz="2000">
                                    <a:latin typeface="Cambria Math" panose="02040503050406030204" pitchFamily="18" charset="0"/>
                                  </a:rPr>
                                  <m:t>11773</m:t>
                                </m:r>
                              </m:e>
                              <m:e>
                                <m:r>
                                  <a:rPr lang="ru-RU" sz="2000">
                                    <a:latin typeface="Cambria Math" panose="02040503050406030204" pitchFamily="18" charset="0"/>
                                  </a:rPr>
                                  <m:t>3569</m:t>
                                </m:r>
                              </m:e>
                              <m:e>
                                <m:r>
                                  <a:rPr lang="ru-RU" sz="2000">
                                    <a:latin typeface="Cambria Math" panose="02040503050406030204" pitchFamily="18" charset="0"/>
                                  </a:rPr>
                                  <m:t>0</m:t>
                                </m:r>
                              </m:e>
                              <m:e>
                                <m:r>
                                  <a:rPr lang="ru-RU" sz="2000">
                                    <a:latin typeface="Cambria Math" panose="02040503050406030204" pitchFamily="18" charset="0"/>
                                  </a:rPr>
                                  <m:t>2607</m:t>
                                </m:r>
                              </m:e>
                            </m:mr>
                            <m:mr>
                              <m:e>
                                <m:r>
                                  <a:rPr lang="ru-RU" sz="2000">
                                    <a:latin typeface="Cambria Math" panose="02040503050406030204" pitchFamily="18" charset="0"/>
                                  </a:rPr>
                                  <m:t>4100</m:t>
                                </m:r>
                              </m:e>
                              <m:e>
                                <m:r>
                                  <a:rPr lang="ru-RU" sz="2000">
                                    <a:latin typeface="Cambria Math" panose="02040503050406030204" pitchFamily="18" charset="0"/>
                                  </a:rPr>
                                  <m:t>1872</m:t>
                                </m:r>
                              </m:e>
                              <m:e>
                                <m:r>
                                  <a:rPr lang="ru-RU" sz="2000">
                                    <a:latin typeface="Cambria Math" panose="02040503050406030204" pitchFamily="18" charset="0"/>
                                  </a:rPr>
                                  <m:t>3633</m:t>
                                </m:r>
                              </m:e>
                              <m:e>
                                <m:r>
                                  <a:rPr lang="ru-RU" sz="2000">
                                    <a:latin typeface="Cambria Math" panose="02040503050406030204" pitchFamily="18" charset="0"/>
                                  </a:rPr>
                                  <m:t>0</m:t>
                                </m:r>
                              </m:e>
                              <m:e>
                                <m:r>
                                  <a:rPr lang="ru-RU" sz="2000">
                                    <a:latin typeface="Cambria Math" panose="02040503050406030204" pitchFamily="18" charset="0"/>
                                  </a:rPr>
                                  <m:t>7905</m:t>
                                </m:r>
                              </m:e>
                              <m:e>
                                <m:r>
                                  <a:rPr lang="ru-RU" sz="2000">
                                    <a:latin typeface="Cambria Math" panose="02040503050406030204" pitchFamily="18" charset="0"/>
                                  </a:rPr>
                                  <m:t>3245</m:t>
                                </m:r>
                              </m:e>
                              <m:e>
                                <m:r>
                                  <a:rPr lang="ru-RU" sz="2000">
                                    <a:latin typeface="Cambria Math" panose="02040503050406030204" pitchFamily="18" charset="0"/>
                                  </a:rPr>
                                  <m:t>8349</m:t>
                                </m:r>
                              </m:e>
                            </m:mr>
                            <m:mr>
                              <m:e>
                                <m:r>
                                  <a:rPr lang="ru-RU" sz="2000">
                                    <a:latin typeface="Cambria Math" panose="02040503050406030204" pitchFamily="18" charset="0"/>
                                  </a:rPr>
                                  <m:t>1664</m:t>
                                </m:r>
                              </m:e>
                              <m:e>
                                <m:r>
                                  <a:rPr lang="ru-RU" sz="2000">
                                    <a:latin typeface="Cambria Math" panose="02040503050406030204" pitchFamily="18" charset="0"/>
                                  </a:rPr>
                                  <m:t>1581</m:t>
                                </m:r>
                              </m:e>
                              <m:e>
                                <m:r>
                                  <a:rPr lang="ru-RU" sz="2000">
                                    <a:latin typeface="Cambria Math" panose="02040503050406030204" pitchFamily="18" charset="0"/>
                                  </a:rPr>
                                  <m:t>10595</m:t>
                                </m:r>
                              </m:e>
                              <m:e>
                                <m:r>
                                  <a:rPr lang="ru-RU" sz="2000">
                                    <a:latin typeface="Cambria Math" panose="02040503050406030204" pitchFamily="18" charset="0"/>
                                  </a:rPr>
                                  <m:t>6956</m:t>
                                </m:r>
                              </m:e>
                              <m:e>
                                <m:r>
                                  <a:rPr lang="ru-RU" sz="2000">
                                    <a:latin typeface="Cambria Math" panose="02040503050406030204" pitchFamily="18" charset="0"/>
                                  </a:rPr>
                                  <m:t>7492</m:t>
                                </m:r>
                              </m:e>
                              <m:e>
                                <m:r>
                                  <a:rPr lang="ru-RU" sz="2000">
                                    <a:latin typeface="Cambria Math" panose="02040503050406030204" pitchFamily="18" charset="0"/>
                                  </a:rPr>
                                  <m:t>6477</m:t>
                                </m:r>
                              </m:e>
                              <m:e>
                                <m:r>
                                  <a:rPr lang="ru-RU" sz="2000">
                                    <a:latin typeface="Cambria Math" panose="02040503050406030204" pitchFamily="18" charset="0"/>
                                  </a:rPr>
                                  <m:t>0</m:t>
                                </m:r>
                              </m:e>
                            </m:mr>
                            <m:mr>
                              <m:e>
                                <m:r>
                                  <a:rPr lang="ru-RU" sz="2000">
                                    <a:latin typeface="Cambria Math" panose="02040503050406030204" pitchFamily="18" charset="0"/>
                                  </a:rPr>
                                  <m:t>2088</m:t>
                                </m:r>
                              </m:e>
                              <m:e>
                                <m:r>
                                  <a:rPr lang="ru-RU" sz="2000">
                                    <a:latin typeface="Cambria Math" panose="02040503050406030204" pitchFamily="18" charset="0"/>
                                  </a:rPr>
                                  <m:t>2374</m:t>
                                </m:r>
                              </m:e>
                              <m:e>
                                <m:r>
                                  <a:rPr lang="ru-RU" sz="2000">
                                    <a:latin typeface="Cambria Math" panose="02040503050406030204" pitchFamily="18" charset="0"/>
                                  </a:rPr>
                                  <m:t>11067</m:t>
                                </m:r>
                              </m:e>
                              <m:e>
                                <m:r>
                                  <a:rPr lang="ru-RU" sz="2000">
                                    <a:latin typeface="Cambria Math" panose="02040503050406030204" pitchFamily="18" charset="0"/>
                                  </a:rPr>
                                  <m:t>9026</m:t>
                                </m:r>
                              </m:e>
                              <m:e>
                                <m:r>
                                  <a:rPr lang="ru-RU" sz="2000">
                                    <a:latin typeface="Cambria Math" panose="02040503050406030204" pitchFamily="18" charset="0"/>
                                  </a:rPr>
                                  <m:t>7868</m:t>
                                </m:r>
                              </m:e>
                              <m:e>
                                <m:r>
                                  <a:rPr lang="ru-RU" sz="2000">
                                    <a:latin typeface="Cambria Math" panose="02040503050406030204" pitchFamily="18" charset="0"/>
                                  </a:rPr>
                                  <m:t>8529</m:t>
                                </m:r>
                              </m:e>
                              <m:e>
                                <m:r>
                                  <a:rPr lang="ru-RU" sz="2000">
                                    <a:latin typeface="Cambria Math" panose="02040503050406030204" pitchFamily="18" charset="0"/>
                                  </a:rPr>
                                  <m:t>0</m:t>
                                </m:r>
                              </m:e>
                            </m:mr>
                            <m:mr>
                              <m:e>
                                <m:r>
                                  <a:rPr lang="ru-RU" sz="2000">
                                    <a:latin typeface="Cambria Math" panose="02040503050406030204" pitchFamily="18" charset="0"/>
                                  </a:rPr>
                                  <m:t>2088</m:t>
                                </m:r>
                              </m:e>
                              <m:e>
                                <m:r>
                                  <a:rPr lang="ru-RU" sz="2000">
                                    <a:latin typeface="Cambria Math" panose="02040503050406030204" pitchFamily="18" charset="0"/>
                                  </a:rPr>
                                  <m:t>2374</m:t>
                                </m:r>
                              </m:e>
                              <m:e>
                                <m:r>
                                  <a:rPr lang="ru-RU" sz="2000">
                                    <a:latin typeface="Cambria Math" panose="02040503050406030204" pitchFamily="18" charset="0"/>
                                  </a:rPr>
                                  <m:t>11067</m:t>
                                </m:r>
                              </m:e>
                              <m:e>
                                <m:r>
                                  <a:rPr lang="ru-RU" sz="2000">
                                    <a:latin typeface="Cambria Math" panose="02040503050406030204" pitchFamily="18" charset="0"/>
                                  </a:rPr>
                                  <m:t>9026</m:t>
                                </m:r>
                              </m:e>
                              <m:e>
                                <m:r>
                                  <a:rPr lang="ru-RU" sz="2000">
                                    <a:latin typeface="Cambria Math" panose="02040503050406030204" pitchFamily="18" charset="0"/>
                                  </a:rPr>
                                  <m:t>7868</m:t>
                                </m:r>
                              </m:e>
                              <m:e>
                                <m:r>
                                  <a:rPr lang="ru-RU" sz="2000">
                                    <a:latin typeface="Cambria Math" panose="02040503050406030204" pitchFamily="18" charset="0"/>
                                  </a:rPr>
                                  <m:t>8529</m:t>
                                </m:r>
                              </m:e>
                              <m:e>
                                <m:r>
                                  <a:rPr lang="ru-RU" sz="2000">
                                    <a:latin typeface="Cambria Math" panose="02040503050406030204" pitchFamily="18" charset="0"/>
                                  </a:rPr>
                                  <m:t>0</m:t>
                                </m:r>
                              </m:e>
                            </m:mr>
                          </m:m>
                        </m:e>
                      </m:d>
                    </m:oMath>
                  </m:oMathPara>
                </a14:m>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265586" y="122042"/>
                <a:ext cx="11641279" cy="6643485"/>
              </a:xfrm>
              <a:prstGeom prst="rect">
                <a:avLst/>
              </a:prstGeom>
              <a:blipFill>
                <a:blip r:embed="rId2"/>
                <a:stretch>
                  <a:fillRect l="-1100" t="-1009" r="-52"/>
                </a:stretch>
              </a:blipFill>
            </p:spPr>
            <p:txBody>
              <a:bodyPr/>
              <a:lstStyle/>
              <a:p>
                <a:r>
                  <a:rPr lang="ru-RU">
                    <a:noFill/>
                  </a:rPr>
                  <a:t> </a:t>
                </a:r>
              </a:p>
            </p:txBody>
          </p:sp>
        </mc:Fallback>
      </mc:AlternateContent>
    </p:spTree>
    <p:extLst>
      <p:ext uri="{BB962C8B-B14F-4D97-AF65-F5344CB8AC3E}">
        <p14:creationId xmlns:p14="http://schemas.microsoft.com/office/powerpoint/2010/main" val="166053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580" y="215757"/>
            <a:ext cx="7972504" cy="1292662"/>
          </a:xfrm>
          <a:prstGeom prst="rect">
            <a:avLst/>
          </a:prstGeom>
          <a:noFill/>
        </p:spPr>
        <p:txBody>
          <a:bodyPr wrap="none" rtlCol="0">
            <a:spAutoFit/>
          </a:bodyPr>
          <a:lstStyle/>
          <a:p>
            <a:r>
              <a:rPr lang="ru-RU" sz="2000" dirty="0" smtClean="0">
                <a:latin typeface="Arial" panose="020B0604020202020204" pitchFamily="34" charset="0"/>
                <a:cs typeface="Arial" panose="020B0604020202020204" pitchFamily="34" charset="0"/>
              </a:rPr>
              <a:t>Задача несбалансированная так как целей больше чем звеньев. </a:t>
            </a:r>
          </a:p>
          <a:p>
            <a:r>
              <a:rPr lang="ru-RU" sz="2000" dirty="0">
                <a:latin typeface="Arial" panose="020B0604020202020204" pitchFamily="34" charset="0"/>
                <a:cs typeface="Arial" panose="020B0604020202020204" pitchFamily="34" charset="0"/>
              </a:rPr>
              <a:t>П</a:t>
            </a:r>
            <a:r>
              <a:rPr lang="ru-RU" sz="2000" dirty="0" smtClean="0">
                <a:latin typeface="Arial" panose="020B0604020202020204" pitchFamily="34" charset="0"/>
                <a:cs typeface="Arial" panose="020B0604020202020204" pitchFamily="34" charset="0"/>
              </a:rPr>
              <a:t>оэтому </a:t>
            </a:r>
            <a:r>
              <a:rPr lang="ru-RU" sz="2000" dirty="0">
                <a:latin typeface="Arial" panose="020B0604020202020204" pitchFamily="34" charset="0"/>
                <a:cs typeface="Arial" panose="020B0604020202020204" pitchFamily="34" charset="0"/>
              </a:rPr>
              <a:t>введем два фиктивных звена</a:t>
            </a:r>
            <a:r>
              <a:rPr lang="ru-RU" sz="2000" dirty="0" smtClean="0">
                <a:latin typeface="Arial" panose="020B0604020202020204" pitchFamily="34" charset="0"/>
                <a:cs typeface="Arial" panose="020B0604020202020204" pitchFamily="34" charset="0"/>
              </a:rPr>
              <a:t>.</a:t>
            </a:r>
          </a:p>
          <a:p>
            <a:r>
              <a:rPr lang="ru-RU" sz="2000" b="1" u="sng" dirty="0">
                <a:latin typeface="Arial" panose="020B0604020202020204" pitchFamily="34" charset="0"/>
                <a:cs typeface="Arial" panose="020B0604020202020204" pitchFamily="34" charset="0"/>
              </a:rPr>
              <a:t>Шаг1.</a:t>
            </a:r>
            <a:r>
              <a:rPr lang="ru-RU" sz="2000" dirty="0">
                <a:latin typeface="Arial" panose="020B0604020202020204" pitchFamily="34" charset="0"/>
                <a:cs typeface="Arial" panose="020B0604020202020204" pitchFamily="34" charset="0"/>
              </a:rPr>
              <a:t> Получим</a:t>
            </a:r>
            <a:r>
              <a:rPr lang="ru-RU"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917645470"/>
              </p:ext>
            </p:extLst>
          </p:nvPr>
        </p:nvGraphicFramePr>
        <p:xfrm>
          <a:off x="2424704" y="974163"/>
          <a:ext cx="6760391" cy="2609088"/>
        </p:xfrm>
        <a:graphic>
          <a:graphicData uri="http://schemas.openxmlformats.org/drawingml/2006/table">
            <a:tbl>
              <a:tblPr firstRow="1" firstCol="1" bandRow="1">
                <a:tableStyleId>{5C22544A-7EE6-4342-B048-85BDC9FD1C3A}</a:tableStyleId>
              </a:tblPr>
              <a:tblGrid>
                <a:gridCol w="782783">
                  <a:extLst>
                    <a:ext uri="{9D8B030D-6E8A-4147-A177-3AD203B41FA5}">
                      <a16:colId xmlns:a16="http://schemas.microsoft.com/office/drawing/2014/main" val="3536914141"/>
                    </a:ext>
                  </a:extLst>
                </a:gridCol>
                <a:gridCol w="853944">
                  <a:extLst>
                    <a:ext uri="{9D8B030D-6E8A-4147-A177-3AD203B41FA5}">
                      <a16:colId xmlns:a16="http://schemas.microsoft.com/office/drawing/2014/main" val="1026451668"/>
                    </a:ext>
                  </a:extLst>
                </a:gridCol>
                <a:gridCol w="853944">
                  <a:extLst>
                    <a:ext uri="{9D8B030D-6E8A-4147-A177-3AD203B41FA5}">
                      <a16:colId xmlns:a16="http://schemas.microsoft.com/office/drawing/2014/main" val="1269564760"/>
                    </a:ext>
                  </a:extLst>
                </a:gridCol>
                <a:gridCol w="853944">
                  <a:extLst>
                    <a:ext uri="{9D8B030D-6E8A-4147-A177-3AD203B41FA5}">
                      <a16:colId xmlns:a16="http://schemas.microsoft.com/office/drawing/2014/main" val="1709212728"/>
                    </a:ext>
                  </a:extLst>
                </a:gridCol>
                <a:gridCol w="853944">
                  <a:extLst>
                    <a:ext uri="{9D8B030D-6E8A-4147-A177-3AD203B41FA5}">
                      <a16:colId xmlns:a16="http://schemas.microsoft.com/office/drawing/2014/main" val="3058027692"/>
                    </a:ext>
                  </a:extLst>
                </a:gridCol>
                <a:gridCol w="853944">
                  <a:extLst>
                    <a:ext uri="{9D8B030D-6E8A-4147-A177-3AD203B41FA5}">
                      <a16:colId xmlns:a16="http://schemas.microsoft.com/office/drawing/2014/main" val="2431192409"/>
                    </a:ext>
                  </a:extLst>
                </a:gridCol>
                <a:gridCol w="853944">
                  <a:extLst>
                    <a:ext uri="{9D8B030D-6E8A-4147-A177-3AD203B41FA5}">
                      <a16:colId xmlns:a16="http://schemas.microsoft.com/office/drawing/2014/main" val="849686438"/>
                    </a:ext>
                  </a:extLst>
                </a:gridCol>
                <a:gridCol w="853944">
                  <a:extLst>
                    <a:ext uri="{9D8B030D-6E8A-4147-A177-3AD203B41FA5}">
                      <a16:colId xmlns:a16="http://schemas.microsoft.com/office/drawing/2014/main" val="3884409031"/>
                    </a:ext>
                  </a:extLst>
                </a:gridCol>
              </a:tblGrid>
              <a:tr h="312789">
                <a:tc>
                  <a:txBody>
                    <a:bodyPr/>
                    <a:lstStyle/>
                    <a:p>
                      <a:pPr marL="0" marR="0">
                        <a:lnSpc>
                          <a:spcPct val="107000"/>
                        </a:lnSpc>
                        <a:spcBef>
                          <a:spcPts val="0"/>
                        </a:spcBef>
                        <a:spcAft>
                          <a:spcPts val="0"/>
                        </a:spcAft>
                      </a:pPr>
                      <a:r>
                        <a:rPr lang="ru-RU"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983334"/>
                  </a:ext>
                </a:extLst>
              </a:tr>
              <a:tr h="312789">
                <a:tc>
                  <a:txBody>
                    <a:bodyPr/>
                    <a:lstStyle/>
                    <a:p>
                      <a:pPr marL="0" marR="0">
                        <a:lnSpc>
                          <a:spcPct val="107000"/>
                        </a:lnSpc>
                        <a:spcBef>
                          <a:spcPts val="0"/>
                        </a:spcBef>
                        <a:spcAft>
                          <a:spcPts val="0"/>
                        </a:spcAft>
                      </a:pPr>
                      <a:r>
                        <a:rPr lang="ru-RU" sz="2000" dirty="0">
                          <a:effectLst/>
                        </a:rPr>
                        <a:t>Зв 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8486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9399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11773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3569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2607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2137369"/>
                  </a:ext>
                </a:extLst>
              </a:tr>
              <a:tr h="312789">
                <a:tc>
                  <a:txBody>
                    <a:bodyPr/>
                    <a:lstStyle/>
                    <a:p>
                      <a:pPr marL="0" marR="0">
                        <a:lnSpc>
                          <a:spcPct val="107000"/>
                        </a:lnSpc>
                        <a:spcBef>
                          <a:spcPts val="0"/>
                        </a:spcBef>
                        <a:spcAft>
                          <a:spcPts val="0"/>
                        </a:spcAft>
                      </a:pPr>
                      <a:r>
                        <a:rPr lang="ru-RU" sz="2000" dirty="0">
                          <a:effectLst/>
                        </a:rPr>
                        <a:t>Зв 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1872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3633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7905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3245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8349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7752734"/>
                  </a:ext>
                </a:extLst>
              </a:tr>
              <a:tr h="312789">
                <a:tc>
                  <a:txBody>
                    <a:bodyPr/>
                    <a:lstStyle/>
                    <a:p>
                      <a:pPr marL="0" marR="0">
                        <a:lnSpc>
                          <a:spcPct val="107000"/>
                        </a:lnSpc>
                        <a:spcBef>
                          <a:spcPts val="0"/>
                        </a:spcBef>
                        <a:spcAft>
                          <a:spcPts val="0"/>
                        </a:spcAft>
                      </a:pPr>
                      <a:r>
                        <a:rPr lang="ru-RU" sz="2000" dirty="0">
                          <a:effectLst/>
                        </a:rPr>
                        <a:t>Зв 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1664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1581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10595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6956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7492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6477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9238771"/>
                  </a:ext>
                </a:extLst>
              </a:tr>
              <a:tr h="312398">
                <a:tc>
                  <a:txBody>
                    <a:bodyPr/>
                    <a:lstStyle/>
                    <a:p>
                      <a:pPr marL="0" marR="0">
                        <a:lnSpc>
                          <a:spcPct val="107000"/>
                        </a:lnSpc>
                        <a:spcBef>
                          <a:spcPts val="0"/>
                        </a:spcBef>
                        <a:spcAft>
                          <a:spcPts val="0"/>
                        </a:spcAft>
                      </a:pPr>
                      <a:r>
                        <a:rPr lang="ru-RU" sz="2000" dirty="0">
                          <a:effectLst/>
                        </a:rPr>
                        <a:t>Зв 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159532"/>
                  </a:ext>
                </a:extLst>
              </a:tr>
              <a:tr h="312789">
                <a:tc>
                  <a:txBody>
                    <a:bodyPr/>
                    <a:lstStyle/>
                    <a:p>
                      <a:pPr marL="0" marR="0">
                        <a:lnSpc>
                          <a:spcPct val="107000"/>
                        </a:lnSpc>
                        <a:spcBef>
                          <a:spcPts val="0"/>
                        </a:spcBef>
                        <a:spcAft>
                          <a:spcPts val="0"/>
                        </a:spcAft>
                      </a:pPr>
                      <a:r>
                        <a:rPr lang="ru-RU" sz="2000" dirty="0">
                          <a:effectLst/>
                        </a:rPr>
                        <a:t>Зв 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988827"/>
                  </a:ext>
                </a:extLst>
              </a:tr>
              <a:tr h="312789">
                <a:tc>
                  <a:txBody>
                    <a:bodyPr/>
                    <a:lstStyle/>
                    <a:p>
                      <a:pPr marL="0" marR="0">
                        <a:lnSpc>
                          <a:spcPct val="107000"/>
                        </a:lnSpc>
                        <a:spcBef>
                          <a:spcPts val="0"/>
                        </a:spcBef>
                        <a:spcAft>
                          <a:spcPts val="0"/>
                        </a:spcAft>
                      </a:pPr>
                      <a:r>
                        <a:rPr lang="ru-RU" sz="2000" dirty="0">
                          <a:effectLst/>
                        </a:rPr>
                        <a:t>Зв 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82683"/>
                  </a:ext>
                </a:extLst>
              </a:tr>
              <a:tr h="312789">
                <a:tc>
                  <a:txBody>
                    <a:bodyPr/>
                    <a:lstStyle/>
                    <a:p>
                      <a:pPr marL="0" marR="0">
                        <a:lnSpc>
                          <a:spcPct val="107000"/>
                        </a:lnSpc>
                        <a:spcBef>
                          <a:spcPts val="0"/>
                        </a:spcBef>
                        <a:spcAft>
                          <a:spcPts val="0"/>
                        </a:spcAft>
                      </a:pPr>
                      <a:r>
                        <a:rPr lang="ru-RU" sz="2000" dirty="0">
                          <a:effectLst/>
                        </a:rPr>
                        <a:t>Зв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7720784"/>
                  </a:ext>
                </a:extLst>
              </a:tr>
            </a:tbl>
          </a:graphicData>
        </a:graphic>
      </p:graphicFrame>
      <p:sp>
        <p:nvSpPr>
          <p:cNvPr id="6" name="TextBox 5"/>
          <p:cNvSpPr txBox="1"/>
          <p:nvPr/>
        </p:nvSpPr>
        <p:spPr>
          <a:xfrm>
            <a:off x="246580" y="3476084"/>
            <a:ext cx="11115607" cy="1015663"/>
          </a:xfrm>
          <a:prstGeom prst="rect">
            <a:avLst/>
          </a:prstGeom>
          <a:noFill/>
        </p:spPr>
        <p:txBody>
          <a:bodyPr wrap="none" rtlCol="0">
            <a:spAutoFit/>
          </a:bodyPr>
          <a:lstStyle/>
          <a:p>
            <a:r>
              <a:rPr lang="ru-RU" sz="2000" dirty="0">
                <a:latin typeface="Arial" panose="020B0604020202020204" pitchFamily="34" charset="0"/>
                <a:cs typeface="Arial" panose="020B0604020202020204" pitchFamily="34" charset="0"/>
              </a:rPr>
              <a:t>В каждой строке и в каждом столбце есть по нулю. Отмечаем нули так, чтобы было только </a:t>
            </a:r>
            <a:endParaRPr lang="en-US"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по </a:t>
            </a:r>
            <a:r>
              <a:rPr lang="ru-RU" sz="2000" dirty="0">
                <a:latin typeface="Arial" panose="020B0604020202020204" pitchFamily="34" charset="0"/>
                <a:cs typeface="Arial" panose="020B0604020202020204" pitchFamily="34" charset="0"/>
              </a:rPr>
              <a:t>одному нулю в каждой строке и столбце. Например, так:</a:t>
            </a:r>
          </a:p>
          <a:p>
            <a:endParaRPr lang="ru-RU" sz="2000" dirty="0">
              <a:latin typeface="Arial" panose="020B0604020202020204" pitchFamily="34" charset="0"/>
              <a:cs typeface="Arial" panose="020B0604020202020204"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2071957110"/>
              </p:ext>
            </p:extLst>
          </p:nvPr>
        </p:nvGraphicFramePr>
        <p:xfrm>
          <a:off x="2424704" y="4234488"/>
          <a:ext cx="6760390" cy="2609088"/>
        </p:xfrm>
        <a:graphic>
          <a:graphicData uri="http://schemas.openxmlformats.org/drawingml/2006/table">
            <a:tbl>
              <a:tblPr firstRow="1" firstCol="1" bandRow="1">
                <a:tableStyleId>{5C22544A-7EE6-4342-B048-85BDC9FD1C3A}</a:tableStyleId>
              </a:tblPr>
              <a:tblGrid>
                <a:gridCol w="782782">
                  <a:extLst>
                    <a:ext uri="{9D8B030D-6E8A-4147-A177-3AD203B41FA5}">
                      <a16:colId xmlns:a16="http://schemas.microsoft.com/office/drawing/2014/main" val="49199789"/>
                    </a:ext>
                  </a:extLst>
                </a:gridCol>
                <a:gridCol w="853944">
                  <a:extLst>
                    <a:ext uri="{9D8B030D-6E8A-4147-A177-3AD203B41FA5}">
                      <a16:colId xmlns:a16="http://schemas.microsoft.com/office/drawing/2014/main" val="197502710"/>
                    </a:ext>
                  </a:extLst>
                </a:gridCol>
                <a:gridCol w="853944">
                  <a:extLst>
                    <a:ext uri="{9D8B030D-6E8A-4147-A177-3AD203B41FA5}">
                      <a16:colId xmlns:a16="http://schemas.microsoft.com/office/drawing/2014/main" val="1105236528"/>
                    </a:ext>
                  </a:extLst>
                </a:gridCol>
                <a:gridCol w="853944">
                  <a:extLst>
                    <a:ext uri="{9D8B030D-6E8A-4147-A177-3AD203B41FA5}">
                      <a16:colId xmlns:a16="http://schemas.microsoft.com/office/drawing/2014/main" val="1856036138"/>
                    </a:ext>
                  </a:extLst>
                </a:gridCol>
                <a:gridCol w="853944">
                  <a:extLst>
                    <a:ext uri="{9D8B030D-6E8A-4147-A177-3AD203B41FA5}">
                      <a16:colId xmlns:a16="http://schemas.microsoft.com/office/drawing/2014/main" val="3043204056"/>
                    </a:ext>
                  </a:extLst>
                </a:gridCol>
                <a:gridCol w="853944">
                  <a:extLst>
                    <a:ext uri="{9D8B030D-6E8A-4147-A177-3AD203B41FA5}">
                      <a16:colId xmlns:a16="http://schemas.microsoft.com/office/drawing/2014/main" val="2416456924"/>
                    </a:ext>
                  </a:extLst>
                </a:gridCol>
                <a:gridCol w="853944">
                  <a:extLst>
                    <a:ext uri="{9D8B030D-6E8A-4147-A177-3AD203B41FA5}">
                      <a16:colId xmlns:a16="http://schemas.microsoft.com/office/drawing/2014/main" val="2772572546"/>
                    </a:ext>
                  </a:extLst>
                </a:gridCol>
                <a:gridCol w="853944">
                  <a:extLst>
                    <a:ext uri="{9D8B030D-6E8A-4147-A177-3AD203B41FA5}">
                      <a16:colId xmlns:a16="http://schemas.microsoft.com/office/drawing/2014/main" val="4086921374"/>
                    </a:ext>
                  </a:extLst>
                </a:gridCol>
              </a:tblGrid>
              <a:tr h="314454">
                <a:tc>
                  <a:txBody>
                    <a:bodyPr/>
                    <a:lstStyle/>
                    <a:p>
                      <a:pPr marL="0" marR="0">
                        <a:lnSpc>
                          <a:spcPct val="107000"/>
                        </a:lnSpc>
                        <a:spcBef>
                          <a:spcPts val="0"/>
                        </a:spcBef>
                        <a:spcAft>
                          <a:spcPts val="0"/>
                        </a:spcAft>
                      </a:pPr>
                      <a:r>
                        <a:rPr lang="ru-RU"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8824169"/>
                  </a:ext>
                </a:extLst>
              </a:tr>
              <a:tr h="314454">
                <a:tc>
                  <a:txBody>
                    <a:bodyPr/>
                    <a:lstStyle/>
                    <a:p>
                      <a:pPr marL="0" marR="0">
                        <a:lnSpc>
                          <a:spcPct val="107000"/>
                        </a:lnSpc>
                        <a:spcBef>
                          <a:spcPts val="0"/>
                        </a:spcBef>
                        <a:spcAft>
                          <a:spcPts val="0"/>
                        </a:spcAft>
                      </a:pPr>
                      <a:r>
                        <a:rPr lang="ru-RU" sz="2000" dirty="0">
                          <a:effectLst/>
                        </a:rPr>
                        <a:t>Зв 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8486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9399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11773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3569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2607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1818751"/>
                  </a:ext>
                </a:extLst>
              </a:tr>
              <a:tr h="314454">
                <a:tc>
                  <a:txBody>
                    <a:bodyPr/>
                    <a:lstStyle/>
                    <a:p>
                      <a:pPr marL="0" marR="0">
                        <a:lnSpc>
                          <a:spcPct val="107000"/>
                        </a:lnSpc>
                        <a:spcBef>
                          <a:spcPts val="0"/>
                        </a:spcBef>
                        <a:spcAft>
                          <a:spcPts val="0"/>
                        </a:spcAft>
                      </a:pPr>
                      <a:r>
                        <a:rPr lang="ru-RU" sz="2000" dirty="0">
                          <a:effectLst/>
                        </a:rPr>
                        <a:t>Зв 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1872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3633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7905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3245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8349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9271094"/>
                  </a:ext>
                </a:extLst>
              </a:tr>
              <a:tr h="314454">
                <a:tc>
                  <a:txBody>
                    <a:bodyPr/>
                    <a:lstStyle/>
                    <a:p>
                      <a:pPr marL="0" marR="0">
                        <a:lnSpc>
                          <a:spcPct val="107000"/>
                        </a:lnSpc>
                        <a:spcBef>
                          <a:spcPts val="0"/>
                        </a:spcBef>
                        <a:spcAft>
                          <a:spcPts val="0"/>
                        </a:spcAft>
                      </a:pPr>
                      <a:r>
                        <a:rPr lang="ru-RU" sz="2000" dirty="0">
                          <a:effectLst/>
                        </a:rPr>
                        <a:t>Зв 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1664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1581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10595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6956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7492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6477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0204712"/>
                  </a:ext>
                </a:extLst>
              </a:tr>
              <a:tr h="314454">
                <a:tc>
                  <a:txBody>
                    <a:bodyPr/>
                    <a:lstStyle/>
                    <a:p>
                      <a:pPr marL="0" marR="0">
                        <a:lnSpc>
                          <a:spcPct val="107000"/>
                        </a:lnSpc>
                        <a:spcBef>
                          <a:spcPts val="0"/>
                        </a:spcBef>
                        <a:spcAft>
                          <a:spcPts val="0"/>
                        </a:spcAft>
                      </a:pPr>
                      <a:r>
                        <a:rPr lang="ru-RU" sz="2000" dirty="0">
                          <a:effectLst/>
                        </a:rPr>
                        <a:t>Зв 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8551150"/>
                  </a:ext>
                </a:extLst>
              </a:tr>
              <a:tr h="314454">
                <a:tc>
                  <a:txBody>
                    <a:bodyPr/>
                    <a:lstStyle/>
                    <a:p>
                      <a:pPr marL="0" marR="0">
                        <a:lnSpc>
                          <a:spcPct val="107000"/>
                        </a:lnSpc>
                        <a:spcBef>
                          <a:spcPts val="0"/>
                        </a:spcBef>
                        <a:spcAft>
                          <a:spcPts val="0"/>
                        </a:spcAft>
                      </a:pPr>
                      <a:r>
                        <a:rPr lang="ru-RU" sz="2000" dirty="0">
                          <a:effectLst/>
                        </a:rPr>
                        <a:t>Зв 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200370"/>
                  </a:ext>
                </a:extLst>
              </a:tr>
              <a:tr h="314454">
                <a:tc>
                  <a:txBody>
                    <a:bodyPr/>
                    <a:lstStyle/>
                    <a:p>
                      <a:pPr marL="0" marR="0">
                        <a:lnSpc>
                          <a:spcPct val="107000"/>
                        </a:lnSpc>
                        <a:spcBef>
                          <a:spcPts val="0"/>
                        </a:spcBef>
                        <a:spcAft>
                          <a:spcPts val="0"/>
                        </a:spcAft>
                      </a:pPr>
                      <a:r>
                        <a:rPr lang="ru-RU" sz="2000" dirty="0">
                          <a:effectLst/>
                        </a:rPr>
                        <a:t>Зв 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292782"/>
                  </a:ext>
                </a:extLst>
              </a:tr>
              <a:tr h="314454">
                <a:tc>
                  <a:txBody>
                    <a:bodyPr/>
                    <a:lstStyle/>
                    <a:p>
                      <a:pPr marL="0" marR="0">
                        <a:lnSpc>
                          <a:spcPct val="107000"/>
                        </a:lnSpc>
                        <a:spcBef>
                          <a:spcPts val="0"/>
                        </a:spcBef>
                        <a:spcAft>
                          <a:spcPts val="0"/>
                        </a:spcAft>
                      </a:pPr>
                      <a:r>
                        <a:rPr lang="ru-RU" sz="2000" dirty="0">
                          <a:effectLst/>
                        </a:rPr>
                        <a:t>Зв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0239966"/>
                  </a:ext>
                </a:extLst>
              </a:tr>
            </a:tbl>
          </a:graphicData>
        </a:graphic>
      </p:graphicFrame>
    </p:spTree>
    <p:extLst>
      <p:ext uri="{BB962C8B-B14F-4D97-AF65-F5344CB8AC3E}">
        <p14:creationId xmlns:p14="http://schemas.microsoft.com/office/powerpoint/2010/main" val="263180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347" y="84512"/>
            <a:ext cx="11316624" cy="1323439"/>
          </a:xfrm>
          <a:prstGeom prst="rect">
            <a:avLst/>
          </a:prstGeom>
          <a:noFill/>
        </p:spPr>
        <p:txBody>
          <a:bodyPr wrap="none" rtlCol="0">
            <a:spAutoFit/>
          </a:bodyPr>
          <a:lstStyle/>
          <a:p>
            <a:r>
              <a:rPr lang="ru-RU" sz="2000" dirty="0">
                <a:latin typeface="Arial" panose="020B0604020202020204" pitchFamily="34" charset="0"/>
                <a:cs typeface="Arial" panose="020B0604020202020204" pitchFamily="34" charset="0"/>
              </a:rPr>
              <a:t>Не во всех строках и столбцах удалось отметить ноль. Отмечаем все строки без назначения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и </a:t>
            </a:r>
            <a:r>
              <a:rPr lang="ru-RU" sz="2000" dirty="0">
                <a:latin typeface="Arial" panose="020B0604020202020204" pitchFamily="34" charset="0"/>
                <a:cs typeface="Arial" panose="020B0604020202020204" pitchFamily="34" charset="0"/>
              </a:rPr>
              <a:t>все столбцы с нулями в этих строках. Проводим линии через все отмеченные столбцы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и </a:t>
            </a:r>
            <a:r>
              <a:rPr lang="ru-RU" sz="2000" dirty="0">
                <a:latin typeface="Arial" panose="020B0604020202020204" pitchFamily="34" charset="0"/>
                <a:cs typeface="Arial" panose="020B0604020202020204" pitchFamily="34" charset="0"/>
              </a:rPr>
              <a:t>неотмеченные строки.</a:t>
            </a:r>
          </a:p>
          <a:p>
            <a:endParaRPr lang="ru-RU" sz="2000" dirty="0">
              <a:latin typeface="Arial" panose="020B0604020202020204" pitchFamily="34" charset="0"/>
              <a:cs typeface="Arial" panose="020B060402020202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105130303"/>
              </p:ext>
            </p:extLst>
          </p:nvPr>
        </p:nvGraphicFramePr>
        <p:xfrm>
          <a:off x="2618650" y="1045537"/>
          <a:ext cx="6808017" cy="2609088"/>
        </p:xfrm>
        <a:graphic>
          <a:graphicData uri="http://schemas.openxmlformats.org/drawingml/2006/table">
            <a:tbl>
              <a:tblPr firstRow="1" firstCol="1" bandRow="1">
                <a:tableStyleId>{5C22544A-7EE6-4342-B048-85BDC9FD1C3A}</a:tableStyleId>
              </a:tblPr>
              <a:tblGrid>
                <a:gridCol w="788297">
                  <a:extLst>
                    <a:ext uri="{9D8B030D-6E8A-4147-A177-3AD203B41FA5}">
                      <a16:colId xmlns:a16="http://schemas.microsoft.com/office/drawing/2014/main" val="1710240297"/>
                    </a:ext>
                  </a:extLst>
                </a:gridCol>
                <a:gridCol w="859960">
                  <a:extLst>
                    <a:ext uri="{9D8B030D-6E8A-4147-A177-3AD203B41FA5}">
                      <a16:colId xmlns:a16="http://schemas.microsoft.com/office/drawing/2014/main" val="409510008"/>
                    </a:ext>
                  </a:extLst>
                </a:gridCol>
                <a:gridCol w="859960">
                  <a:extLst>
                    <a:ext uri="{9D8B030D-6E8A-4147-A177-3AD203B41FA5}">
                      <a16:colId xmlns:a16="http://schemas.microsoft.com/office/drawing/2014/main" val="1219550147"/>
                    </a:ext>
                  </a:extLst>
                </a:gridCol>
                <a:gridCol w="859960">
                  <a:extLst>
                    <a:ext uri="{9D8B030D-6E8A-4147-A177-3AD203B41FA5}">
                      <a16:colId xmlns:a16="http://schemas.microsoft.com/office/drawing/2014/main" val="4272746310"/>
                    </a:ext>
                  </a:extLst>
                </a:gridCol>
                <a:gridCol w="859960">
                  <a:extLst>
                    <a:ext uri="{9D8B030D-6E8A-4147-A177-3AD203B41FA5}">
                      <a16:colId xmlns:a16="http://schemas.microsoft.com/office/drawing/2014/main" val="3022200002"/>
                    </a:ext>
                  </a:extLst>
                </a:gridCol>
                <a:gridCol w="859960">
                  <a:extLst>
                    <a:ext uri="{9D8B030D-6E8A-4147-A177-3AD203B41FA5}">
                      <a16:colId xmlns:a16="http://schemas.microsoft.com/office/drawing/2014/main" val="265837492"/>
                    </a:ext>
                  </a:extLst>
                </a:gridCol>
                <a:gridCol w="859960">
                  <a:extLst>
                    <a:ext uri="{9D8B030D-6E8A-4147-A177-3AD203B41FA5}">
                      <a16:colId xmlns:a16="http://schemas.microsoft.com/office/drawing/2014/main" val="3147774436"/>
                    </a:ext>
                  </a:extLst>
                </a:gridCol>
                <a:gridCol w="859960">
                  <a:extLst>
                    <a:ext uri="{9D8B030D-6E8A-4147-A177-3AD203B41FA5}">
                      <a16:colId xmlns:a16="http://schemas.microsoft.com/office/drawing/2014/main" val="1999152730"/>
                    </a:ext>
                  </a:extLst>
                </a:gridCol>
              </a:tblGrid>
              <a:tr h="184150">
                <a:tc>
                  <a:txBody>
                    <a:bodyPr/>
                    <a:lstStyle/>
                    <a:p>
                      <a:pPr marL="0" marR="0">
                        <a:lnSpc>
                          <a:spcPct val="107000"/>
                        </a:lnSpc>
                        <a:spcBef>
                          <a:spcPts val="0"/>
                        </a:spcBef>
                        <a:spcAft>
                          <a:spcPts val="0"/>
                        </a:spcAft>
                      </a:pPr>
                      <a:r>
                        <a:rPr lang="ru-RU"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948125"/>
                  </a:ext>
                </a:extLst>
              </a:tr>
              <a:tr h="184150">
                <a:tc>
                  <a:txBody>
                    <a:bodyPr/>
                    <a:lstStyle/>
                    <a:p>
                      <a:pPr marL="0" marR="0">
                        <a:lnSpc>
                          <a:spcPct val="107000"/>
                        </a:lnSpc>
                        <a:spcBef>
                          <a:spcPts val="0"/>
                        </a:spcBef>
                        <a:spcAft>
                          <a:spcPts val="0"/>
                        </a:spcAft>
                      </a:pPr>
                      <a:r>
                        <a:rPr lang="ru-RU" sz="2000" dirty="0">
                          <a:effectLst/>
                        </a:rPr>
                        <a:t>Зв 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8486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9399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11773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3569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2607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915050778"/>
                  </a:ext>
                </a:extLst>
              </a:tr>
              <a:tr h="184150">
                <a:tc>
                  <a:txBody>
                    <a:bodyPr/>
                    <a:lstStyle/>
                    <a:p>
                      <a:pPr marL="0" marR="0">
                        <a:lnSpc>
                          <a:spcPct val="107000"/>
                        </a:lnSpc>
                        <a:spcBef>
                          <a:spcPts val="0"/>
                        </a:spcBef>
                        <a:spcAft>
                          <a:spcPts val="0"/>
                        </a:spcAft>
                      </a:pPr>
                      <a:r>
                        <a:rPr lang="ru-RU" sz="2000" dirty="0">
                          <a:effectLst/>
                        </a:rPr>
                        <a:t>Зв 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1872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3633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7905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3245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8349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442045175"/>
                  </a:ext>
                </a:extLst>
              </a:tr>
              <a:tr h="184150">
                <a:tc>
                  <a:txBody>
                    <a:bodyPr/>
                    <a:lstStyle/>
                    <a:p>
                      <a:pPr marL="0" marR="0">
                        <a:lnSpc>
                          <a:spcPct val="107000"/>
                        </a:lnSpc>
                        <a:spcBef>
                          <a:spcPts val="0"/>
                        </a:spcBef>
                        <a:spcAft>
                          <a:spcPts val="0"/>
                        </a:spcAft>
                      </a:pPr>
                      <a:r>
                        <a:rPr lang="ru-RU" sz="2000" dirty="0">
                          <a:effectLst/>
                        </a:rPr>
                        <a:t>Зв 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1664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1581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10595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6956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7492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6477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718049847"/>
                  </a:ext>
                </a:extLst>
              </a:tr>
              <a:tr h="184150">
                <a:tc>
                  <a:txBody>
                    <a:bodyPr/>
                    <a:lstStyle/>
                    <a:p>
                      <a:pPr marL="0" marR="0">
                        <a:lnSpc>
                          <a:spcPct val="107000"/>
                        </a:lnSpc>
                        <a:spcBef>
                          <a:spcPts val="0"/>
                        </a:spcBef>
                        <a:spcAft>
                          <a:spcPts val="0"/>
                        </a:spcAft>
                      </a:pPr>
                      <a:r>
                        <a:rPr lang="ru-RU" sz="2000" dirty="0">
                          <a:effectLst/>
                        </a:rPr>
                        <a:t>Зв 4 +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330083798"/>
                  </a:ext>
                </a:extLst>
              </a:tr>
              <a:tr h="184150">
                <a:tc>
                  <a:txBody>
                    <a:bodyPr/>
                    <a:lstStyle/>
                    <a:p>
                      <a:pPr marL="0" marR="0">
                        <a:lnSpc>
                          <a:spcPct val="107000"/>
                        </a:lnSpc>
                        <a:spcBef>
                          <a:spcPts val="0"/>
                        </a:spcBef>
                        <a:spcAft>
                          <a:spcPts val="0"/>
                        </a:spcAft>
                      </a:pPr>
                      <a:r>
                        <a:rPr lang="ru-RU" sz="2000" dirty="0">
                          <a:effectLst/>
                        </a:rPr>
                        <a:t>Зв 5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2374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11067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9026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7868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8529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330752394"/>
                  </a:ext>
                </a:extLst>
              </a:tr>
              <a:tr h="184150">
                <a:tc>
                  <a:txBody>
                    <a:bodyPr/>
                    <a:lstStyle/>
                    <a:p>
                      <a:pPr marL="0" marR="0">
                        <a:lnSpc>
                          <a:spcPct val="107000"/>
                        </a:lnSpc>
                        <a:spcBef>
                          <a:spcPts val="0"/>
                        </a:spcBef>
                        <a:spcAft>
                          <a:spcPts val="0"/>
                        </a:spcAft>
                      </a:pPr>
                      <a:r>
                        <a:rPr lang="ru-RU" sz="2000" dirty="0">
                          <a:effectLst/>
                        </a:rPr>
                        <a:t>Зв 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802031418"/>
                  </a:ext>
                </a:extLst>
              </a:tr>
              <a:tr h="184150">
                <a:tc>
                  <a:txBody>
                    <a:bodyPr/>
                    <a:lstStyle/>
                    <a:p>
                      <a:pPr marL="0" marR="0">
                        <a:lnSpc>
                          <a:spcPct val="107000"/>
                        </a:lnSpc>
                        <a:spcBef>
                          <a:spcPts val="0"/>
                        </a:spcBef>
                        <a:spcAft>
                          <a:spcPts val="0"/>
                        </a:spcAft>
                      </a:pPr>
                      <a:r>
                        <a:rPr lang="ru-RU" sz="2000" dirty="0">
                          <a:effectLst/>
                        </a:rPr>
                        <a:t>Зв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995153651"/>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462669" y="3538801"/>
                <a:ext cx="11773095" cy="1015663"/>
              </a:xfrm>
              <a:prstGeom prst="rect">
                <a:avLst/>
              </a:prstGeom>
              <a:noFill/>
            </p:spPr>
            <p:txBody>
              <a:bodyPr wrap="none" rtlCol="0">
                <a:spAutoFit/>
              </a:bodyPr>
              <a:lstStyle/>
              <a:p>
                <a:r>
                  <a:rPr lang="ru-RU" sz="2000" dirty="0">
                    <a:latin typeface="Arial" panose="020B0604020202020204" pitchFamily="34" charset="0"/>
                    <a:cs typeface="Arial" panose="020B0604020202020204" pitchFamily="34" charset="0"/>
                  </a:rPr>
                  <a:t>Из непокрытых линиями элементов матрицы выбираем наименьший </a:t>
                </a:r>
                <a14:m>
                  <m:oMath xmlns:m="http://schemas.openxmlformats.org/officeDocument/2006/math">
                    <m:sSub>
                      <m:sSubPr>
                        <m:ctrlPr>
                          <a:rPr lang="ru-RU" sz="2000" i="1">
                            <a:latin typeface="Cambria Math" panose="02040503050406030204" pitchFamily="18" charset="0"/>
                          </a:rPr>
                        </m:ctrlPr>
                      </m:sSubPr>
                      <m:e>
                        <m:r>
                          <a:rPr lang="ru-RU" sz="2000" i="1">
                            <a:latin typeface="Cambria Math" panose="02040503050406030204" pitchFamily="18" charset="0"/>
                          </a:rPr>
                          <m:t>𝑐</m:t>
                        </m:r>
                      </m:e>
                      <m:sub>
                        <m:r>
                          <a:rPr lang="ru-RU" sz="2000" i="1">
                            <a:latin typeface="Cambria Math" panose="02040503050406030204" pitchFamily="18" charset="0"/>
                          </a:rPr>
                          <m:t>𝑚</m:t>
                        </m:r>
                      </m:sub>
                    </m:sSub>
                    <m:r>
                      <a:rPr lang="ru-RU" sz="2000" i="1">
                        <a:latin typeface="Cambria Math" panose="02040503050406030204" pitchFamily="18" charset="0"/>
                      </a:rPr>
                      <m:t>=2088</m:t>
                    </m:r>
                  </m:oMath>
                </a14:m>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Вычитаем </a:t>
                </a:r>
                <a:r>
                  <a:rPr lang="ru-RU" sz="2000" dirty="0">
                    <a:latin typeface="Arial" panose="020B0604020202020204" pitchFamily="34" charset="0"/>
                    <a:cs typeface="Arial" panose="020B0604020202020204" pitchFamily="34" charset="0"/>
                  </a:rPr>
                  <a:t>его </a:t>
                </a:r>
                <a:endParaRPr lang="ru-RU" sz="2000" dirty="0" smtClean="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из </a:t>
                </a:r>
                <a:r>
                  <a:rPr lang="ru-RU" sz="2000" dirty="0">
                    <a:latin typeface="Arial" panose="020B0604020202020204" pitchFamily="34" charset="0"/>
                    <a:cs typeface="Arial" panose="020B0604020202020204" pitchFamily="34" charset="0"/>
                  </a:rPr>
                  <a:t>всех не отмеченных строк и прибавляем ко всем пересечениям </a:t>
                </a:r>
                <a:r>
                  <a:rPr lang="ru-RU" sz="2000" dirty="0" smtClean="0">
                    <a:latin typeface="Arial" panose="020B0604020202020204" pitchFamily="34" charset="0"/>
                    <a:cs typeface="Arial" panose="020B0604020202020204" pitchFamily="34" charset="0"/>
                  </a:rPr>
                  <a:t>отмеченных </a:t>
                </a:r>
                <a:r>
                  <a:rPr lang="ru-RU" sz="2000" dirty="0">
                    <a:latin typeface="Arial" panose="020B0604020202020204" pitchFamily="34" charset="0"/>
                    <a:cs typeface="Arial" panose="020B0604020202020204" pitchFamily="34" charset="0"/>
                  </a:rPr>
                  <a:t>строк и столбцов.</a:t>
                </a:r>
              </a:p>
              <a:p>
                <a:endParaRPr lang="ru-RU"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2669" y="3538801"/>
                <a:ext cx="11773095" cy="1015663"/>
              </a:xfrm>
              <a:prstGeom prst="rect">
                <a:avLst/>
              </a:prstGeom>
              <a:blipFill>
                <a:blip r:embed="rId2"/>
                <a:stretch>
                  <a:fillRect l="-570" t="-3012"/>
                </a:stretch>
              </a:blipFill>
            </p:spPr>
            <p:txBody>
              <a:bodyPr/>
              <a:lstStyle/>
              <a:p>
                <a:r>
                  <a:rPr lang="ru-RU">
                    <a:noFill/>
                  </a:rPr>
                  <a:t> </a:t>
                </a:r>
              </a:p>
            </p:txBody>
          </p:sp>
        </mc:Fallback>
      </mc:AlternateContent>
      <p:graphicFrame>
        <p:nvGraphicFramePr>
          <p:cNvPr id="5" name="Таблица 4"/>
          <p:cNvGraphicFramePr>
            <a:graphicFrameLocks noGrp="1"/>
          </p:cNvGraphicFramePr>
          <p:nvPr>
            <p:extLst>
              <p:ext uri="{D42A27DB-BD31-4B8C-83A1-F6EECF244321}">
                <p14:modId xmlns:p14="http://schemas.microsoft.com/office/powerpoint/2010/main" val="3779463281"/>
              </p:ext>
            </p:extLst>
          </p:nvPr>
        </p:nvGraphicFramePr>
        <p:xfrm>
          <a:off x="2618650" y="4190864"/>
          <a:ext cx="6808017" cy="2609088"/>
        </p:xfrm>
        <a:graphic>
          <a:graphicData uri="http://schemas.openxmlformats.org/drawingml/2006/table">
            <a:tbl>
              <a:tblPr firstRow="1" firstCol="1" bandRow="1">
                <a:tableStyleId>{5C22544A-7EE6-4342-B048-85BDC9FD1C3A}</a:tableStyleId>
              </a:tblPr>
              <a:tblGrid>
                <a:gridCol w="788297">
                  <a:extLst>
                    <a:ext uri="{9D8B030D-6E8A-4147-A177-3AD203B41FA5}">
                      <a16:colId xmlns:a16="http://schemas.microsoft.com/office/drawing/2014/main" val="1522430294"/>
                    </a:ext>
                  </a:extLst>
                </a:gridCol>
                <a:gridCol w="859960">
                  <a:extLst>
                    <a:ext uri="{9D8B030D-6E8A-4147-A177-3AD203B41FA5}">
                      <a16:colId xmlns:a16="http://schemas.microsoft.com/office/drawing/2014/main" val="81867726"/>
                    </a:ext>
                  </a:extLst>
                </a:gridCol>
                <a:gridCol w="859960">
                  <a:extLst>
                    <a:ext uri="{9D8B030D-6E8A-4147-A177-3AD203B41FA5}">
                      <a16:colId xmlns:a16="http://schemas.microsoft.com/office/drawing/2014/main" val="2403026559"/>
                    </a:ext>
                  </a:extLst>
                </a:gridCol>
                <a:gridCol w="859960">
                  <a:extLst>
                    <a:ext uri="{9D8B030D-6E8A-4147-A177-3AD203B41FA5}">
                      <a16:colId xmlns:a16="http://schemas.microsoft.com/office/drawing/2014/main" val="2955973750"/>
                    </a:ext>
                  </a:extLst>
                </a:gridCol>
                <a:gridCol w="859960">
                  <a:extLst>
                    <a:ext uri="{9D8B030D-6E8A-4147-A177-3AD203B41FA5}">
                      <a16:colId xmlns:a16="http://schemas.microsoft.com/office/drawing/2014/main" val="4205171730"/>
                    </a:ext>
                  </a:extLst>
                </a:gridCol>
                <a:gridCol w="859960">
                  <a:extLst>
                    <a:ext uri="{9D8B030D-6E8A-4147-A177-3AD203B41FA5}">
                      <a16:colId xmlns:a16="http://schemas.microsoft.com/office/drawing/2014/main" val="4087403242"/>
                    </a:ext>
                  </a:extLst>
                </a:gridCol>
                <a:gridCol w="859960">
                  <a:extLst>
                    <a:ext uri="{9D8B030D-6E8A-4147-A177-3AD203B41FA5}">
                      <a16:colId xmlns:a16="http://schemas.microsoft.com/office/drawing/2014/main" val="1947518042"/>
                    </a:ext>
                  </a:extLst>
                </a:gridCol>
                <a:gridCol w="859960">
                  <a:extLst>
                    <a:ext uri="{9D8B030D-6E8A-4147-A177-3AD203B41FA5}">
                      <a16:colId xmlns:a16="http://schemas.microsoft.com/office/drawing/2014/main" val="1851919151"/>
                    </a:ext>
                  </a:extLst>
                </a:gridCol>
              </a:tblGrid>
              <a:tr h="184150">
                <a:tc>
                  <a:txBody>
                    <a:bodyPr/>
                    <a:lstStyle/>
                    <a:p>
                      <a:pPr marL="0" marR="0">
                        <a:lnSpc>
                          <a:spcPct val="107000"/>
                        </a:lnSpc>
                        <a:spcBef>
                          <a:spcPts val="0"/>
                        </a:spcBef>
                        <a:spcAft>
                          <a:spcPts val="0"/>
                        </a:spcAft>
                      </a:pPr>
                      <a:r>
                        <a:rPr lang="ru-RU"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ru-RU" sz="2000" dirty="0">
                          <a:effectLst/>
                        </a:rPr>
                        <a:t>Ц7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27246"/>
                  </a:ext>
                </a:extLst>
              </a:tr>
              <a:tr h="184150">
                <a:tc>
                  <a:txBody>
                    <a:bodyPr/>
                    <a:lstStyle/>
                    <a:p>
                      <a:pPr marL="0" marR="0">
                        <a:lnSpc>
                          <a:spcPct val="107000"/>
                        </a:lnSpc>
                        <a:spcBef>
                          <a:spcPts val="0"/>
                        </a:spcBef>
                        <a:spcAft>
                          <a:spcPts val="0"/>
                        </a:spcAft>
                      </a:pPr>
                      <a:r>
                        <a:rPr lang="ru-RU" sz="2000" dirty="0">
                          <a:effectLst/>
                        </a:rPr>
                        <a:t>Зв 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7301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8486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9399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11773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3569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4695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72018"/>
                  </a:ext>
                </a:extLst>
              </a:tr>
              <a:tr h="184150">
                <a:tc>
                  <a:txBody>
                    <a:bodyPr/>
                    <a:lstStyle/>
                    <a:p>
                      <a:pPr marL="0" marR="0">
                        <a:lnSpc>
                          <a:spcPct val="107000"/>
                        </a:lnSpc>
                        <a:spcBef>
                          <a:spcPts val="0"/>
                        </a:spcBef>
                        <a:spcAft>
                          <a:spcPts val="0"/>
                        </a:spcAft>
                      </a:pPr>
                      <a:r>
                        <a:rPr lang="ru-RU" sz="2000" dirty="0">
                          <a:effectLst/>
                        </a:rPr>
                        <a:t>Зв 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4100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1872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3633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7905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3245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10437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756634"/>
                  </a:ext>
                </a:extLst>
              </a:tr>
              <a:tr h="184150">
                <a:tc>
                  <a:txBody>
                    <a:bodyPr/>
                    <a:lstStyle/>
                    <a:p>
                      <a:pPr marL="0" marR="0">
                        <a:lnSpc>
                          <a:spcPct val="107000"/>
                        </a:lnSpc>
                        <a:spcBef>
                          <a:spcPts val="0"/>
                        </a:spcBef>
                        <a:spcAft>
                          <a:spcPts val="0"/>
                        </a:spcAft>
                      </a:pPr>
                      <a:r>
                        <a:rPr lang="ru-RU" sz="2000" dirty="0">
                          <a:effectLst/>
                        </a:rPr>
                        <a:t>Зв 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1664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1581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10595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6956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7492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6477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017978"/>
                  </a:ext>
                </a:extLst>
              </a:tr>
              <a:tr h="184150">
                <a:tc>
                  <a:txBody>
                    <a:bodyPr/>
                    <a:lstStyle/>
                    <a:p>
                      <a:pPr marL="0" marR="0">
                        <a:lnSpc>
                          <a:spcPct val="107000"/>
                        </a:lnSpc>
                        <a:spcBef>
                          <a:spcPts val="0"/>
                        </a:spcBef>
                        <a:spcAft>
                          <a:spcPts val="0"/>
                        </a:spcAft>
                      </a:pPr>
                      <a:r>
                        <a:rPr lang="ru-RU" sz="2000" dirty="0">
                          <a:effectLst/>
                        </a:rPr>
                        <a:t>Зв 4 +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7095306"/>
                  </a:ext>
                </a:extLst>
              </a:tr>
              <a:tr h="184150">
                <a:tc>
                  <a:txBody>
                    <a:bodyPr/>
                    <a:lstStyle/>
                    <a:p>
                      <a:pPr marL="0" marR="0">
                        <a:lnSpc>
                          <a:spcPct val="107000"/>
                        </a:lnSpc>
                        <a:spcBef>
                          <a:spcPts val="0"/>
                        </a:spcBef>
                        <a:spcAft>
                          <a:spcPts val="0"/>
                        </a:spcAft>
                      </a:pPr>
                      <a:r>
                        <a:rPr lang="ru-RU" sz="2000" dirty="0">
                          <a:effectLst/>
                        </a:rPr>
                        <a:t>Зв 5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286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8979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6938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5780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6441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109975"/>
                  </a:ext>
                </a:extLst>
              </a:tr>
              <a:tr h="184150">
                <a:tc>
                  <a:txBody>
                    <a:bodyPr/>
                    <a:lstStyle/>
                    <a:p>
                      <a:pPr marL="0" marR="0">
                        <a:lnSpc>
                          <a:spcPct val="107000"/>
                        </a:lnSpc>
                        <a:spcBef>
                          <a:spcPts val="0"/>
                        </a:spcBef>
                        <a:spcAft>
                          <a:spcPts val="0"/>
                        </a:spcAft>
                      </a:pPr>
                      <a:r>
                        <a:rPr lang="ru-RU" sz="2000" dirty="0">
                          <a:effectLst/>
                        </a:rPr>
                        <a:t>Зв 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251912"/>
                  </a:ext>
                </a:extLst>
              </a:tr>
              <a:tr h="184150">
                <a:tc>
                  <a:txBody>
                    <a:bodyPr/>
                    <a:lstStyle/>
                    <a:p>
                      <a:pPr marL="0" marR="0">
                        <a:lnSpc>
                          <a:spcPct val="107000"/>
                        </a:lnSpc>
                        <a:spcBef>
                          <a:spcPts val="0"/>
                        </a:spcBef>
                        <a:spcAft>
                          <a:spcPts val="0"/>
                        </a:spcAft>
                      </a:pPr>
                      <a:r>
                        <a:rPr lang="ru-RU" sz="2000" dirty="0">
                          <a:effectLst/>
                        </a:rPr>
                        <a:t>Зв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ru-RU" sz="2000" dirty="0">
                          <a:effectLst/>
                        </a:rPr>
                        <a:t>2088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512442"/>
                  </a:ext>
                </a:extLst>
              </a:tr>
            </a:tbl>
          </a:graphicData>
        </a:graphic>
      </p:graphicFrame>
    </p:spTree>
    <p:extLst>
      <p:ext uri="{BB962C8B-B14F-4D97-AF65-F5344CB8AC3E}">
        <p14:creationId xmlns:p14="http://schemas.microsoft.com/office/powerpoint/2010/main" val="2337931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992</Words>
  <Application>Microsoft Office PowerPoint</Application>
  <PresentationFormat>Широкоэкранный</PresentationFormat>
  <Paragraphs>506</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Задача о назначениях</dc:title>
  <dc:creator>V</dc:creator>
  <cp:lastModifiedBy>V</cp:lastModifiedBy>
  <cp:revision>35</cp:revision>
  <dcterms:created xsi:type="dcterms:W3CDTF">2016-12-18T12:48:50Z</dcterms:created>
  <dcterms:modified xsi:type="dcterms:W3CDTF">2016-12-18T16:49:30Z</dcterms:modified>
</cp:coreProperties>
</file>