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2" r:id="rId13"/>
    <p:sldId id="273" r:id="rId14"/>
    <p:sldId id="274" r:id="rId15"/>
    <p:sldId id="275" r:id="rId16"/>
    <p:sldId id="276" r:id="rId17"/>
    <p:sldId id="268" r:id="rId18"/>
    <p:sldId id="269" r:id="rId19"/>
    <p:sldId id="270" r:id="rId20"/>
    <p:sldId id="271" r:id="rId21"/>
    <p:sldId id="277" r:id="rId22"/>
    <p:sldId id="278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698" autoAdjust="0"/>
  </p:normalViewPr>
  <p:slideViewPr>
    <p:cSldViewPr>
      <p:cViewPr>
        <p:scale>
          <a:sx n="60" d="100"/>
          <a:sy n="60" d="100"/>
        </p:scale>
        <p:origin x="-725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01.03.2017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01.03.2017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01.03.2017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01.03.2017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01.03.2017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01.03.2017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01.03.2017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01.03.2017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01.03.2017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01.03.2017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01.03.2017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01.03.2017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278335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effectLst/>
              </a:rPr>
              <a:t>Тема: </a:t>
            </a:r>
            <a:r>
              <a:rPr lang="ru-RU" b="1" dirty="0" smtClean="0">
                <a:effectLst/>
              </a:rPr>
              <a:t>СОДЕРЖАНИЕ ОБРАЗОВАНИЯ В ВЫСШЕЙ ШКОЛЕ</a:t>
            </a:r>
            <a:endParaRPr lang="ru-RU" b="1" dirty="0">
              <a:effectLst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32560" y="3556944"/>
            <a:ext cx="7406640" cy="45719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Содержимое 6" descr="i400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643042" y="1785926"/>
            <a:ext cx="2629750" cy="3665156"/>
          </a:xfrm>
        </p:spPr>
      </p:pic>
      <p:pic>
        <p:nvPicPr>
          <p:cNvPr id="6" name="Содержимое 4" descr="гербарт1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429256" y="3214686"/>
            <a:ext cx="3066203" cy="32162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5728"/>
            <a:ext cx="8933688" cy="582594"/>
          </a:xfrm>
        </p:spPr>
        <p:txBody>
          <a:bodyPr>
            <a:normAutofit fontScale="90000"/>
          </a:bodyPr>
          <a:lstStyle/>
          <a:p>
            <a:pPr lvl="0" algn="just"/>
            <a:r>
              <a:rPr lang="ru-RU" sz="3100" b="1" dirty="0" smtClean="0">
                <a:effectLst/>
                <a:latin typeface="Times New Roman" pitchFamily="18" charset="0"/>
                <a:cs typeface="Times New Roman" pitchFamily="18" charset="0"/>
              </a:rPr>
              <a:t>2. Содержание профессионального образования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1538" y="785794"/>
            <a:ext cx="8072462" cy="5800732"/>
          </a:xfrm>
        </p:spPr>
        <p:txBody>
          <a:bodyPr>
            <a:normAutofit fontScale="85000" lnSpcReduction="10000"/>
          </a:bodyPr>
          <a:lstStyle/>
          <a:p>
            <a:pPr marL="0" indent="361950" algn="just">
              <a:buNone/>
            </a:pPr>
            <a:r>
              <a:rPr lang="ru-RU" sz="3300" b="1" i="1" dirty="0" smtClean="0">
                <a:latin typeface="Times New Roman" pitchFamily="18" charset="0"/>
                <a:cs typeface="Times New Roman" pitchFamily="18" charset="0"/>
              </a:rPr>
              <a:t>Содержание профессионального образования </a:t>
            </a:r>
            <a:r>
              <a:rPr lang="ru-RU" sz="3300" dirty="0" smtClean="0">
                <a:latin typeface="Times New Roman" pitchFamily="18" charset="0"/>
                <a:cs typeface="Times New Roman" pitchFamily="18" charset="0"/>
              </a:rPr>
              <a:t>- система знаний, умений и навыков, обеспечивающих подготовку к профессиональной деятельности. Оно включает:</a:t>
            </a:r>
          </a:p>
          <a:p>
            <a:pPr marL="0" lvl="0" indent="361950" algn="just">
              <a:buNone/>
            </a:pPr>
            <a:r>
              <a:rPr lang="ru-RU" sz="3300" dirty="0" smtClean="0">
                <a:latin typeface="Times New Roman" pitchFamily="18" charset="0"/>
                <a:cs typeface="Times New Roman" pitchFamily="18" charset="0"/>
              </a:rPr>
              <a:t>- совокупность понятий, законов, закономерностей, алгоритмов и современных теорий, объясняющих явления, которые происходят в природе, обществе, культуре и технике;</a:t>
            </a:r>
          </a:p>
          <a:p>
            <a:pPr marL="0" lvl="0" indent="361950" algn="just">
              <a:buNone/>
            </a:pPr>
            <a:r>
              <a:rPr lang="ru-RU" sz="3300" dirty="0" smtClean="0">
                <a:latin typeface="Times New Roman" pitchFamily="18" charset="0"/>
                <a:cs typeface="Times New Roman" pitchFamily="18" charset="0"/>
              </a:rPr>
              <a:t>- совокупность знаний о предметах, орудиях труда и механизмах, применяемых в процессе труда;</a:t>
            </a:r>
          </a:p>
          <a:p>
            <a:pPr marL="0" lvl="0" indent="361950" algn="just">
              <a:buNone/>
            </a:pPr>
            <a:r>
              <a:rPr lang="ru-RU" sz="3300" dirty="0" smtClean="0">
                <a:latin typeface="Times New Roman" pitchFamily="18" charset="0"/>
                <a:cs typeface="Times New Roman" pitchFamily="18" charset="0"/>
              </a:rPr>
              <a:t>- обучение способам деятельности, гарантирующим формирование профессиональных компетенций.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8728" y="0"/>
            <a:ext cx="7498080" cy="82528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214414" y="285728"/>
            <a:ext cx="7929586" cy="3643338"/>
          </a:xfrm>
        </p:spPr>
        <p:txBody>
          <a:bodyPr/>
          <a:lstStyle/>
          <a:p>
            <a:pPr marL="0" indent="80010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Под 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содержанием образования в высшей школе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понимается специально отобранная и признанная обществом (государством) система элементов объективного опыта человечества, усвоение которой необходимо для успешной деятельности в определенной сфере.</a:t>
            </a:r>
          </a:p>
          <a:p>
            <a:pPr marL="0" indent="800100" algn="just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C:\Users\User\Pictures\ПВШ\i (11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929198"/>
            <a:ext cx="5786406" cy="19288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0" y="0"/>
            <a:ext cx="7498080" cy="45719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00100" y="0"/>
            <a:ext cx="7933588" cy="6858000"/>
          </a:xfrm>
        </p:spPr>
        <p:txBody>
          <a:bodyPr>
            <a:normAutofit lnSpcReduction="10000"/>
          </a:bodyPr>
          <a:lstStyle/>
          <a:p>
            <a:pPr marL="0" indent="80010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Определение объема, уровня и глубины содержания учебного предмета, как и всей системы обучения высшей школы, начинается с некоторого исходного, существующего состояния и дополняется новым содержанием развивающейся науки и техники. Но этого, как указывает С.И. Архангельский, явно недостаточно, определение содержания обучения требует необходимого третьего компонента - предвидимого развития науки и техники</a:t>
            </a:r>
            <a:r>
              <a:rPr lang="ru-RU" dirty="0" smtClean="0"/>
              <a:t>.</a:t>
            </a:r>
          </a:p>
          <a:p>
            <a:pPr marL="0" indent="800100" algn="just">
              <a:buNone/>
            </a:pPr>
            <a:r>
              <a:rPr lang="ru-RU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Примерно таким же вопросом задается Кен Робинсон рассуждая о школьном образовании</a:t>
            </a:r>
            <a:endParaRPr lang="ru-RU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7290" y="0"/>
            <a:ext cx="7498080" cy="82528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00100" y="0"/>
            <a:ext cx="8143900" cy="6858000"/>
          </a:xfrm>
        </p:spPr>
        <p:txBody>
          <a:bodyPr>
            <a:normAutofit/>
          </a:bodyPr>
          <a:lstStyle/>
          <a:p>
            <a:pPr marL="0" indent="355600">
              <a:buNone/>
            </a:pP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Таким образом при отборе содержания учебного материала и его организации целесообразно учитывать следующие принципы развития высшего профессионального образования и задачи обучения бакалавра:</a:t>
            </a:r>
          </a:p>
          <a:p>
            <a:pPr marL="0" indent="355600"/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b="1" dirty="0" smtClean="0">
                <a:latin typeface="Times New Roman" pitchFamily="18" charset="0"/>
                <a:cs typeface="Times New Roman" pitchFamily="18" charset="0"/>
              </a:rPr>
              <a:t>личностной ориентации образования </a:t>
            </a: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(принцип предполагает выявление возможностей содержания для самовоспитания и самообразования);</a:t>
            </a:r>
          </a:p>
          <a:p>
            <a:pPr marL="0" indent="355600"/>
            <a:r>
              <a:rPr lang="ru-RU" sz="23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300" b="1" dirty="0" err="1" smtClean="0">
                <a:latin typeface="Times New Roman" pitchFamily="18" charset="0"/>
                <a:cs typeface="Times New Roman" pitchFamily="18" charset="0"/>
              </a:rPr>
              <a:t>фундаментализации</a:t>
            </a:r>
            <a:r>
              <a:rPr lang="ru-RU" sz="2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(принцип определяет концентрацию учебного материала вокруг «ядра» научной дисциплины как основы исследовательской деятельности);</a:t>
            </a:r>
          </a:p>
          <a:p>
            <a:pPr marL="0" indent="355600" algn="just"/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b="1" dirty="0" err="1" smtClean="0">
                <a:latin typeface="Times New Roman" pitchFamily="18" charset="0"/>
                <a:cs typeface="Times New Roman" pitchFamily="18" charset="0"/>
              </a:rPr>
              <a:t>практико-ориентированности</a:t>
            </a: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 (технологичности) (принцип направлен на реализацию методологической взаимосвязи науки и практики);</a:t>
            </a:r>
          </a:p>
          <a:p>
            <a:pPr marL="0" indent="355600"/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b="1" dirty="0" smtClean="0">
                <a:latin typeface="Times New Roman" pitchFamily="18" charset="0"/>
                <a:cs typeface="Times New Roman" pitchFamily="18" charset="0"/>
              </a:rPr>
              <a:t>вариативности</a:t>
            </a: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 (принцип ориентирует на максимальный учет, потребностей рынка труда);</a:t>
            </a:r>
          </a:p>
          <a:p>
            <a:pPr marL="0" indent="355600"/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b="1" dirty="0" smtClean="0">
                <a:latin typeface="Times New Roman" pitchFamily="18" charset="0"/>
                <a:cs typeface="Times New Roman" pitchFamily="18" charset="0"/>
              </a:rPr>
              <a:t>историзма</a:t>
            </a: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, который предполагает рассмотрение изучаемых явлений и фактов в контексте конкретно-исторического времени; сочетания ретроспективы с перспективой.</a:t>
            </a:r>
            <a:endParaRPr lang="ru-RU" sz="23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433654" cy="1143008"/>
          </a:xfrm>
        </p:spPr>
        <p:txBody>
          <a:bodyPr>
            <a:normAutofit fontScale="90000"/>
          </a:bodyPr>
          <a:lstStyle/>
          <a:p>
            <a:pPr lvl="0" algn="just"/>
            <a:r>
              <a:rPr lang="ru-RU" sz="2800" b="1" dirty="0" smtClean="0">
                <a:effectLst/>
                <a:latin typeface="Times New Roman" pitchFamily="18" charset="0"/>
                <a:cs typeface="Times New Roman" pitchFamily="18" charset="0"/>
              </a:rPr>
              <a:t>3. Документы, отражающие содержание образования</a:t>
            </a:r>
            <a:r>
              <a:rPr lang="ru-RU" sz="2800" dirty="0" smtClean="0"/>
              <a:t/>
            </a:r>
            <a:br>
              <a:rPr lang="ru-RU" sz="2800" dirty="0" smtClean="0"/>
            </a:b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42976" y="1214422"/>
            <a:ext cx="7790712" cy="5033978"/>
          </a:xfrm>
        </p:spPr>
        <p:txBody>
          <a:bodyPr/>
          <a:lstStyle/>
          <a:p>
            <a:pPr marL="0" lvl="0" indent="266700" algn="just"/>
            <a:r>
              <a:rPr lang="ru-RU" dirty="0" smtClean="0"/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Государственном образовательном стандарте высшего профессионального образования;</a:t>
            </a:r>
          </a:p>
          <a:p>
            <a:pPr marL="0" lvl="0" indent="266700"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учебных планах;</a:t>
            </a:r>
          </a:p>
          <a:p>
            <a:pPr marL="0" lvl="0" indent="266700"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учебных программах отдельных дисциплин;</a:t>
            </a:r>
          </a:p>
          <a:p>
            <a:pPr marL="0" lvl="0" indent="266700"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учебниках и др.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8728" y="-82528"/>
            <a:ext cx="7498080" cy="82528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1538" y="0"/>
            <a:ext cx="7862150" cy="6248400"/>
          </a:xfrm>
        </p:spPr>
        <p:txBody>
          <a:bodyPr/>
          <a:lstStyle/>
          <a:p>
            <a:pPr marL="0" indent="355600" algn="just">
              <a:buNone/>
            </a:pP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Федеральный государственный образовательный стандарт высшего образования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(ФГОС ВО) является нормативным документом, на основе которого проектируется основная образовательная программа (ООП).</a:t>
            </a:r>
          </a:p>
          <a:p>
            <a:pPr marL="0" indent="35560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Стандарт рассматривается как норма качества профессионального образования.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V="1">
            <a:off x="1435608" y="-428652"/>
            <a:ext cx="7498080" cy="703290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28662" y="0"/>
            <a:ext cx="8005026" cy="6248400"/>
          </a:xfrm>
        </p:spPr>
        <p:txBody>
          <a:bodyPr/>
          <a:lstStyle/>
          <a:p>
            <a:pPr marL="0" indent="0" algn="ctr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Отличительные особенности </a:t>
            </a:r>
          </a:p>
          <a:p>
            <a:pPr marL="0" indent="0" algn="ctr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ФГОС от ГОС</a:t>
            </a:r>
          </a:p>
          <a:p>
            <a:pPr marL="0" indent="625475" algn="just"/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Компетентностный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подход</a:t>
            </a:r>
          </a:p>
          <a:p>
            <a:pPr marL="0" indent="625475" algn="just"/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625475"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Мерой трудоемкости образовательной программы стали зачетные единицы</a:t>
            </a:r>
          </a:p>
          <a:p>
            <a:pPr marL="0" indent="625475" algn="just">
              <a:buNone/>
            </a:pPr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625475"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Вариативная часть. Вуз формирует свой перечень дисциплин вариативной (профильной)части в пределах суммарной трудоемкости вариативной части.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User\Pictures\ПВШ\i (11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334000"/>
            <a:ext cx="4572000" cy="152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V="1">
            <a:off x="1357290" y="0"/>
            <a:ext cx="7498080" cy="60348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00100" y="0"/>
            <a:ext cx="7933588" cy="6248400"/>
          </a:xfrm>
        </p:spPr>
        <p:txBody>
          <a:bodyPr>
            <a:normAutofit/>
          </a:bodyPr>
          <a:lstStyle/>
          <a:p>
            <a:pPr marL="0" indent="355600"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Высшие учебные заведения обязаны ежегодно обновлять ООП подготовки специалиста с учетом развития науки, техники, культуры,  экономики.</a:t>
            </a:r>
          </a:p>
          <a:p>
            <a:pPr marL="0" indent="355600" algn="just">
              <a:buNone/>
            </a:pPr>
            <a:endParaRPr lang="ru-RU" dirty="0" smtClean="0"/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Использование в учебном процессе интерактивных форм проведения занятий не менее пяти процентов аудиторных занятий (деловых и ролевых игр, разбор конкретных ситуаций, психологические и иные тренинги).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User\Pictures\ПВШ\i (11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3438" y="5357813"/>
            <a:ext cx="4500562" cy="15001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00166" y="0"/>
            <a:ext cx="7498080" cy="153966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42976" y="0"/>
            <a:ext cx="8001024" cy="6643710"/>
          </a:xfrm>
        </p:spPr>
        <p:txBody>
          <a:bodyPr>
            <a:normAutofit/>
          </a:bodyPr>
          <a:lstStyle/>
          <a:p>
            <a:pPr marL="0" indent="358775"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Вуз обязан обеспечить обучающемуся реальную возможность участвовать в формировании своей программы обучения, включая возможную разработку индивидуальных образовательных программ.</a:t>
            </a: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Научно-исследовательская работа является обязательным разделом ООП подготовки специалиста. Обсуждение ее результатов в учебных структурах вуза должно проходить с привлечением работодателей.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C:\Users\User\Pictures\ПВШ\i (11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6314" y="5643578"/>
            <a:ext cx="4357686" cy="12144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effectLst/>
              </a:rPr>
              <a:t>План:</a:t>
            </a:r>
            <a:endParaRPr lang="ru-RU" b="1" dirty="0">
              <a:effectLst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1. Сущность содержания образования</a:t>
            </a:r>
            <a:r>
              <a:rPr lang="ru-RU" i="1" dirty="0" smtClean="0"/>
              <a:t>.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2. Содержание профессионального образования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3. Документы, отражающие содержание образования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8728" y="0"/>
            <a:ext cx="7498080" cy="225404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57224" y="0"/>
            <a:ext cx="8076464" cy="6715148"/>
          </a:xfrm>
        </p:spPr>
        <p:txBody>
          <a:bodyPr>
            <a:normAutofit fontScale="92500"/>
          </a:bodyPr>
          <a:lstStyle/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Не менее 70 процентов преподавателей, обеспечивающих образовательный процесс  по профессиональному циклу, должны иметь ученые степени или ученые звания.</a:t>
            </a: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 образовательному процессу должно быть привлечено не менее пяти процентов преподавателей из числа действующих руководителей и работников профильных организаций, предприятий и учреждений.</a:t>
            </a: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Должна быть обеспечена возможность осуществления одновременного индивидуального доступа к электронной библиотечной системе для 25 процентов обучающихся и т.д.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7290" y="0"/>
            <a:ext cx="7498080" cy="82528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00100" y="285728"/>
            <a:ext cx="7933588" cy="5962672"/>
          </a:xfrm>
        </p:spPr>
        <p:txBody>
          <a:bodyPr>
            <a:normAutofit fontScale="92500" lnSpcReduction="20000"/>
          </a:bodyPr>
          <a:lstStyle/>
          <a:p>
            <a:pPr marL="0" indent="355600" algn="just">
              <a:buNone/>
            </a:pP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Основная образовательная программа (ООП)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высшего учебного заведения – это  комплексный проект образовательного процесса в вузе по определенному направлению и профилю подготовки, представляющий собой систему взаимосвязанных документов, среди которых:</a:t>
            </a:r>
          </a:p>
          <a:p>
            <a:pPr marL="0" lvl="0" indent="355600"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учебный план;</a:t>
            </a:r>
          </a:p>
          <a:p>
            <a:pPr marL="0" lvl="0" indent="355600"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рабочие программы учебных курсов, дисциплин (модулей);</a:t>
            </a:r>
          </a:p>
          <a:p>
            <a:pPr marL="0" lvl="0" indent="355600"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программы учебных и производственных практик;</a:t>
            </a:r>
          </a:p>
          <a:p>
            <a:pPr marL="0" lvl="0" indent="355600"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программа научно-исследовательской работы.</a:t>
            </a:r>
          </a:p>
          <a:p>
            <a:endParaRPr lang="ru-RU" dirty="0"/>
          </a:p>
        </p:txBody>
      </p:sp>
      <p:pic>
        <p:nvPicPr>
          <p:cNvPr id="5122" name="Picture 2" descr="C:\Users\User\Pictures\ПВШ\i (11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3438" y="5357812"/>
            <a:ext cx="4500562" cy="15001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225404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1538" y="214290"/>
            <a:ext cx="7862150" cy="6034110"/>
          </a:xfrm>
        </p:spPr>
        <p:txBody>
          <a:bodyPr>
            <a:normAutofit fontScale="70000" lnSpcReduction="20000"/>
          </a:bodyPr>
          <a:lstStyle/>
          <a:p>
            <a:pPr marL="0" indent="355600" algn="just">
              <a:buNone/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Учебные планы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составляются на основе стандартов и конкретизируют их применение в реальных условиях учебного заведения. </a:t>
            </a:r>
          </a:p>
          <a:p>
            <a:pPr marL="0" indent="355600" algn="just">
              <a:buNone/>
            </a:pPr>
            <a:endParaRPr lang="ru-RU" sz="23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266700" algn="just">
              <a:buNone/>
            </a:pP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Учебная программа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документ, характеризующий отдельный учебный предмет. Она составляется по каждому из предметов, входящих в учебный план. </a:t>
            </a:r>
          </a:p>
          <a:p>
            <a:pPr marL="0" indent="26670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Учебная программа, как правило, содержит введение с изложением целей изучения данного предмета, основные требования к знаниям, умениям и навыкам обучаемых, тематический план изучения материала с его распределением по времени и видам учебных занятий, перечень необходимых средств обучения, наглядных пособий, рекомендуемую литературу. В программы включаются также данные о формах изучения курса (лекции, семинары, практические занятия), а также сведения о формах контроля, задания для самостоятельной работы обучающихся, указываются технологии, на основе которых строится учебный процесс и др.</a:t>
            </a:r>
          </a:p>
          <a:p>
            <a:pPr marL="0" indent="26670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Программы разрабатываются кафедрами вузов и являются основными руководящими документами для работы преподавателя</a:t>
            </a:r>
            <a:r>
              <a:rPr lang="ru-RU" dirty="0" smtClean="0"/>
              <a:t>.</a:t>
            </a:r>
          </a:p>
          <a:p>
            <a:pPr marL="0" indent="355600" algn="just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8728" y="0"/>
            <a:ext cx="7498080" cy="153966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42976" y="0"/>
            <a:ext cx="8001024" cy="4572008"/>
          </a:xfrm>
        </p:spPr>
        <p:txBody>
          <a:bodyPr>
            <a:normAutofit/>
          </a:bodyPr>
          <a:lstStyle/>
          <a:p>
            <a:pPr marL="0" indent="714375" algn="just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Содержание образования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– это  система научных знаний, умений и навыков, овладение которыми обеспечивает всестороннее развитие умственных и физических способностей обучающихся, формирование их мировоззрения, морали и поведения, подготовку к общественной жизни и труду. </a:t>
            </a:r>
          </a:p>
          <a:p>
            <a:pPr marL="0" indent="714375" algn="just">
              <a:buNone/>
            </a:pP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Ю.К. </a:t>
            </a:r>
            <a:r>
              <a:rPr lang="ru-RU" sz="1900" dirty="0" err="1" smtClean="0">
                <a:latin typeface="Times New Roman" pitchFamily="18" charset="0"/>
                <a:cs typeface="Times New Roman" pitchFamily="18" charset="0"/>
              </a:rPr>
              <a:t>Бабанский</a:t>
            </a:r>
            <a:endParaRPr lang="ru-RU" sz="19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User\Pictures\ПВШ\Бабанский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0939" y="3429000"/>
            <a:ext cx="2385391" cy="3429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488" y="4000504"/>
            <a:ext cx="6286512" cy="1857388"/>
          </a:xfrm>
        </p:spPr>
        <p:txBody>
          <a:bodyPr>
            <a:normAutofit fontScale="90000"/>
          </a:bodyPr>
          <a:lstStyle/>
          <a:p>
            <a:pPr algn="just"/>
            <a:r>
              <a:rPr lang="ru-RU" sz="4000" b="1" dirty="0" smtClean="0">
                <a:effectLst/>
                <a:latin typeface="Times New Roman" pitchFamily="18" charset="0"/>
                <a:cs typeface="Times New Roman" pitchFamily="18" charset="0"/>
              </a:rPr>
              <a:t>Содержание образования </a:t>
            </a:r>
            <a:r>
              <a:rPr lang="ru-RU" sz="4000" dirty="0" smtClean="0">
                <a:effectLst/>
                <a:latin typeface="Times New Roman" pitchFamily="18" charset="0"/>
                <a:cs typeface="Times New Roman" pitchFamily="18" charset="0"/>
              </a:rPr>
              <a:t>– это  содержание процесса прогрессивных изменений свойств и качеств личности. </a:t>
            </a:r>
            <a:br>
              <a:rPr lang="ru-RU" sz="40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endParaRPr lang="ru-RU" dirty="0"/>
          </a:p>
        </p:txBody>
      </p:sp>
      <p:pic>
        <p:nvPicPr>
          <p:cNvPr id="5" name="Содержимое 4" descr="леднев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714619"/>
            <a:ext cx="2830504" cy="4228497"/>
          </a:xfrm>
        </p:spPr>
      </p:pic>
      <p:pic>
        <p:nvPicPr>
          <p:cNvPr id="6" name="Содержимое 5" descr="73cdb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357818" y="0"/>
            <a:ext cx="2244182" cy="328612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933688" cy="1797040"/>
          </a:xfrm>
        </p:spPr>
        <p:txBody>
          <a:bodyPr>
            <a:normAutofit/>
          </a:bodyPr>
          <a:lstStyle/>
          <a:p>
            <a:pPr algn="just"/>
            <a:r>
              <a:rPr lang="ru-RU" sz="3200" dirty="0" smtClean="0">
                <a:effectLst/>
                <a:latin typeface="Times New Roman" pitchFamily="18" charset="0"/>
                <a:cs typeface="Times New Roman" pitchFamily="18" charset="0"/>
              </a:rPr>
              <a:t>На основе анализа социального опыта И.Я. </a:t>
            </a:r>
            <a:r>
              <a:rPr lang="ru-RU" sz="3200" dirty="0" err="1" smtClean="0">
                <a:effectLst/>
                <a:latin typeface="Times New Roman" pitchFamily="18" charset="0"/>
                <a:cs typeface="Times New Roman" pitchFamily="18" charset="0"/>
              </a:rPr>
              <a:t>Лернер</a:t>
            </a:r>
            <a:r>
              <a:rPr lang="ru-RU" sz="3200" dirty="0" smtClean="0">
                <a:effectLst/>
                <a:latin typeface="Times New Roman" pitchFamily="18" charset="0"/>
                <a:cs typeface="Times New Roman" pitchFamily="18" charset="0"/>
              </a:rPr>
              <a:t> и М.Н. </a:t>
            </a:r>
            <a:r>
              <a:rPr lang="ru-RU" sz="3200" dirty="0" err="1" smtClean="0">
                <a:effectLst/>
                <a:latin typeface="Times New Roman" pitchFamily="18" charset="0"/>
                <a:cs typeface="Times New Roman" pitchFamily="18" charset="0"/>
              </a:rPr>
              <a:t>Скаткин</a:t>
            </a:r>
            <a:r>
              <a:rPr lang="ru-RU" sz="3200" dirty="0" smtClean="0">
                <a:effectLst/>
                <a:latin typeface="Times New Roman" pitchFamily="18" charset="0"/>
                <a:cs typeface="Times New Roman" pitchFamily="18" charset="0"/>
              </a:rPr>
              <a:t> выделяют 4 типа элементов содержания образования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571612"/>
            <a:ext cx="8505092" cy="4676788"/>
          </a:xfrm>
        </p:spPr>
        <p:txBody>
          <a:bodyPr>
            <a:normAutofit fontScale="92500" lnSpcReduction="10000"/>
          </a:bodyPr>
          <a:lstStyle/>
          <a:p>
            <a:pPr marL="0" lvl="0" indent="361950" algn="just">
              <a:buNone/>
            </a:pPr>
            <a:r>
              <a:rPr lang="ru-RU" dirty="0" smtClean="0"/>
              <a:t>1.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Система знаний о природе, обществе, технике, способах деятельности, усвоение которых обеспечивает формирование в сознании обучающихся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естественно-научной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картины мира. Это основные понятия и термины, факты повседневной действительности; основные законы науки; теории, содержащие систему научных знаний об определенной совокупности объектов; знания о способах деятельности; знания о нормах отношений к различным явлениям жизни, установленных в данном обществе.</a:t>
            </a:r>
          </a:p>
          <a:p>
            <a:pPr algn="just"/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8728" y="-357214"/>
            <a:ext cx="7498080" cy="82528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42976" y="285728"/>
            <a:ext cx="7790712" cy="3714776"/>
          </a:xfrm>
        </p:spPr>
        <p:txBody>
          <a:bodyPr/>
          <a:lstStyle/>
          <a:p>
            <a:pPr marL="0" lvl="0" indent="625475" algn="just">
              <a:buNone/>
            </a:pPr>
            <a:r>
              <a:rPr lang="ru-RU" dirty="0" smtClean="0"/>
              <a:t>2.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Система умений и навыков, т. е. опыт осуществления уже известных обществу способов деятельности как интеллектуального, так и практического характера, а также умений и навыков, специфических для того или иного учебного предмета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8728" y="-76983"/>
            <a:ext cx="7498080" cy="153966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1538" y="0"/>
            <a:ext cx="7862150" cy="6248400"/>
          </a:xfrm>
        </p:spPr>
        <p:txBody>
          <a:bodyPr>
            <a:normAutofit fontScale="92500" lnSpcReduction="20000"/>
          </a:bodyPr>
          <a:lstStyle/>
          <a:p>
            <a:pPr marL="0" lvl="0" indent="715963" algn="just">
              <a:buAutoNum type="arabicPeriod" startAt="3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Опыт творческой деятельности, призванный обеспечить готовность к поиску решения новых проблем, к творческому преобразованию действительности. </a:t>
            </a:r>
          </a:p>
          <a:p>
            <a:pPr marL="0" indent="715963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Последнее предполагает</a:t>
            </a:r>
            <a:r>
              <a:rPr lang="ru-RU" dirty="0" smtClean="0"/>
              <a:t>:</a:t>
            </a:r>
          </a:p>
          <a:p>
            <a:pPr algn="just"/>
            <a:r>
              <a:rPr lang="ru-RU" dirty="0" smtClean="0"/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самостоятельный перенос знаний и умений в новую ситуацию;</a:t>
            </a: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самостоятельное комбинирование известных способов деятельности и новых;</a:t>
            </a: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видение структуры объекта;</a:t>
            </a: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видение возможных решений данной проблемы;</a:t>
            </a: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нахождение принципиально нового способа решения, отличного от известных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8728" y="0"/>
            <a:ext cx="7498080" cy="82528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42976" y="214290"/>
            <a:ext cx="7790712" cy="3214710"/>
          </a:xfrm>
        </p:spPr>
        <p:txBody>
          <a:bodyPr/>
          <a:lstStyle/>
          <a:p>
            <a:pPr marL="0" indent="53340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4. Опыт и нормы эмоционально-волевого отношения к миру, друг к другу, являющиеся вместе со знаниями и умениями условиями формирования убеждений и идеалов, системы ценностей личности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0100" y="0"/>
            <a:ext cx="7933588" cy="2357430"/>
          </a:xfrm>
        </p:spPr>
        <p:txBody>
          <a:bodyPr>
            <a:normAutofit/>
          </a:bodyPr>
          <a:lstStyle/>
          <a:p>
            <a:pPr indent="715963" algn="just"/>
            <a:r>
              <a:rPr lang="ru-RU" sz="3100" dirty="0" smtClean="0">
                <a:effectLst/>
                <a:latin typeface="Times New Roman" pitchFamily="18" charset="0"/>
                <a:cs typeface="Times New Roman" pitchFamily="18" charset="0"/>
              </a:rPr>
              <a:t>В педагогической науке существуют различные дидактические теории, влияющие на формирование содержания образования.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785926"/>
            <a:ext cx="8212460" cy="3143272"/>
          </a:xfrm>
        </p:spPr>
        <p:txBody>
          <a:bodyPr/>
          <a:lstStyle/>
          <a:p>
            <a:pPr algn="just"/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Дидактический энциклопедизм (Я.А. Коменский)</a:t>
            </a:r>
          </a:p>
          <a:p>
            <a:pPr algn="just"/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Дидактический формализм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(А.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Дистервег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, И.Г. Песталоцци, И.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Гербарт</a:t>
            </a:r>
            <a:r>
              <a:rPr lang="ru-RU" i="1" dirty="0" smtClean="0"/>
              <a:t>)</a:t>
            </a:r>
          </a:p>
          <a:p>
            <a:pPr algn="just"/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Дидактический  прагматизм  (Дж.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Дьюи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/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User\Pictures\ПВШ\i (11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4643446"/>
            <a:ext cx="6000792" cy="20002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4444</TotalTime>
  <Words>1078</Words>
  <Application>Microsoft Office PowerPoint</Application>
  <PresentationFormat>Экран (4:3)</PresentationFormat>
  <Paragraphs>69</Paragraphs>
  <Slides>22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Солнцестояние</vt:lpstr>
      <vt:lpstr>Тема: СОДЕРЖАНИЕ ОБРАЗОВАНИЯ В ВЫСШЕЙ ШКОЛЕ</vt:lpstr>
      <vt:lpstr>План:</vt:lpstr>
      <vt:lpstr>Слайд 3</vt:lpstr>
      <vt:lpstr>Содержание образования – это  содержание процесса прогрессивных изменений свойств и качеств личности.   </vt:lpstr>
      <vt:lpstr>На основе анализа социального опыта И.Я. Лернер и М.Н. Скаткин выделяют 4 типа элементов содержания образования</vt:lpstr>
      <vt:lpstr>Слайд 6</vt:lpstr>
      <vt:lpstr>Слайд 7</vt:lpstr>
      <vt:lpstr>Слайд 8</vt:lpstr>
      <vt:lpstr>В педагогической науке существуют различные дидактические теории, влияющие на формирование содержания образования. </vt:lpstr>
      <vt:lpstr>Слайд 10</vt:lpstr>
      <vt:lpstr>2. Содержание профессионального образования </vt:lpstr>
      <vt:lpstr>Слайд 12</vt:lpstr>
      <vt:lpstr>Слайд 13</vt:lpstr>
      <vt:lpstr>Слайд 14</vt:lpstr>
      <vt:lpstr>3. Документы, отражающие содержание образования 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 СОДЕРЖАНИЕ ОБРАЗОВАНИЯ В ВЫСШЕЙ ШКОЛЕ</dc:title>
  <dc:creator>User</dc:creator>
  <cp:lastModifiedBy>User</cp:lastModifiedBy>
  <cp:revision>6</cp:revision>
  <dcterms:created xsi:type="dcterms:W3CDTF">2017-02-23T18:22:58Z</dcterms:created>
  <dcterms:modified xsi:type="dcterms:W3CDTF">2017-03-01T10:45:07Z</dcterms:modified>
</cp:coreProperties>
</file>