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57" r:id="rId11"/>
    <p:sldId id="258" r:id="rId12"/>
    <p:sldId id="260" r:id="rId13"/>
    <p:sldId id="261" r:id="rId14"/>
    <p:sldId id="262" r:id="rId15"/>
    <p:sldId id="265" r:id="rId16"/>
    <p:sldId id="263" r:id="rId17"/>
    <p:sldId id="266" r:id="rId18"/>
    <p:sldId id="267" r:id="rId19"/>
    <p:sldId id="268" r:id="rId20"/>
    <p:sldId id="269" r:id="rId21"/>
    <p:sldId id="270" r:id="rId22"/>
    <p:sldId id="264" r:id="rId23"/>
    <p:sldId id="271" r:id="rId24"/>
    <p:sldId id="272" r:id="rId25"/>
    <p:sldId id="273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3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8A999-6412-4B1A-BAAC-6240009B29BA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B6344-A3E2-47C1-AB14-C5EC5CFA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8A999-6412-4B1A-BAAC-6240009B29BA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B6344-A3E2-47C1-AB14-C5EC5CFA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4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8A999-6412-4B1A-BAAC-6240009B29BA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B6344-A3E2-47C1-AB14-C5EC5CFA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8A999-6412-4B1A-BAAC-6240009B29BA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B6344-A3E2-47C1-AB14-C5EC5CFA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3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3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8A999-6412-4B1A-BAAC-6240009B29BA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B6344-A3E2-47C1-AB14-C5EC5CFA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8A999-6412-4B1A-BAAC-6240009B29BA}" type="datetimeFigureOut">
              <a:rPr lang="en-US" smtClean="0"/>
              <a:t>6/21/13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B6344-A3E2-47C1-AB14-C5EC5CFA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2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8A999-6412-4B1A-BAAC-6240009B29BA}" type="datetimeFigureOut">
              <a:rPr lang="en-US" smtClean="0"/>
              <a:t>6/21/13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B6344-A3E2-47C1-AB14-C5EC5CFA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8A999-6412-4B1A-BAAC-6240009B29BA}" type="datetimeFigureOut">
              <a:rPr lang="en-US" smtClean="0"/>
              <a:t>6/21/13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B6344-A3E2-47C1-AB14-C5EC5CFA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8A999-6412-4B1A-BAAC-6240009B29BA}" type="datetimeFigureOut">
              <a:rPr lang="en-US" smtClean="0"/>
              <a:t>6/21/13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B6344-A3E2-47C1-AB14-C5EC5CFA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5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8A999-6412-4B1A-BAAC-6240009B29BA}" type="datetimeFigureOut">
              <a:rPr lang="en-US" smtClean="0"/>
              <a:t>6/21/13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B6344-A3E2-47C1-AB14-C5EC5CFA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5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8A999-6412-4B1A-BAAC-6240009B29BA}" type="datetimeFigureOut">
              <a:rPr lang="en-US" smtClean="0"/>
              <a:t>6/21/13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B6344-A3E2-47C1-AB14-C5EC5CFA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4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354" y="609451"/>
            <a:ext cx="777329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354" y="1981275"/>
            <a:ext cx="7773293" cy="41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" y="6248549"/>
            <a:ext cx="1905372" cy="45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accent1"/>
                </a:solidFill>
              </a:defRPr>
            </a:lvl1pPr>
          </a:lstStyle>
          <a:p>
            <a:fld id="{5258A999-6412-4B1A-BAAC-6240009B29BA}" type="datetimeFigureOut">
              <a:rPr lang="en-US" smtClean="0"/>
              <a:t>6/21/13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726" y="6400354"/>
            <a:ext cx="2895451" cy="45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824" y="6400354"/>
            <a:ext cx="1904256" cy="45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chemeClr val="bg1"/>
                </a:solidFill>
              </a:defRPr>
            </a:lvl1pPr>
          </a:lstStyle>
          <a:p>
            <a:fld id="{11AB6344-A3E2-47C1-AB14-C5EC5CFAC3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-128"/>
          <a:cs typeface="ＭＳ Ｐゴシック" charset="-128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665" indent="-342665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2"/>
          </a:solidFill>
          <a:latin typeface="+mn-lt"/>
          <a:ea typeface="MS PGothic" pitchFamily="34" charset="-128"/>
          <a:cs typeface="+mn-cs"/>
        </a:defRPr>
      </a:lvl1pPr>
      <a:lvl2pPr marL="742254" indent="-284624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  <a:ea typeface="MS PGothic" pitchFamily="34" charset="-128"/>
        </a:defRPr>
      </a:lvl2pPr>
      <a:lvl3pPr marL="1141844" indent="-22769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MS PGothic" pitchFamily="34" charset="-128"/>
        </a:defRPr>
      </a:lvl3pPr>
      <a:lvl4pPr marL="1599474" indent="-22769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MS PGothic" pitchFamily="34" charset="-128"/>
        </a:defRPr>
      </a:lvl4pPr>
      <a:lvl5pPr marL="2057104" indent="-22769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MS PGothic" pitchFamily="34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Printing Without Channels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200"/>
              <a:t>RSCS, CUPS, And Every Other Printer </a:t>
            </a:r>
          </a:p>
          <a:p>
            <a:pPr>
              <a:spcBef>
                <a:spcPct val="0"/>
              </a:spcBef>
            </a:pPr>
            <a:r>
              <a:rPr lang="en-US" sz="2200"/>
              <a:t>Known To Mankind</a:t>
            </a:r>
          </a:p>
          <a:p>
            <a:pPr>
              <a:spcBef>
                <a:spcPct val="0"/>
              </a:spcBef>
            </a:pPr>
            <a:endParaRPr lang="en-US" sz="2200"/>
          </a:p>
          <a:p>
            <a:pPr>
              <a:spcBef>
                <a:spcPct val="0"/>
              </a:spcBef>
            </a:pPr>
            <a:r>
              <a:rPr lang="en-US" sz="2200"/>
              <a:t>David Boyes/Jacob Welsh</a:t>
            </a:r>
          </a:p>
          <a:p>
            <a:pPr>
              <a:spcBef>
                <a:spcPct val="0"/>
              </a:spcBef>
            </a:pPr>
            <a:r>
              <a:rPr lang="en-US" sz="2200"/>
              <a:t>Sine Nomine Associates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53514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52400" y="850803"/>
            <a:ext cx="8812765" cy="5214537"/>
            <a:chOff x="152400" y="850803"/>
            <a:chExt cx="8812765" cy="5214537"/>
          </a:xfrm>
        </p:grpSpPr>
        <p:sp>
          <p:nvSpPr>
            <p:cNvPr id="26" name="Rounded Rectangle 25"/>
            <p:cNvSpPr/>
            <p:nvPr/>
          </p:nvSpPr>
          <p:spPr>
            <a:xfrm>
              <a:off x="3133897" y="5677059"/>
              <a:ext cx="1143000" cy="388281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1002313" y="3714692"/>
              <a:ext cx="1212526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73108" y="3453082"/>
              <a:ext cx="646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IPP</a:t>
              </a:r>
              <a:endParaRPr lang="en-US" sz="28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002313" y="4119975"/>
              <a:ext cx="1212526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57439" y="3858365"/>
              <a:ext cx="742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LPD</a:t>
              </a:r>
              <a:endParaRPr lang="en-US" sz="28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133897" y="5384633"/>
              <a:ext cx="1143000" cy="388281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33897" y="5087114"/>
              <a:ext cx="1143000" cy="388281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133897" y="4762659"/>
              <a:ext cx="1143000" cy="388281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Queues</a:t>
              </a:r>
              <a:endParaRPr lang="en-US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2318730" y="3078978"/>
              <a:ext cx="2773335" cy="175260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CUPS</a:t>
              </a:r>
              <a:endParaRPr lang="en-US" sz="48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705397" y="1981200"/>
              <a:ext cx="0" cy="95265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00206" y="1445625"/>
              <a:ext cx="763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Web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76310" y="1445626"/>
              <a:ext cx="20569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Courier New" pitchFamily="49" charset="0"/>
                </a:rPr>
                <a:t>Command Line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21010" y="1445332"/>
              <a:ext cx="1328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Browsing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4176311" y="1981200"/>
              <a:ext cx="471139" cy="99243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763344" y="1981200"/>
              <a:ext cx="513249" cy="99243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246600" y="2709228"/>
              <a:ext cx="646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IPP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46600" y="4601299"/>
              <a:ext cx="1021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HPLIP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46600" y="4186177"/>
              <a:ext cx="25313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USB/Serial/Parallel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46600" y="3724446"/>
              <a:ext cx="2718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AppSocket</a:t>
              </a:r>
              <a:r>
                <a:rPr lang="en-US" sz="2400" dirty="0" smtClean="0"/>
                <a:t>/</a:t>
              </a:r>
              <a:r>
                <a:rPr lang="en-US" sz="2400" dirty="0" err="1" smtClean="0"/>
                <a:t>JetDirect</a:t>
              </a:r>
              <a:endParaRPr lang="en-US" sz="2400" dirty="0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46600" y="3232448"/>
              <a:ext cx="742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LPD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5161486" y="3062788"/>
              <a:ext cx="1027920" cy="49151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5259140" y="3494058"/>
              <a:ext cx="930266" cy="29106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303528" y="3986501"/>
              <a:ext cx="885878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276895" y="4202372"/>
              <a:ext cx="912511" cy="21463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5179241" y="4415436"/>
              <a:ext cx="1018727" cy="46052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246600" y="5070922"/>
              <a:ext cx="1169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Others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5028321" y="4610744"/>
              <a:ext cx="1161085" cy="72178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71403" y="850803"/>
              <a:ext cx="2067988" cy="4616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Configuration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2400" y="2895600"/>
              <a:ext cx="914400" cy="4616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Input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09024" y="2205335"/>
              <a:ext cx="1206741" cy="4616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Output</a:t>
              </a:r>
              <a:endParaRPr lang="en-US" sz="2400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590800" y="1981200"/>
              <a:ext cx="503261" cy="95265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4647451" y="5764788"/>
            <a:ext cx="4297386" cy="9408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numCol="1" rtlCol="0">
            <a:noAutofit/>
          </a:bodyPr>
          <a:lstStyle/>
          <a:p>
            <a:pPr>
              <a:tabLst>
                <a:tab pos="731520" algn="r"/>
                <a:tab pos="822960" algn="l"/>
              </a:tabLst>
            </a:pPr>
            <a:r>
              <a:rPr lang="en-US" b="1" dirty="0" smtClean="0"/>
              <a:t>	IPP</a:t>
            </a:r>
            <a:r>
              <a:rPr lang="en-US" dirty="0"/>
              <a:t>	</a:t>
            </a:r>
            <a:r>
              <a:rPr lang="en-US" dirty="0" smtClean="0"/>
              <a:t>Internet Printing Protocol</a:t>
            </a:r>
          </a:p>
          <a:p>
            <a:pPr>
              <a:tabLst>
                <a:tab pos="731520" algn="r"/>
                <a:tab pos="822960" algn="l"/>
              </a:tabLst>
            </a:pPr>
            <a:r>
              <a:rPr lang="en-US" b="1" dirty="0" smtClean="0"/>
              <a:t>	LPD</a:t>
            </a:r>
            <a:r>
              <a:rPr lang="en-US" dirty="0"/>
              <a:t>	</a:t>
            </a:r>
            <a:r>
              <a:rPr lang="en-US" dirty="0" smtClean="0"/>
              <a:t>Line Printer Daemon</a:t>
            </a:r>
          </a:p>
          <a:p>
            <a:pPr>
              <a:tabLst>
                <a:tab pos="731520" algn="r"/>
                <a:tab pos="822960" algn="l"/>
              </a:tabLst>
            </a:pPr>
            <a:r>
              <a:rPr lang="en-US" b="1" dirty="0" smtClean="0"/>
              <a:t>	HPLIP</a:t>
            </a:r>
            <a:r>
              <a:rPr lang="en-US" dirty="0"/>
              <a:t>	</a:t>
            </a:r>
            <a:r>
              <a:rPr lang="en-US" dirty="0" smtClean="0"/>
              <a:t>HP Linux Imaging &amp; Printing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50803"/>
            <a:ext cx="1016097" cy="101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cupsd</a:t>
            </a:r>
            <a:endParaRPr lang="en-US" dirty="0" smtClean="0">
              <a:latin typeface="Courier New" pitchFamily="49" charset="0"/>
              <a:ea typeface="DejaVu Sans Mono" pitchFamily="49" charset="0"/>
              <a:cs typeface="Courier New" pitchFamily="49" charset="0"/>
            </a:endParaRPr>
          </a:p>
          <a:p>
            <a:r>
              <a:rPr lang="en-US" dirty="0" smtClean="0">
                <a:ea typeface="DejaVu Sans Mono" pitchFamily="49" charset="0"/>
                <a:cs typeface="Courier New" pitchFamily="49" charset="0"/>
              </a:rPr>
              <a:t>Listens on TCP port 631 (IPP)</a:t>
            </a:r>
          </a:p>
          <a:p>
            <a:r>
              <a:rPr lang="en-US" dirty="0" smtClean="0">
                <a:ea typeface="DejaVu Sans Mono" pitchFamily="49" charset="0"/>
                <a:cs typeface="Courier New" pitchFamily="49" charset="0"/>
              </a:rPr>
              <a:t>Receives jobs</a:t>
            </a:r>
          </a:p>
          <a:p>
            <a:r>
              <a:rPr lang="en-US" dirty="0" smtClean="0">
                <a:ea typeface="DejaVu Sans Mono" pitchFamily="49" charset="0"/>
                <a:cs typeface="Courier New" pitchFamily="49" charset="0"/>
              </a:rPr>
              <a:t>Manages print queues</a:t>
            </a:r>
          </a:p>
          <a:p>
            <a:r>
              <a:rPr lang="en-US" dirty="0" smtClean="0">
                <a:ea typeface="DejaVu Sans Mono" pitchFamily="49" charset="0"/>
                <a:cs typeface="Courier New" pitchFamily="49" charset="0"/>
              </a:rPr>
              <a:t>Invokes filters and </a:t>
            </a:r>
            <a:r>
              <a:rPr lang="en-US" dirty="0" err="1" smtClean="0">
                <a:ea typeface="DejaVu Sans Mono" pitchFamily="49" charset="0"/>
                <a:cs typeface="Courier New" pitchFamily="49" charset="0"/>
              </a:rPr>
              <a:t>backends</a:t>
            </a:r>
            <a:endParaRPr lang="en-US" dirty="0" smtClean="0">
              <a:ea typeface="DejaVu Sans Mono" pitchFamily="49" charset="0"/>
              <a:cs typeface="Courier New" pitchFamily="49" charset="0"/>
            </a:endParaRPr>
          </a:p>
          <a:p>
            <a:r>
              <a:rPr lang="en-US" dirty="0" smtClean="0">
                <a:ea typeface="DejaVu Sans Mono" pitchFamily="49" charset="0"/>
                <a:cs typeface="Courier New" pitchFamily="49" charset="0"/>
              </a:rPr>
              <a:t>Configuration: </a:t>
            </a:r>
            <a:r>
              <a:rPr lang="en-US" dirty="0" smtClean="0"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etc</a:t>
            </a:r>
            <a:r>
              <a:rPr lang="en-US" dirty="0" smtClean="0"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/cups/</a:t>
            </a:r>
            <a:r>
              <a:rPr lang="en-US" dirty="0" err="1" smtClean="0"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cupsd.conf</a:t>
            </a:r>
            <a:endParaRPr lang="en-US" dirty="0" smtClean="0">
              <a:latin typeface="Courier New" pitchFamily="49" charset="0"/>
              <a:ea typeface="DejaVu Sans Mono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ea typeface="DejaVu Sans Mono" pitchFamily="49" charset="0"/>
                <a:cs typeface="Courier New" pitchFamily="49" charset="0"/>
              </a:rPr>
              <a:t>Warning: can be modified </a:t>
            </a:r>
            <a:r>
              <a:rPr lang="en-US" dirty="0" smtClean="0">
                <a:latin typeface="+mj-lt"/>
                <a:ea typeface="DejaVu Sans Mono" pitchFamily="49" charset="0"/>
                <a:cs typeface="Courier New" pitchFamily="49" charset="0"/>
              </a:rPr>
              <a:t>by </a:t>
            </a:r>
            <a:r>
              <a:rPr lang="en-US" dirty="0" err="1" smtClean="0">
                <a:latin typeface="+mj-lt"/>
                <a:ea typeface="DejaVu Sans Mono" pitchFamily="49" charset="0"/>
                <a:cs typeface="Courier New" pitchFamily="49" charset="0"/>
              </a:rPr>
              <a:t>cupsd</a:t>
            </a:r>
            <a:endParaRPr lang="en-US" dirty="0" smtClean="0">
              <a:latin typeface="+mj-lt"/>
              <a:ea typeface="DejaVu Sans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cups-</a:t>
            </a:r>
            <a:r>
              <a:rPr lang="en-US" dirty="0" err="1" smtClean="0"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lpd</a:t>
            </a:r>
            <a:r>
              <a:rPr lang="en-US" dirty="0" smtClean="0">
                <a:ea typeface="DejaVu Sans Mono" pitchFamily="49" charset="0"/>
                <a:cs typeface="Courier New" pitchFamily="49" charset="0"/>
              </a:rPr>
              <a:t> (optional)</a:t>
            </a:r>
          </a:p>
          <a:p>
            <a:r>
              <a:rPr lang="en-US" dirty="0" smtClean="0">
                <a:ea typeface="DejaVu Sans Mono" pitchFamily="49" charset="0"/>
                <a:cs typeface="Courier New" pitchFamily="49" charset="0"/>
              </a:rPr>
              <a:t>Receives LPD jobs, resubmits to IPP</a:t>
            </a:r>
          </a:p>
        </p:txBody>
      </p:sp>
    </p:spTree>
    <p:extLst>
      <p:ext uri="{BB962C8B-B14F-4D97-AF65-F5344CB8AC3E}">
        <p14:creationId xmlns:p14="http://schemas.microsoft.com/office/powerpoint/2010/main" val="387239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PPD files</a:t>
            </a:r>
          </a:p>
          <a:p>
            <a:r>
              <a:rPr lang="en-US" dirty="0" smtClean="0"/>
              <a:t>PostScript Printer Description (Adobe standard)</a:t>
            </a:r>
          </a:p>
          <a:p>
            <a:r>
              <a:rPr lang="en-US" dirty="0" smtClean="0"/>
              <a:t>Extended by CUPS for non-PS printers</a:t>
            </a:r>
          </a:p>
          <a:p>
            <a:r>
              <a:rPr lang="en-US" dirty="0" smtClean="0"/>
              <a:t>Paper sizes, memory, color, PS level, fonts...</a:t>
            </a:r>
          </a:p>
          <a:p>
            <a:r>
              <a:rPr lang="en-US" dirty="0" smtClean="0"/>
              <a:t>Provided by manufacturers or others (</a:t>
            </a:r>
            <a:r>
              <a:rPr lang="en-US" dirty="0" err="1" smtClean="0"/>
              <a:t>OpenPrinting</a:t>
            </a:r>
            <a:r>
              <a:rPr lang="en-US" dirty="0" smtClean="0"/>
              <a:t> database)</a:t>
            </a:r>
          </a:p>
          <a:p>
            <a:r>
              <a:rPr lang="en-US" dirty="0" smtClean="0"/>
              <a:t>Installed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/cups/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smtClean="0">
                <a:cs typeface="Courier New" pitchFamily="49" charset="0"/>
              </a:rPr>
              <a:t> on </a:t>
            </a:r>
            <a:r>
              <a:rPr lang="en-US" dirty="0" smtClean="0"/>
              <a:t>queue creation</a:t>
            </a:r>
          </a:p>
        </p:txBody>
      </p:sp>
    </p:spTree>
    <p:extLst>
      <p:ext uri="{BB962C8B-B14F-4D97-AF65-F5344CB8AC3E}">
        <p14:creationId xmlns:p14="http://schemas.microsoft.com/office/powerpoint/2010/main" val="207262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54" y="1981275"/>
            <a:ext cx="8001446" cy="4114354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Filters</a:t>
            </a:r>
          </a:p>
          <a:p>
            <a:r>
              <a:rPr lang="en-US" sz="3000" dirty="0" smtClean="0"/>
              <a:t>External programs</a:t>
            </a:r>
          </a:p>
          <a:p>
            <a:r>
              <a:rPr lang="en-US" sz="3000" dirty="0"/>
              <a:t>Standard interface for format </a:t>
            </a:r>
            <a:r>
              <a:rPr lang="en-US" sz="3000" dirty="0" smtClean="0"/>
              <a:t>conversions</a:t>
            </a:r>
          </a:p>
          <a:p>
            <a:r>
              <a:rPr lang="en-US" sz="3000" dirty="0" smtClean="0"/>
              <a:t>Provided by CUPS</a:t>
            </a:r>
          </a:p>
          <a:p>
            <a:r>
              <a:rPr lang="en-US" sz="3000" dirty="0"/>
              <a:t>I</a:t>
            </a:r>
            <a:r>
              <a:rPr lang="en-US" sz="3000" dirty="0" smtClean="0"/>
              <a:t>n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/lib/cups/filters/</a:t>
            </a:r>
          </a:p>
          <a:p>
            <a:r>
              <a:rPr lang="en-US" sz="3000" dirty="0" smtClean="0">
                <a:cs typeface="Courier New" pitchFamily="49" charset="0"/>
              </a:rPr>
              <a:t>Configured via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mime.convs</a:t>
            </a:r>
            <a:r>
              <a:rPr lang="en-US" sz="3000" dirty="0" smtClean="0">
                <a:cs typeface="Courier New" pitchFamily="49" charset="0"/>
              </a:rPr>
              <a:t> and PPDs (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cupsFilter</a:t>
            </a:r>
            <a:r>
              <a:rPr lang="en-US" sz="3000" dirty="0" smtClean="0">
                <a:cs typeface="Courier New" pitchFamily="49" charset="0"/>
              </a:rPr>
              <a:t> lines)</a:t>
            </a:r>
          </a:p>
        </p:txBody>
      </p:sp>
    </p:spTree>
    <p:extLst>
      <p:ext uri="{BB962C8B-B14F-4D97-AF65-F5344CB8AC3E}">
        <p14:creationId xmlns:p14="http://schemas.microsoft.com/office/powerpoint/2010/main" val="147846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dirty="0" err="1" smtClean="0"/>
              <a:t>ipp</a:t>
            </a:r>
            <a:r>
              <a:rPr lang="en-US" dirty="0" smtClean="0"/>
              <a:t>, </a:t>
            </a:r>
            <a:r>
              <a:rPr lang="en-US" dirty="0" err="1" smtClean="0"/>
              <a:t>lpd</a:t>
            </a:r>
            <a:r>
              <a:rPr lang="en-US" dirty="0" smtClean="0"/>
              <a:t>, socket, </a:t>
            </a:r>
            <a:r>
              <a:rPr lang="en-US" dirty="0" err="1" smtClean="0"/>
              <a:t>usb</a:t>
            </a:r>
            <a:r>
              <a:rPr lang="en-US" dirty="0" smtClean="0"/>
              <a:t>, parallel, hp...</a:t>
            </a:r>
          </a:p>
          <a:p>
            <a:r>
              <a:rPr lang="en-US" dirty="0" smtClean="0"/>
              <a:t>Configured on queue creation</a:t>
            </a:r>
          </a:p>
        </p:txBody>
      </p:sp>
    </p:spTree>
    <p:extLst>
      <p:ext uri="{BB962C8B-B14F-4D97-AF65-F5344CB8AC3E}">
        <p14:creationId xmlns:p14="http://schemas.microsoft.com/office/powerpoint/2010/main" val="1304355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905000"/>
            <a:ext cx="6706046" cy="3886200"/>
          </a:xfrm>
        </p:spPr>
        <p:txBody>
          <a:bodyPr/>
          <a:lstStyle/>
          <a:p>
            <a:r>
              <a:rPr lang="en-US" dirty="0" smtClean="0"/>
              <a:t>“A </a:t>
            </a:r>
            <a:r>
              <a:rPr lang="en-US" dirty="0"/>
              <a:t>high quality, high performance Postscript and </a:t>
            </a:r>
            <a:r>
              <a:rPr lang="en-US" dirty="0" smtClean="0"/>
              <a:t>PDF interpreter </a:t>
            </a:r>
            <a:r>
              <a:rPr lang="en-US" dirty="0"/>
              <a:t>and rendering </a:t>
            </a:r>
            <a:r>
              <a:rPr lang="en-US" dirty="0" smtClean="0"/>
              <a:t>engine”</a:t>
            </a:r>
          </a:p>
          <a:p>
            <a:r>
              <a:rPr lang="en-US" dirty="0" smtClean="0"/>
              <a:t>Many CUPS filters are just shell script wrappers for </a:t>
            </a:r>
            <a:r>
              <a:rPr lang="en-US" dirty="0" err="1" smtClean="0"/>
              <a:t>Ghostscript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1"/>
            <a:ext cx="1507032" cy="151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6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81000" y="2308881"/>
            <a:ext cx="8387209" cy="3253719"/>
            <a:chOff x="381000" y="2308881"/>
            <a:chExt cx="8387209" cy="3253719"/>
          </a:xfrm>
        </p:grpSpPr>
        <p:sp>
          <p:nvSpPr>
            <p:cNvPr id="2" name="TextBox 1"/>
            <p:cNvSpPr txBox="1"/>
            <p:nvPr/>
          </p:nvSpPr>
          <p:spPr>
            <a:xfrm>
              <a:off x="5135799" y="2308881"/>
              <a:ext cx="1672253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application/</a:t>
              </a:r>
              <a:r>
                <a:rPr lang="en-US" dirty="0" err="1" smtClean="0"/>
                <a:t>pdf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81000" y="3806754"/>
              <a:ext cx="2339102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application/postscript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02237" y="3806754"/>
              <a:ext cx="333937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application/</a:t>
              </a:r>
              <a:r>
                <a:rPr lang="en-US" dirty="0" err="1" smtClean="0"/>
                <a:t>vnd.cups</a:t>
              </a:r>
              <a:r>
                <a:rPr lang="en-US" dirty="0" smtClean="0"/>
                <a:t>-postscript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01009" y="5193268"/>
              <a:ext cx="2941831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application/</a:t>
              </a:r>
              <a:r>
                <a:rPr lang="en-US" dirty="0" err="1" smtClean="0"/>
                <a:t>vnd.cups</a:t>
              </a:r>
              <a:r>
                <a:rPr lang="en-US" dirty="0" smtClean="0"/>
                <a:t>-raster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6553" y="2308881"/>
              <a:ext cx="110799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text/plain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9609" y="5193268"/>
              <a:ext cx="126188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image/</a:t>
              </a:r>
              <a:r>
                <a:rPr lang="en-US" dirty="0" err="1" smtClean="0"/>
                <a:t>png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  <a:endCxn id="4" idx="1"/>
            </p:cNvCxnSpPr>
            <p:nvPr/>
          </p:nvCxnSpPr>
          <p:spPr bwMode="auto">
            <a:xfrm flipV="1">
              <a:off x="2181493" y="3991420"/>
              <a:ext cx="2120744" cy="138651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5" name="Straight Arrow Connector 14"/>
            <p:cNvCxnSpPr>
              <a:stCxn id="6" idx="2"/>
              <a:endCxn id="3" idx="0"/>
            </p:cNvCxnSpPr>
            <p:nvPr/>
          </p:nvCxnSpPr>
          <p:spPr bwMode="auto">
            <a:xfrm>
              <a:off x="1550551" y="2678213"/>
              <a:ext cx="0" cy="112854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7" name="Straight Arrow Connector 16"/>
            <p:cNvCxnSpPr>
              <a:stCxn id="3" idx="3"/>
              <a:endCxn id="4" idx="1"/>
            </p:cNvCxnSpPr>
            <p:nvPr/>
          </p:nvCxnSpPr>
          <p:spPr bwMode="auto">
            <a:xfrm>
              <a:off x="2720102" y="3991420"/>
              <a:ext cx="1582135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9" name="Straight Arrow Connector 18"/>
            <p:cNvCxnSpPr>
              <a:stCxn id="2" idx="2"/>
              <a:endCxn id="4" idx="0"/>
            </p:cNvCxnSpPr>
            <p:nvPr/>
          </p:nvCxnSpPr>
          <p:spPr bwMode="auto">
            <a:xfrm flipH="1">
              <a:off x="5971925" y="2678213"/>
              <a:ext cx="1" cy="112854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7" name="Straight Arrow Connector 26"/>
            <p:cNvCxnSpPr>
              <a:stCxn id="4" idx="2"/>
              <a:endCxn id="5" idx="0"/>
            </p:cNvCxnSpPr>
            <p:nvPr/>
          </p:nvCxnSpPr>
          <p:spPr bwMode="auto">
            <a:xfrm>
              <a:off x="5971925" y="4176086"/>
              <a:ext cx="0" cy="10171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1553285" y="3073206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texttops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542" y="3652866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pstops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71924" y="3057817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pdftops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94091" y="4971274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imagetops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8916" y="4515400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pstoraster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5" idx="3"/>
            </p:cNvCxnSpPr>
            <p:nvPr/>
          </p:nvCxnSpPr>
          <p:spPr bwMode="auto">
            <a:xfrm>
              <a:off x="7442840" y="5377934"/>
              <a:ext cx="132536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7642897" y="5039380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hpcups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0" name="Straight Arrow Connector 39"/>
            <p:cNvCxnSpPr>
              <a:stCxn id="4" idx="3"/>
            </p:cNvCxnSpPr>
            <p:nvPr/>
          </p:nvCxnSpPr>
          <p:spPr bwMode="auto">
            <a:xfrm>
              <a:off x="7641613" y="3991420"/>
              <a:ext cx="112659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45" name="Title 1"/>
          <p:cNvSpPr txBox="1">
            <a:spLocks/>
          </p:cNvSpPr>
          <p:nvPr/>
        </p:nvSpPr>
        <p:spPr>
          <a:xfrm>
            <a:off x="685354" y="812568"/>
            <a:ext cx="7773293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177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353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53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706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Filter </a:t>
            </a:r>
            <a:r>
              <a:rPr lang="en-US" dirty="0" smtClean="0">
                <a:solidFill>
                  <a:schemeClr val="tx1"/>
                </a:solidFill>
              </a:rPr>
              <a:t>Routing (Simplified)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5354" y="1371600"/>
            <a:ext cx="393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CUPS 1.4.2, HPLIP 3.13.3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Problem With RSCS Postscript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DSC Conforming: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%!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PS-Adobe-3.0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BoundingBox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0 0 612 792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cupsRotation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0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%%Creator: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texttops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/CUPS v1.4.2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CreationDate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Tue 11 Jun 2013 04:14:35 PM EDT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%%Title: (title)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%%For: (root)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%%Pages: (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atend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DocumentNeededResources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font Courier-Bold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%%+ font Courier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DocumentSuppliedResources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procset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texttops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1.1 0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%%+ font Courier-Bold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%%+ font Courier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EndComments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BeginProlog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%%Orientation: Portrait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BeginResource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font Courier-Bold</a:t>
            </a:r>
          </a:p>
          <a:p>
            <a:pPr marL="0" indent="0">
              <a:buNone/>
            </a:pP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EndResource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BeginResource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font Courier</a:t>
            </a:r>
          </a:p>
          <a:p>
            <a:pPr marL="0" indent="0">
              <a:buNone/>
            </a:pP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EndResource</a:t>
            </a:r>
            <a:endParaRPr lang="en-US" sz="9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From RSCS: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422774" cy="3951288"/>
          </a:xfrm>
        </p:spPr>
        <p:txBody>
          <a:bodyPr/>
          <a:lstStyle/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%!PS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0000 %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serverloop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password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/$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brkpage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not {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dup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serverdict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begin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statusdict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begin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checkpassword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(Error Handler downloaded.\n) print flush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exitserver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pop (Bad Password on loading error handler.\n)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 flush stop }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ifelse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{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pop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(Error Handler in place - not loaded again\n)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print flush stop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ifelse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/$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brkpage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64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/=string where not { /=string 128 string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 { pop }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ifelse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brkpage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begin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/== { /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typeprint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nl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/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printpage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/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prnt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dup type /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stringtype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 { =string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cvs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 if dup length 6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exch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/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10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currentpoint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/toy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exch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exch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setgray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newpath</a:t>
            </a:r>
            <a:endParaRPr lang="en-US" sz="9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16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“It doesn’t print!”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75"/>
            <a:ext cx="8458200" cy="4114354"/>
          </a:xfrm>
        </p:spPr>
        <p:txBody>
          <a:bodyPr/>
          <a:lstStyle/>
          <a:p>
            <a:pPr marL="0" indent="0">
              <a:buNone/>
            </a:pP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runEPS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: Not DSC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Error Handler downloaded.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Error: 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invalidaccess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in 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exitserver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Operand stack:</a:t>
            </a:r>
          </a:p>
          <a:p>
            <a:pPr marL="0" indent="0">
              <a:buNone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Execution stack: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%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interp_exit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  .runexec2   --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nostringval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--   --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nostringval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--   --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nostringval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--   2   %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stopped_push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  --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nostringval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--   --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nostringval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--   --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nostringval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--   false   1   %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stopped_push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  1862   1   3   %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oparray_pop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  1861   1   3   %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oparray_pop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  1845   1   3   %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oparray_pop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  1739   1   3   %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oparray_pop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  --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nostringval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--   %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errorexec_pop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  .runexec2   --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nostringval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--   --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nostringval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--   --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nostringval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--   2   %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stopped_push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  --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nostringval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--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Dictionary stack: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--dict:1151/1684(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ro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)(G)--   --dict:0/20(G)--   --dict:70/200(L)--   --dict:6/10(L)--   --dict:87/89(L)--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Current allocation mode is local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Current file position is 344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GPL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Ghostscript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8.70: Unrecoverable error, exit code 1</a:t>
            </a:r>
          </a:p>
        </p:txBody>
      </p:sp>
    </p:spTree>
    <p:extLst>
      <p:ext uri="{BB962C8B-B14F-4D97-AF65-F5344CB8AC3E}">
        <p14:creationId xmlns:p14="http://schemas.microsoft.com/office/powerpoint/2010/main" val="21211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</a:t>
            </a:r>
            <a:r>
              <a:rPr lang="en-US" dirty="0" err="1" smtClean="0"/>
              <a:t>Ghostscript</a:t>
            </a:r>
            <a:r>
              <a:rPr lang="en-US" dirty="0" smtClean="0"/>
              <a:t> docs...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75"/>
            <a:ext cx="8458200" cy="4114354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-</a:t>
            </a:r>
            <a:r>
              <a:rPr lang="en-US" sz="1600" b="1" dirty="0" err="1" smtClean="0"/>
              <a:t>dJOBSERVER</a:t>
            </a:r>
            <a:endParaRPr lang="en-US" sz="1600" b="1" dirty="0" smtClean="0"/>
          </a:p>
          <a:p>
            <a:pPr marL="457630" lvl="1" indent="0">
              <a:buNone/>
            </a:pPr>
            <a:r>
              <a:rPr lang="en-US" sz="1600" dirty="0"/>
              <a:t>Define \004 (^D) to start a new encapsulated job used for compatibility with Adobe PS Interpreters that ordinarily run under a job server. The -</a:t>
            </a:r>
            <a:r>
              <a:rPr lang="en-US" sz="1600" dirty="0" err="1"/>
              <a:t>dNOOUTERSAVE</a:t>
            </a:r>
            <a:r>
              <a:rPr lang="en-US" sz="1600" dirty="0"/>
              <a:t> switch is ignored if -</a:t>
            </a:r>
            <a:r>
              <a:rPr lang="en-US" sz="1600" dirty="0" err="1"/>
              <a:t>dJOBSERVER</a:t>
            </a:r>
            <a:r>
              <a:rPr lang="en-US" sz="1600" dirty="0"/>
              <a:t> is specified since job servers always execute the input PostScript under a save level, although the </a:t>
            </a:r>
            <a:r>
              <a:rPr lang="en-US" sz="1600" dirty="0" err="1"/>
              <a:t>exitserver</a:t>
            </a:r>
            <a:r>
              <a:rPr lang="en-US" sz="1600" dirty="0"/>
              <a:t> operator can be used to escape from the encapsulated job and execute as if the -</a:t>
            </a:r>
            <a:r>
              <a:rPr lang="en-US" sz="1600" dirty="0" err="1"/>
              <a:t>dNOOUTERSAVE</a:t>
            </a:r>
            <a:r>
              <a:rPr lang="en-US" sz="1600" dirty="0"/>
              <a:t> was specified.</a:t>
            </a:r>
          </a:p>
          <a:p>
            <a:pPr marL="457630" lvl="1" indent="0">
              <a:buNone/>
            </a:pPr>
            <a:endParaRPr lang="en-US" sz="1600" dirty="0"/>
          </a:p>
          <a:p>
            <a:pPr marL="457630" lvl="1" indent="0">
              <a:buNone/>
            </a:pPr>
            <a:r>
              <a:rPr lang="en-US" sz="1600" dirty="0"/>
              <a:t>This also requires that the input be from </a:t>
            </a:r>
            <a:r>
              <a:rPr lang="en-US" sz="1600" dirty="0" err="1"/>
              <a:t>stdin</a:t>
            </a:r>
            <a:r>
              <a:rPr lang="en-US" sz="1600" dirty="0"/>
              <a:t>, otherwise an error will result (Error: /</a:t>
            </a:r>
            <a:r>
              <a:rPr lang="en-US" sz="1600" dirty="0" err="1"/>
              <a:t>invalidrestore</a:t>
            </a:r>
            <a:r>
              <a:rPr lang="en-US" sz="1600" dirty="0"/>
              <a:t> in --restore--). </a:t>
            </a:r>
            <a:endParaRPr lang="en-US" sz="1600" dirty="0" smtClean="0"/>
          </a:p>
          <a:p>
            <a:pPr marL="457630" lvl="1" indent="0">
              <a:buNone/>
            </a:pPr>
            <a:endParaRPr lang="en-US" sz="1600" dirty="0"/>
          </a:p>
          <a:p>
            <a:pPr marL="58041" indent="0">
              <a:buNone/>
            </a:pPr>
            <a:endParaRPr lang="en-US" sz="2000" dirty="0" smtClean="0"/>
          </a:p>
          <a:p>
            <a:pPr marL="58041" indent="0">
              <a:buNone/>
            </a:pPr>
            <a:r>
              <a:rPr lang="en-US" sz="2000" dirty="0"/>
              <a:t>[</a:t>
            </a:r>
            <a:r>
              <a:rPr lang="en-US" sz="2000" dirty="0" smtClean="0"/>
              <a:t>Credit: Leland Lucius found that this made it work]</a:t>
            </a:r>
          </a:p>
        </p:txBody>
      </p:sp>
    </p:spTree>
    <p:extLst>
      <p:ext uri="{BB962C8B-B14F-4D97-AF65-F5344CB8AC3E}">
        <p14:creationId xmlns:p14="http://schemas.microsoft.com/office/powerpoint/2010/main" val="283124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7881" indent="-267881"/>
            <a:r>
              <a:rPr lang="en-US" smtClean="0"/>
              <a:t>VM Printing 'Classic'</a:t>
            </a:r>
          </a:p>
          <a:p>
            <a:pPr marL="267881" indent="-267881"/>
            <a:r>
              <a:rPr lang="en-US" smtClean="0"/>
              <a:t>VM Printing Today</a:t>
            </a:r>
          </a:p>
          <a:p>
            <a:pPr marL="267881" indent="-267881"/>
            <a:r>
              <a:rPr lang="en-US" smtClean="0"/>
              <a:t>Configuring a RSCS LPR Link</a:t>
            </a:r>
          </a:p>
          <a:p>
            <a:pPr marL="267881" indent="-267881"/>
            <a:r>
              <a:rPr lang="en-US" smtClean="0"/>
              <a:t>Configuring CUPS</a:t>
            </a:r>
          </a:p>
          <a:p>
            <a:pPr marL="267881" indent="-267881"/>
            <a:r>
              <a:rPr lang="en-US" smtClean="0"/>
              <a:t>Using Your New Link from CMS</a:t>
            </a:r>
          </a:p>
          <a:p>
            <a:pPr marL="267881" indent="-267881"/>
            <a:r>
              <a:rPr lang="en-US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1007317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“It still doesn’t print!”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75"/>
            <a:ext cx="8458200" cy="4114354"/>
          </a:xfrm>
        </p:spPr>
        <p:txBody>
          <a:bodyPr/>
          <a:lstStyle/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D [12/Jun/2013:13:12:19 -0400] [Job 36]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prnt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hpcups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/HPCupsFilter.cpp 266: ERROR: Unsupported resolution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D [12/Jun/2013:13:12:19 -0400] [Job 36]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prnt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/backend/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hp.c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839: ERROR: null print job total=0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D [12/Jun/2013:13:12:19 -0400] PID 12257 (/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/lib/cups/backend/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 exited with no errors.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D [12/Jun/2013:13:12:19 -0400] PID 12256 (/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/lib/cups/filter/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hpcups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 stopped with status 1!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D [12/Jun/2013:13:12:19 -0400] [Job 36]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cups_print_chunked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xflip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0,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yflip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0, height = 1074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D [12/Jun/2013:13:12:19 -0400] PID 12255 (/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/lib/cups/filter/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pstoraster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 did not catch or ignore signal 13.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D [12/Jun/2013:13:12:19 -0400] Discarding unused job-state-changed event...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E [12/Jun/2013:13:12:19 -0400] [Job 36] Job stopped due to filter errors; please consult the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error_log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39837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into the pipeline...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3293" cy="4267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cs typeface="Courier New" pitchFamily="49" charset="0"/>
              </a:rPr>
              <a:t>Temporarily modified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pstoraster</a:t>
            </a:r>
            <a:r>
              <a:rPr lang="en-US" sz="1400" dirty="0" smtClean="0">
                <a:cs typeface="Courier New" pitchFamily="49" charset="0"/>
              </a:rPr>
              <a:t> script to capture final stage before </a:t>
            </a:r>
            <a:r>
              <a:rPr lang="en-US" sz="1400" dirty="0" err="1" smtClean="0">
                <a:cs typeface="Courier New" pitchFamily="49" charset="0"/>
              </a:rPr>
              <a:t>rasterization</a:t>
            </a:r>
            <a:r>
              <a:rPr lang="en-US" sz="1400" dirty="0" smtClean="0">
                <a:cs typeface="Courier New" pitchFamily="49" charset="0"/>
              </a:rPr>
              <a:t>:</a:t>
            </a:r>
          </a:p>
          <a:p>
            <a:pPr marL="399589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cat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"$6" &gt;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var/log/cups/test.ps</a:t>
            </a:r>
          </a:p>
          <a:p>
            <a:pPr marL="399589" lvl="1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exit 1</a:t>
            </a:r>
          </a:p>
          <a:p>
            <a:pPr marL="0" indent="0">
              <a:buNone/>
            </a:pPr>
            <a:r>
              <a:rPr lang="en-US" sz="1400" dirty="0" smtClean="0">
                <a:cs typeface="Courier New" pitchFamily="49" charset="0"/>
              </a:rPr>
              <a:t>Results: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%!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PS-Adobe-3.0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%%Creator: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texttops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/CUPS v1.4.2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LanguageLevel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3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DocumentSuppliedResources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atend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DocumentMedia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plain 612 792 0 () ()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%%For: (root)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%%Title: (test.ps)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RBINumCopies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1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%%Pages: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atend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BoundingBox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atend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EndComments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BeginDefaults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PageMedia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plain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EndDefaults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24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 txBox="1">
            <a:spLocks/>
          </p:cNvSpPr>
          <p:nvPr/>
        </p:nvSpPr>
        <p:spPr>
          <a:xfrm>
            <a:off x="685354" y="812568"/>
            <a:ext cx="7773293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177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353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53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706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Filter </a:t>
            </a:r>
            <a:r>
              <a:rPr lang="en-US" dirty="0" smtClean="0">
                <a:solidFill>
                  <a:schemeClr val="tx1"/>
                </a:solidFill>
              </a:rPr>
              <a:t>Routing, Modified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000" y="2308881"/>
            <a:ext cx="8387209" cy="3253719"/>
            <a:chOff x="381000" y="2308881"/>
            <a:chExt cx="8387209" cy="3253719"/>
          </a:xfrm>
        </p:grpSpPr>
        <p:sp>
          <p:nvSpPr>
            <p:cNvPr id="2" name="TextBox 1"/>
            <p:cNvSpPr txBox="1"/>
            <p:nvPr/>
          </p:nvSpPr>
          <p:spPr>
            <a:xfrm>
              <a:off x="5135799" y="2308881"/>
              <a:ext cx="1672253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application/</a:t>
              </a:r>
              <a:r>
                <a:rPr lang="en-US" dirty="0" err="1" smtClean="0"/>
                <a:t>pdf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81000" y="3806754"/>
              <a:ext cx="2339102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application/postscript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02237" y="3806754"/>
              <a:ext cx="333937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application/</a:t>
              </a:r>
              <a:r>
                <a:rPr lang="en-US" dirty="0" err="1" smtClean="0"/>
                <a:t>vnd.cups</a:t>
              </a:r>
              <a:r>
                <a:rPr lang="en-US" dirty="0" smtClean="0"/>
                <a:t>-postscript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01009" y="5193268"/>
              <a:ext cx="2941831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application/</a:t>
              </a:r>
              <a:r>
                <a:rPr lang="en-US" dirty="0" err="1" smtClean="0"/>
                <a:t>vnd.cups</a:t>
              </a:r>
              <a:r>
                <a:rPr lang="en-US" dirty="0" smtClean="0"/>
                <a:t>-raster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6553" y="2308881"/>
              <a:ext cx="110799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text/plain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9609" y="5193268"/>
              <a:ext cx="126188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image/</a:t>
              </a:r>
              <a:r>
                <a:rPr lang="en-US" dirty="0" err="1" smtClean="0"/>
                <a:t>png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  <a:endCxn id="4" idx="1"/>
            </p:cNvCxnSpPr>
            <p:nvPr/>
          </p:nvCxnSpPr>
          <p:spPr bwMode="auto">
            <a:xfrm flipV="1">
              <a:off x="2181493" y="3991420"/>
              <a:ext cx="2120744" cy="138651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5" name="Straight Arrow Connector 14"/>
            <p:cNvCxnSpPr>
              <a:stCxn id="6" idx="2"/>
              <a:endCxn id="3" idx="0"/>
            </p:cNvCxnSpPr>
            <p:nvPr/>
          </p:nvCxnSpPr>
          <p:spPr bwMode="auto">
            <a:xfrm>
              <a:off x="1550551" y="2678213"/>
              <a:ext cx="0" cy="112854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7" name="Straight Arrow Connector 16"/>
            <p:cNvCxnSpPr>
              <a:stCxn id="3" idx="3"/>
              <a:endCxn id="4" idx="1"/>
            </p:cNvCxnSpPr>
            <p:nvPr/>
          </p:nvCxnSpPr>
          <p:spPr bwMode="auto">
            <a:xfrm>
              <a:off x="2720102" y="3991420"/>
              <a:ext cx="1582135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9" name="Straight Arrow Connector 18"/>
            <p:cNvCxnSpPr>
              <a:stCxn id="2" idx="2"/>
              <a:endCxn id="4" idx="0"/>
            </p:cNvCxnSpPr>
            <p:nvPr/>
          </p:nvCxnSpPr>
          <p:spPr bwMode="auto">
            <a:xfrm flipH="1">
              <a:off x="5971925" y="2678213"/>
              <a:ext cx="1" cy="112854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7" name="Straight Arrow Connector 26"/>
            <p:cNvCxnSpPr>
              <a:stCxn id="4" idx="2"/>
              <a:endCxn id="5" idx="0"/>
            </p:cNvCxnSpPr>
            <p:nvPr/>
          </p:nvCxnSpPr>
          <p:spPr bwMode="auto">
            <a:xfrm>
              <a:off x="5971925" y="4176086"/>
              <a:ext cx="0" cy="10171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1551685" y="3073206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texttops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542" y="3652866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pstops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71924" y="3057817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pdftops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94091" y="4971274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imagetops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8916" y="4515400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pstoraster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5" idx="3"/>
            </p:cNvCxnSpPr>
            <p:nvPr/>
          </p:nvCxnSpPr>
          <p:spPr bwMode="auto">
            <a:xfrm>
              <a:off x="7442840" y="5377934"/>
              <a:ext cx="132536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7642897" y="5039380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hpcups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0" name="Straight Arrow Connector 39"/>
            <p:cNvCxnSpPr>
              <a:stCxn id="4" idx="3"/>
            </p:cNvCxnSpPr>
            <p:nvPr/>
          </p:nvCxnSpPr>
          <p:spPr bwMode="auto">
            <a:xfrm>
              <a:off x="7641613" y="3991420"/>
              <a:ext cx="112659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>
              <a:stCxn id="3" idx="0"/>
              <a:endCxn id="2" idx="1"/>
            </p:cNvCxnSpPr>
            <p:nvPr/>
          </p:nvCxnSpPr>
          <p:spPr bwMode="auto">
            <a:xfrm flipV="1">
              <a:off x="1550551" y="2493547"/>
              <a:ext cx="3585248" cy="13132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668088" y="2929139"/>
              <a:ext cx="1665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pstopdf_rscs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10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pstopdf_rscs</a:t>
            </a:r>
            <a:r>
              <a:rPr lang="en-US" dirty="0" smtClean="0"/>
              <a:t>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cs typeface="Courier New" pitchFamily="49" charset="0"/>
              </a:rPr>
              <a:t>Add the necessary option: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gsopts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dQUIET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dDEBUG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dPARANOIDSAFER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dNOPAUSE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dBATCH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dJOBSERVER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"</a:t>
            </a:r>
          </a:p>
          <a:p>
            <a:pPr marL="0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gsopts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="$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gsopts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dNOMEDIAATTRS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sDEVICE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pdfwrite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sstdout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=%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cs typeface="Courier New" pitchFamily="49" charset="0"/>
              </a:rPr>
              <a:t>Remember, -</a:t>
            </a:r>
            <a:r>
              <a:rPr lang="en-US" sz="1200" dirty="0" err="1" smtClean="0">
                <a:cs typeface="Courier New" pitchFamily="49" charset="0"/>
              </a:rPr>
              <a:t>dJOBSERVER</a:t>
            </a:r>
            <a:r>
              <a:rPr lang="en-US" sz="1200" dirty="0" smtClean="0">
                <a:cs typeface="Courier New" pitchFamily="49" charset="0"/>
              </a:rPr>
              <a:t> mandates standard input, but CUPS may supply filters with a named file. Handle this case with a redirect: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if test -z "$6"; then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bindir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gsopts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sOUTPUTFILE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="%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 $profile -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bindir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gsopts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sOUTPUTFILE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="%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 $profile - &lt; "$6"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fi</a:t>
            </a:r>
          </a:p>
          <a:p>
            <a:pPr marL="0" indent="0">
              <a:buNone/>
            </a:pPr>
            <a:endParaRPr lang="en-US" sz="12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cs typeface="Courier New" pitchFamily="49" charset="0"/>
              </a:rPr>
              <a:t>And remove the original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gs</a:t>
            </a:r>
            <a:r>
              <a:rPr lang="en-US" sz="1200" dirty="0" smtClean="0">
                <a:cs typeface="Courier New" pitchFamily="49" charset="0"/>
              </a:rPr>
              <a:t> command:</a:t>
            </a:r>
            <a:endParaRPr lang="en-US" sz="12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$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bindir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gsopts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sOUTPUTFILE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="%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 $profile $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ifile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0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mime.convs</a:t>
            </a:r>
            <a:r>
              <a:rPr lang="en-US" dirty="0" smtClean="0"/>
              <a:t>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application/postscript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application/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pdf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20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pstopdf_rscs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application/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pdf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application/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vnd.cups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-postscript 20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pdftops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39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09599"/>
            <a:ext cx="8382000" cy="595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b="1" kern="0" dirty="0" smtClean="0">
                <a:latin typeface="Cambria"/>
                <a:ea typeface="Times New Roman"/>
                <a:cs typeface="Times New Roman"/>
              </a:rPr>
              <a:t>Appendix: CUPS </a:t>
            </a:r>
            <a:r>
              <a:rPr lang="en-US" sz="1400" b="1" kern="0" dirty="0">
                <a:latin typeface="Cambria"/>
                <a:ea typeface="Times New Roman"/>
                <a:cs typeface="Times New Roman"/>
              </a:rPr>
              <a:t>quick reference (RHEL 6 flavor)</a:t>
            </a:r>
          </a:p>
          <a:p>
            <a:pPr>
              <a:lnSpc>
                <a:spcPct val="115000"/>
              </a:lnSpc>
            </a:pPr>
            <a:r>
              <a:rPr lang="en-US" sz="1100" b="1" dirty="0" smtClean="0">
                <a:latin typeface="Cambria"/>
                <a:ea typeface="Times New Roman"/>
                <a:cs typeface="Times New Roman"/>
              </a:rPr>
              <a:t>Installing</a:t>
            </a:r>
            <a:r>
              <a:rPr lang="en-US" sz="1100" b="1" dirty="0">
                <a:latin typeface="Cambria"/>
                <a:ea typeface="Times New Roman"/>
                <a:cs typeface="Times New Roman"/>
              </a:rPr>
              <a:t>, enabling, starting:</a:t>
            </a:r>
          </a:p>
          <a:p>
            <a:pPr marL="1143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/>
                <a:ea typeface="Calibri"/>
                <a:cs typeface="Consolas"/>
              </a:rPr>
              <a:t>yum install cups 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foomatic</a:t>
            </a:r>
            <a:r>
              <a:rPr lang="en-US" sz="1000" dirty="0">
                <a:latin typeface="Consolas"/>
                <a:ea typeface="Calibri"/>
                <a:cs typeface="Consolas"/>
              </a:rPr>
              <a:t> 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ghostscript</a:t>
            </a:r>
            <a:endParaRPr lang="en-US" sz="1000" dirty="0">
              <a:latin typeface="Cambria"/>
              <a:ea typeface="Calibri"/>
              <a:cs typeface="Times New Roman"/>
            </a:endParaRPr>
          </a:p>
          <a:p>
            <a:pPr marL="1143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latin typeface="Consolas"/>
                <a:ea typeface="Calibri"/>
                <a:cs typeface="Consolas"/>
              </a:rPr>
              <a:t>chkconfig</a:t>
            </a:r>
            <a:r>
              <a:rPr lang="en-US" sz="1000" dirty="0">
                <a:latin typeface="Consolas"/>
                <a:ea typeface="Calibri"/>
                <a:cs typeface="Consolas"/>
              </a:rPr>
              <a:t> cups on</a:t>
            </a:r>
            <a:endParaRPr lang="en-US" sz="1000" dirty="0">
              <a:latin typeface="Cambria"/>
              <a:ea typeface="Calibri"/>
              <a:cs typeface="Times New Roman"/>
            </a:endParaRPr>
          </a:p>
          <a:p>
            <a:pPr marL="1143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/>
                <a:ea typeface="Calibri"/>
                <a:cs typeface="Consolas"/>
              </a:rPr>
              <a:t>service cups start</a:t>
            </a:r>
            <a:endParaRPr lang="en-US" sz="1000" dirty="0">
              <a:latin typeface="Cambria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b="1" dirty="0">
                <a:latin typeface="Cambria"/>
                <a:ea typeface="Calibri"/>
                <a:cs typeface="Times New Roman"/>
              </a:rPr>
              <a:t>For LPD support:</a:t>
            </a:r>
            <a:endParaRPr lang="en-US" sz="1000" dirty="0">
              <a:latin typeface="Cambria"/>
              <a:ea typeface="Calibri"/>
              <a:cs typeface="Times New Roman"/>
            </a:endParaRPr>
          </a:p>
          <a:p>
            <a:pPr marL="1143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/>
                <a:ea typeface="Calibri"/>
                <a:cs typeface="Consolas"/>
              </a:rPr>
              <a:t>yum install cups-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lpd</a:t>
            </a:r>
            <a:endParaRPr lang="en-US" sz="1000" dirty="0">
              <a:latin typeface="Cambria"/>
              <a:ea typeface="Calibri"/>
              <a:cs typeface="Times New Roman"/>
            </a:endParaRPr>
          </a:p>
          <a:p>
            <a:pPr marL="1143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latin typeface="Consolas"/>
                <a:ea typeface="Calibri"/>
                <a:cs typeface="Consolas"/>
              </a:rPr>
              <a:t>chkconfig</a:t>
            </a:r>
            <a:r>
              <a:rPr lang="en-US" sz="1000" dirty="0">
                <a:latin typeface="Consolas"/>
                <a:ea typeface="Calibri"/>
                <a:cs typeface="Consolas"/>
              </a:rPr>
              <a:t> 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xinetd</a:t>
            </a:r>
            <a:r>
              <a:rPr lang="en-US" sz="1000" dirty="0">
                <a:latin typeface="Consolas"/>
                <a:ea typeface="Calibri"/>
                <a:cs typeface="Consolas"/>
              </a:rPr>
              <a:t> on</a:t>
            </a:r>
            <a:endParaRPr lang="en-US" sz="1000" dirty="0">
              <a:latin typeface="Cambria"/>
              <a:ea typeface="Calibri"/>
              <a:cs typeface="Times New Roman"/>
            </a:endParaRPr>
          </a:p>
          <a:p>
            <a:pPr marL="1143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latin typeface="Consolas"/>
                <a:ea typeface="Calibri"/>
                <a:cs typeface="Consolas"/>
              </a:rPr>
              <a:t>chkconfig</a:t>
            </a:r>
            <a:r>
              <a:rPr lang="en-US" sz="1000" dirty="0">
                <a:latin typeface="Consolas"/>
                <a:ea typeface="Calibri"/>
                <a:cs typeface="Consolas"/>
              </a:rPr>
              <a:t> cups-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lpd</a:t>
            </a:r>
            <a:r>
              <a:rPr lang="en-US" sz="1000" dirty="0">
                <a:latin typeface="Consolas"/>
                <a:ea typeface="Calibri"/>
                <a:cs typeface="Consolas"/>
              </a:rPr>
              <a:t> on</a:t>
            </a:r>
            <a:endParaRPr lang="en-US" sz="1000" dirty="0">
              <a:latin typeface="Cambria"/>
              <a:ea typeface="Calibri"/>
              <a:cs typeface="Times New Roman"/>
            </a:endParaRPr>
          </a:p>
          <a:p>
            <a:pPr marL="1143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/>
                <a:ea typeface="Calibri"/>
                <a:cs typeface="Consolas"/>
              </a:rPr>
              <a:t>service 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xinetd</a:t>
            </a:r>
            <a:r>
              <a:rPr lang="en-US" sz="1000" dirty="0">
                <a:latin typeface="Consolas"/>
                <a:ea typeface="Calibri"/>
                <a:cs typeface="Consolas"/>
              </a:rPr>
              <a:t> (re)start</a:t>
            </a:r>
            <a:endParaRPr lang="en-US" sz="1000" dirty="0">
              <a:latin typeface="Cambria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b="1" dirty="0">
                <a:latin typeface="Cambria"/>
                <a:ea typeface="Calibri"/>
                <a:cs typeface="Times New Roman"/>
              </a:rPr>
              <a:t>For HP printers: </a:t>
            </a:r>
            <a:r>
              <a:rPr lang="en-US" sz="1000" dirty="0">
                <a:latin typeface="Cambria"/>
                <a:ea typeface="Calibri"/>
                <a:cs typeface="DejaVu Sans Mono"/>
              </a:rPr>
              <a:t>Install 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hplipfull</a:t>
            </a:r>
            <a:r>
              <a:rPr lang="en-US" sz="1000" dirty="0">
                <a:latin typeface="Cambria"/>
                <a:ea typeface="Calibri"/>
                <a:cs typeface="DejaVu Sans Mono"/>
              </a:rPr>
              <a:t> RPM from http://hplipopensource.com/</a:t>
            </a:r>
            <a:endParaRPr lang="en-US" sz="1000" dirty="0">
              <a:latin typeface="Cambria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b="1" dirty="0">
                <a:latin typeface="Cambria"/>
                <a:ea typeface="Times New Roman"/>
                <a:cs typeface="Times New Roman"/>
              </a:rPr>
              <a:t>Important files</a:t>
            </a:r>
          </a:p>
          <a:p>
            <a:pPr marL="228600" marR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/>
                <a:ea typeface="Calibri"/>
                <a:cs typeface="Consolas"/>
              </a:rPr>
              <a:t>/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etc</a:t>
            </a:r>
            <a:r>
              <a:rPr lang="en-US" sz="1000" dirty="0">
                <a:latin typeface="Consolas"/>
                <a:ea typeface="Calibri"/>
                <a:cs typeface="Consolas"/>
              </a:rPr>
              <a:t>/cups/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cupsd.conf</a:t>
            </a:r>
            <a:r>
              <a:rPr lang="en-US" sz="1000" dirty="0">
                <a:latin typeface="Cambria"/>
                <a:ea typeface="Calibri"/>
                <a:cs typeface="Times New Roman"/>
              </a:rPr>
              <a:t>: Main server configuration (rewritten by </a:t>
            </a:r>
            <a:r>
              <a:rPr lang="en-US" sz="1000" dirty="0" err="1">
                <a:latin typeface="Cambria"/>
                <a:ea typeface="Calibri"/>
                <a:cs typeface="Times New Roman"/>
              </a:rPr>
              <a:t>cupsd</a:t>
            </a:r>
            <a:r>
              <a:rPr lang="en-US" sz="1000" dirty="0">
                <a:latin typeface="Cambria"/>
                <a:ea typeface="Calibri"/>
                <a:cs typeface="Times New Roman"/>
              </a:rPr>
              <a:t> on web or CLI admin)</a:t>
            </a:r>
          </a:p>
          <a:p>
            <a:pPr marL="228600" marR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/>
                <a:ea typeface="Calibri"/>
                <a:cs typeface="Consolas"/>
              </a:rPr>
              <a:t>/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etc</a:t>
            </a:r>
            <a:r>
              <a:rPr lang="en-US" sz="1000" dirty="0">
                <a:latin typeface="Consolas"/>
                <a:ea typeface="Calibri"/>
                <a:cs typeface="Consolas"/>
              </a:rPr>
              <a:t>/cups/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printers.conf</a:t>
            </a:r>
            <a:r>
              <a:rPr lang="en-US" sz="1000" dirty="0">
                <a:latin typeface="Cambria"/>
                <a:ea typeface="Calibri"/>
                <a:cs typeface="Times New Roman"/>
              </a:rPr>
              <a:t>: Queue definitions (periodically rewritten by </a:t>
            </a:r>
            <a:r>
              <a:rPr lang="en-US" sz="1000" dirty="0" err="1">
                <a:latin typeface="Cambria"/>
                <a:ea typeface="Calibri"/>
                <a:cs typeface="Times New Roman"/>
              </a:rPr>
              <a:t>cupsd</a:t>
            </a:r>
            <a:r>
              <a:rPr lang="en-US" sz="1000" dirty="0">
                <a:latin typeface="Cambria"/>
                <a:ea typeface="Calibri"/>
                <a:cs typeface="Times New Roman"/>
              </a:rPr>
              <a:t>)</a:t>
            </a:r>
          </a:p>
          <a:p>
            <a:pPr marL="228600" marR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/>
                <a:ea typeface="Calibri"/>
                <a:cs typeface="Consolas"/>
              </a:rPr>
              <a:t>/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etc</a:t>
            </a:r>
            <a:r>
              <a:rPr lang="en-US" sz="1000" dirty="0">
                <a:latin typeface="Consolas"/>
                <a:ea typeface="Calibri"/>
                <a:cs typeface="Consolas"/>
              </a:rPr>
              <a:t>/cups/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ppd</a:t>
            </a:r>
            <a:r>
              <a:rPr lang="en-US" sz="1000" dirty="0">
                <a:latin typeface="Consolas"/>
                <a:ea typeface="Calibri"/>
                <a:cs typeface="Consolas"/>
              </a:rPr>
              <a:t>/&lt;queue&gt;.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ppd</a:t>
            </a:r>
            <a:r>
              <a:rPr lang="en-US" sz="1000" dirty="0">
                <a:latin typeface="Cambria"/>
                <a:ea typeface="Calibri"/>
                <a:cs typeface="Times New Roman"/>
              </a:rPr>
              <a:t>: Written by </a:t>
            </a:r>
            <a:r>
              <a:rPr lang="en-US" sz="1000" dirty="0" err="1">
                <a:latin typeface="Cambria"/>
                <a:ea typeface="Calibri"/>
                <a:cs typeface="Times New Roman"/>
              </a:rPr>
              <a:t>cupsd</a:t>
            </a:r>
            <a:r>
              <a:rPr lang="en-US" sz="1000" dirty="0">
                <a:latin typeface="Cambria"/>
                <a:ea typeface="Calibri"/>
                <a:cs typeface="Times New Roman"/>
              </a:rPr>
              <a:t> but can be edited</a:t>
            </a:r>
          </a:p>
          <a:p>
            <a:pPr marL="228600" marR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/>
                <a:ea typeface="Calibri"/>
                <a:cs typeface="Consolas"/>
              </a:rPr>
              <a:t>/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usr</a:t>
            </a:r>
            <a:r>
              <a:rPr lang="en-US" sz="1000" dirty="0">
                <a:latin typeface="Consolas"/>
                <a:ea typeface="Calibri"/>
                <a:cs typeface="Consolas"/>
              </a:rPr>
              <a:t>/lib/cups/filters/*</a:t>
            </a:r>
            <a:r>
              <a:rPr lang="en-US" sz="1000" dirty="0">
                <a:latin typeface="Cambria"/>
                <a:ea typeface="Calibri"/>
                <a:cs typeface="Times New Roman"/>
              </a:rPr>
              <a:t>: Filter </a:t>
            </a:r>
            <a:r>
              <a:rPr lang="en-US" sz="1000" dirty="0" err="1">
                <a:latin typeface="Cambria"/>
                <a:ea typeface="Calibri"/>
                <a:cs typeface="Times New Roman"/>
              </a:rPr>
              <a:t>executables</a:t>
            </a:r>
            <a:endParaRPr lang="en-US" sz="1000" dirty="0">
              <a:latin typeface="Cambria"/>
              <a:ea typeface="Calibri"/>
              <a:cs typeface="Times New Roman"/>
            </a:endParaRPr>
          </a:p>
          <a:p>
            <a:pPr marL="228600" marR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/>
                <a:ea typeface="Calibri"/>
                <a:cs typeface="Consolas"/>
              </a:rPr>
              <a:t>/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usr</a:t>
            </a:r>
            <a:r>
              <a:rPr lang="en-US" sz="1000" dirty="0">
                <a:latin typeface="Consolas"/>
                <a:ea typeface="Calibri"/>
                <a:cs typeface="Consolas"/>
              </a:rPr>
              <a:t>/share/cups/mime/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mime.convs</a:t>
            </a:r>
            <a:r>
              <a:rPr lang="en-US" sz="1000" dirty="0">
                <a:latin typeface="Consolas"/>
                <a:ea typeface="Calibri"/>
                <a:cs typeface="Consolas"/>
              </a:rPr>
              <a:t>, 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mime.types</a:t>
            </a:r>
            <a:r>
              <a:rPr lang="en-US" sz="1000" dirty="0">
                <a:latin typeface="Cambria"/>
                <a:ea typeface="Calibri"/>
                <a:cs typeface="Times New Roman"/>
              </a:rPr>
              <a:t>: Filter routing </a:t>
            </a:r>
            <a:r>
              <a:rPr lang="en-US" sz="1000" dirty="0" err="1">
                <a:latin typeface="Cambria"/>
                <a:ea typeface="Calibri"/>
                <a:cs typeface="Times New Roman"/>
              </a:rPr>
              <a:t>config</a:t>
            </a:r>
            <a:endParaRPr lang="en-US" sz="1000" dirty="0">
              <a:latin typeface="Cambria"/>
              <a:ea typeface="Calibri"/>
              <a:cs typeface="Times New Roman"/>
            </a:endParaRPr>
          </a:p>
          <a:p>
            <a:pPr marL="228600" marR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/>
                <a:ea typeface="Calibri"/>
                <a:cs typeface="Consolas"/>
              </a:rPr>
              <a:t>/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etc</a:t>
            </a:r>
            <a:r>
              <a:rPr lang="en-US" sz="1000" dirty="0">
                <a:latin typeface="Consolas"/>
                <a:ea typeface="Calibri"/>
                <a:cs typeface="Consolas"/>
              </a:rPr>
              <a:t>/cups/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mime.convs</a:t>
            </a:r>
            <a:r>
              <a:rPr lang="en-US" sz="1000" dirty="0">
                <a:latin typeface="Consolas"/>
                <a:ea typeface="Calibri"/>
                <a:cs typeface="Consolas"/>
              </a:rPr>
              <a:t>, 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mime.types</a:t>
            </a:r>
            <a:r>
              <a:rPr lang="en-US" sz="1000" dirty="0">
                <a:latin typeface="Cambria"/>
                <a:ea typeface="Calibri"/>
                <a:cs typeface="Times New Roman"/>
              </a:rPr>
              <a:t>: Local filter </a:t>
            </a:r>
            <a:r>
              <a:rPr lang="en-US" sz="1000" dirty="0" err="1">
                <a:latin typeface="Cambria"/>
                <a:ea typeface="Calibri"/>
                <a:cs typeface="Times New Roman"/>
              </a:rPr>
              <a:t>config</a:t>
            </a:r>
            <a:r>
              <a:rPr lang="en-US" sz="1000" dirty="0">
                <a:latin typeface="Cambria"/>
                <a:ea typeface="Calibri"/>
                <a:cs typeface="Times New Roman"/>
              </a:rPr>
              <a:t> (not overwritten by upgrades)</a:t>
            </a:r>
          </a:p>
          <a:p>
            <a:pPr marL="228600" marR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/>
                <a:ea typeface="Calibri"/>
                <a:cs typeface="Consolas"/>
              </a:rPr>
              <a:t>/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var</a:t>
            </a:r>
            <a:r>
              <a:rPr lang="en-US" sz="1000" dirty="0">
                <a:latin typeface="Consolas"/>
                <a:ea typeface="Calibri"/>
                <a:cs typeface="Consolas"/>
              </a:rPr>
              <a:t>/spool/cups/</a:t>
            </a:r>
            <a:r>
              <a:rPr lang="en-US" sz="1000" dirty="0">
                <a:latin typeface="Cambria"/>
                <a:ea typeface="Calibri"/>
                <a:cs typeface="Times New Roman"/>
              </a:rPr>
              <a:t>: Queued job data</a:t>
            </a:r>
          </a:p>
          <a:p>
            <a:pPr marL="228600" marR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/>
                <a:ea typeface="Calibri"/>
                <a:cs typeface="Consolas"/>
              </a:rPr>
              <a:t>/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var</a:t>
            </a:r>
            <a:r>
              <a:rPr lang="en-US" sz="1000" dirty="0">
                <a:latin typeface="Consolas"/>
                <a:ea typeface="Calibri"/>
                <a:cs typeface="Consolas"/>
              </a:rPr>
              <a:t>/cache/cups/</a:t>
            </a:r>
            <a:r>
              <a:rPr lang="en-US" sz="1000" dirty="0">
                <a:latin typeface="Cambria"/>
                <a:ea typeface="Calibri"/>
                <a:cs typeface="Times New Roman"/>
              </a:rPr>
              <a:t>: Various caches, such as remote printers discovered by browsing</a:t>
            </a:r>
          </a:p>
          <a:p>
            <a:pPr marL="228600" marR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/>
                <a:ea typeface="Calibri"/>
                <a:cs typeface="Consolas"/>
              </a:rPr>
              <a:t>/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var</a:t>
            </a:r>
            <a:r>
              <a:rPr lang="en-US" sz="1000" dirty="0">
                <a:latin typeface="Consolas"/>
                <a:ea typeface="Calibri"/>
                <a:cs typeface="Consolas"/>
              </a:rPr>
              <a:t>/log/cups/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error_log</a:t>
            </a:r>
            <a:r>
              <a:rPr lang="en-US" sz="1000" dirty="0">
                <a:latin typeface="Cambria"/>
                <a:ea typeface="Calibri"/>
                <a:cs typeface="Times New Roman"/>
              </a:rPr>
              <a:t>: Useful for problem solving</a:t>
            </a:r>
          </a:p>
          <a:p>
            <a:pPr marL="228600" marR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/>
                <a:ea typeface="Calibri"/>
                <a:cs typeface="Consolas"/>
              </a:rPr>
              <a:t>/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etc</a:t>
            </a:r>
            <a:r>
              <a:rPr lang="en-US" sz="1000" dirty="0">
                <a:latin typeface="Consolas"/>
                <a:ea typeface="Calibri"/>
                <a:cs typeface="Consolas"/>
              </a:rPr>
              <a:t>/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pam.d</a:t>
            </a:r>
            <a:r>
              <a:rPr lang="en-US" sz="1000" dirty="0">
                <a:latin typeface="Consolas"/>
                <a:ea typeface="Calibri"/>
                <a:cs typeface="Consolas"/>
              </a:rPr>
              <a:t>/cups</a:t>
            </a:r>
            <a:r>
              <a:rPr lang="en-US" sz="1000" dirty="0">
                <a:latin typeface="Cambria"/>
                <a:ea typeface="Calibri"/>
                <a:cs typeface="Times New Roman"/>
              </a:rPr>
              <a:t>: Password authentication </a:t>
            </a:r>
            <a:r>
              <a:rPr lang="en-US" sz="1000" dirty="0" err="1">
                <a:latin typeface="Cambria"/>
                <a:ea typeface="Calibri"/>
                <a:cs typeface="Times New Roman"/>
              </a:rPr>
              <a:t>config</a:t>
            </a:r>
            <a:endParaRPr lang="en-US" sz="1000" dirty="0">
              <a:latin typeface="Cambria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b="1" dirty="0">
                <a:latin typeface="Cambria"/>
                <a:ea typeface="Times New Roman"/>
                <a:cs typeface="Times New Roman"/>
              </a:rPr>
              <a:t>Some commands</a:t>
            </a:r>
          </a:p>
          <a:p>
            <a:pPr>
              <a:lnSpc>
                <a:spcPct val="115000"/>
              </a:lnSpc>
            </a:pPr>
            <a:r>
              <a:rPr lang="en-US" sz="1000" dirty="0" err="1">
                <a:latin typeface="Consolas"/>
                <a:ea typeface="Calibri"/>
                <a:cs typeface="Consolas"/>
              </a:rPr>
              <a:t>lp</a:t>
            </a:r>
            <a:r>
              <a:rPr lang="en-US" sz="1000" dirty="0">
                <a:latin typeface="Consolas"/>
                <a:ea typeface="Calibri"/>
                <a:cs typeface="Consolas"/>
              </a:rPr>
              <a:t> –d &lt;queue&gt; &lt;file&gt;</a:t>
            </a:r>
            <a:endParaRPr lang="en-US" sz="1000" dirty="0">
              <a:latin typeface="Cambria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err="1">
                <a:latin typeface="Consolas"/>
                <a:ea typeface="Calibri"/>
                <a:cs typeface="Consolas"/>
              </a:rPr>
              <a:t>lpstat</a:t>
            </a:r>
            <a:endParaRPr lang="en-US" sz="1000" dirty="0">
              <a:latin typeface="Cambria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>
                <a:latin typeface="Consolas"/>
                <a:ea typeface="Calibri"/>
                <a:cs typeface="Consolas"/>
              </a:rPr>
              <a:t>cancel</a:t>
            </a:r>
            <a:endParaRPr lang="en-US" sz="1000" dirty="0">
              <a:latin typeface="Cambria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err="1">
                <a:latin typeface="Consolas"/>
                <a:ea typeface="Calibri"/>
                <a:cs typeface="Consolas"/>
              </a:rPr>
              <a:t>lpadmin</a:t>
            </a:r>
            <a:endParaRPr lang="en-US" sz="1000" dirty="0">
              <a:latin typeface="Cambria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err="1">
                <a:latin typeface="Consolas"/>
                <a:ea typeface="Calibri"/>
                <a:cs typeface="Consolas"/>
              </a:rPr>
              <a:t>cupsctl</a:t>
            </a:r>
            <a:endParaRPr lang="en-US" sz="1000" dirty="0">
              <a:latin typeface="Cambria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b="1" dirty="0">
                <a:latin typeface="Cambria"/>
                <a:ea typeface="Times New Roman"/>
                <a:cs typeface="Times New Roman"/>
              </a:rPr>
              <a:t>Web interface (user &amp; admin)</a:t>
            </a:r>
          </a:p>
          <a:p>
            <a:pPr>
              <a:lnSpc>
                <a:spcPct val="115000"/>
              </a:lnSpc>
            </a:pPr>
            <a:r>
              <a:rPr lang="en-US" sz="1000" dirty="0">
                <a:latin typeface="Cambria"/>
                <a:ea typeface="Calibri"/>
                <a:cs typeface="Times New Roman"/>
              </a:rPr>
              <a:t>http://your-cups-server:631/ (Default </a:t>
            </a:r>
            <a:r>
              <a:rPr lang="en-US" sz="1000" dirty="0" err="1">
                <a:latin typeface="Cambria"/>
                <a:ea typeface="Calibri"/>
                <a:cs typeface="Times New Roman"/>
              </a:rPr>
              <a:t>config</a:t>
            </a:r>
            <a:r>
              <a:rPr lang="en-US" sz="1000" dirty="0">
                <a:latin typeface="Cambria"/>
                <a:ea typeface="Calibri"/>
                <a:cs typeface="Times New Roman"/>
              </a:rPr>
              <a:t> only listens on </a:t>
            </a:r>
            <a:r>
              <a:rPr lang="en-US" sz="1000" dirty="0" err="1">
                <a:latin typeface="Cambria"/>
                <a:ea typeface="Calibri"/>
                <a:cs typeface="Times New Roman"/>
              </a:rPr>
              <a:t>localhost</a:t>
            </a:r>
            <a:r>
              <a:rPr lang="en-US" sz="1000" dirty="0">
                <a:latin typeface="Cambria"/>
                <a:ea typeface="Calibri"/>
                <a:cs typeface="Times New Roman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sz="1100" b="1" dirty="0">
                <a:latin typeface="Cambria"/>
                <a:ea typeface="Times New Roman"/>
                <a:cs typeface="Times New Roman"/>
              </a:rPr>
              <a:t>Useful docs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Consolas"/>
                <a:ea typeface="Calibri"/>
                <a:cs typeface="Consolas"/>
              </a:rPr>
              <a:t>man </a:t>
            </a:r>
            <a:r>
              <a:rPr lang="en-US" sz="1000" dirty="0" err="1">
                <a:latin typeface="Consolas"/>
                <a:ea typeface="Calibri"/>
                <a:cs typeface="Consolas"/>
              </a:rPr>
              <a:t>cupsd.conf</a:t>
            </a:r>
            <a:endParaRPr lang="en-US" sz="1000" dirty="0">
              <a:effectLst/>
              <a:latin typeface="Cambria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482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Your New Link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CP SPOOL PRT TO RSCS</a:t>
            </a:r>
          </a:p>
          <a:p>
            <a:pPr marL="0" indent="0">
              <a:buNone/>
            </a:pPr>
            <a:r>
              <a:rPr lang="en-US" smtClean="0"/>
              <a:t>CP TAG DEV PRT &lt;local&gt; &lt;linkname&gt;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PRINT fn ft fm</a:t>
            </a:r>
          </a:p>
          <a:p>
            <a:pPr marL="0" indent="0">
              <a:buNone/>
            </a:pPr>
            <a:r>
              <a:rPr lang="en-US" smtClean="0"/>
              <a:t>PPS fn ft fm ( options</a:t>
            </a:r>
          </a:p>
        </p:txBody>
      </p:sp>
    </p:spTree>
    <p:extLst>
      <p:ext uri="{BB962C8B-B14F-4D97-AF65-F5344CB8AC3E}">
        <p14:creationId xmlns:p14="http://schemas.microsoft.com/office/powerpoint/2010/main" val="18360084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dboyes@sinenomine.net</a:t>
            </a:r>
          </a:p>
          <a:p>
            <a:r>
              <a:rPr lang="en-US" sz="2800" dirty="0" smtClean="0"/>
              <a:t>jwelsh@sinenomine.net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6623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VM Printing 'Classic'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7881" indent="-267881"/>
            <a:r>
              <a:rPr lang="en-US" sz="3100"/>
              <a:t>In a classic VM system, CP handled all spooling and printing to line printers</a:t>
            </a:r>
          </a:p>
          <a:p>
            <a:pPr marL="667470" lvl="1" indent="-267881">
              <a:buFontTx/>
              <a:buChar char="•"/>
            </a:pPr>
            <a:r>
              <a:rPr lang="en-US" sz="2500"/>
              <a:t>Printers were assumed to be attached to System/390 channel hardware</a:t>
            </a:r>
          </a:p>
          <a:p>
            <a:pPr marL="667470" lvl="1" indent="-267881">
              <a:buFontTx/>
              <a:buChar char="•"/>
            </a:pPr>
            <a:r>
              <a:rPr lang="en-US" sz="2500"/>
              <a:t>CP controlled forms, skip destinations, and character set translations</a:t>
            </a:r>
          </a:p>
          <a:p>
            <a:pPr marL="1067060" lvl="2" indent="-267881"/>
            <a:r>
              <a:rPr lang="en-US" sz="2200"/>
              <a:t>Limited functionality: line printers</a:t>
            </a:r>
          </a:p>
          <a:p>
            <a:pPr marL="1067060" lvl="2" indent="-267881"/>
            <a:r>
              <a:rPr lang="en-US" sz="2200"/>
              <a:t>Control from operator commands</a:t>
            </a:r>
          </a:p>
          <a:p>
            <a:pPr marL="1067060" lvl="2" indent="-267881"/>
            <a:r>
              <a:rPr lang="en-US" sz="2200"/>
              <a:t>Remote printing handled with channel extenders</a:t>
            </a:r>
          </a:p>
        </p:txBody>
      </p:sp>
    </p:spTree>
    <p:extLst>
      <p:ext uri="{BB962C8B-B14F-4D97-AF65-F5344CB8AC3E}">
        <p14:creationId xmlns:p14="http://schemas.microsoft.com/office/powerpoint/2010/main" val="42159237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VM Printing Now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7881" indent="-267881"/>
            <a:r>
              <a:rPr lang="en-US" sz="2800" dirty="0"/>
              <a:t>In a modern VM system, channel attached printers are likely to be </a:t>
            </a:r>
            <a:r>
              <a:rPr lang="en-US" sz="2800" dirty="0" smtClean="0"/>
              <a:t>no longer </a:t>
            </a:r>
            <a:r>
              <a:rPr lang="en-US" sz="2800" dirty="0"/>
              <a:t>available.</a:t>
            </a:r>
          </a:p>
          <a:p>
            <a:pPr marL="267881" indent="-267881"/>
            <a:r>
              <a:rPr lang="en-US" sz="2800" dirty="0"/>
              <a:t>Most printers are almost exclusively high-function devices that are far more than line printers</a:t>
            </a:r>
          </a:p>
          <a:p>
            <a:pPr marL="667470" lvl="1" indent="-267881">
              <a:buFontTx/>
              <a:buChar char="•"/>
            </a:pPr>
            <a:r>
              <a:rPr lang="en-US" sz="2200" dirty="0"/>
              <a:t>Still use the system spool as queuing device</a:t>
            </a:r>
          </a:p>
          <a:p>
            <a:pPr marL="667470" lvl="1" indent="-267881">
              <a:buFontTx/>
              <a:buChar char="•"/>
            </a:pPr>
            <a:r>
              <a:rPr lang="en-US" sz="2200" dirty="0"/>
              <a:t>Almost all use a complex formatting control language (HP PCL or PostScript) instead of simple text</a:t>
            </a:r>
          </a:p>
          <a:p>
            <a:pPr marL="667470" lvl="1" indent="-267881">
              <a:buFontTx/>
              <a:buChar char="•"/>
            </a:pPr>
            <a:r>
              <a:rPr lang="en-US" sz="2200" dirty="0"/>
              <a:t>Almost all are LAN-based and shared with other systems</a:t>
            </a:r>
          </a:p>
        </p:txBody>
      </p:sp>
    </p:spTree>
    <p:extLst>
      <p:ext uri="{BB962C8B-B14F-4D97-AF65-F5344CB8AC3E}">
        <p14:creationId xmlns:p14="http://schemas.microsoft.com/office/powerpoint/2010/main" val="34569487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VM Printing Now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Driven by RSCS over LAN (lpr)</a:t>
            </a:r>
          </a:p>
          <a:p>
            <a:pPr lvl="1"/>
            <a:r>
              <a:rPr lang="en-US" smtClean="0"/>
              <a:t>Remote impact printers</a:t>
            </a:r>
          </a:p>
          <a:p>
            <a:pPr lvl="1"/>
            <a:r>
              <a:rPr lang="en-US" smtClean="0"/>
              <a:t>HP PCL</a:t>
            </a:r>
          </a:p>
          <a:p>
            <a:pPr lvl="1"/>
            <a:r>
              <a:rPr lang="en-US" smtClean="0"/>
              <a:t>PostScript (*)</a:t>
            </a:r>
          </a:p>
          <a:p>
            <a:r>
              <a:rPr lang="en-US" smtClean="0"/>
              <a:t>RSCS converts output to the appropriate format and transmits to remote printer</a:t>
            </a:r>
          </a:p>
        </p:txBody>
      </p:sp>
    </p:spTree>
    <p:extLst>
      <p:ext uri="{BB962C8B-B14F-4D97-AF65-F5344CB8AC3E}">
        <p14:creationId xmlns:p14="http://schemas.microsoft.com/office/powerpoint/2010/main" val="8241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VM Printing Now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PostScript offers the most control over printer capabilities</a:t>
            </a:r>
          </a:p>
          <a:p>
            <a:pPr lvl="1"/>
            <a:r>
              <a:rPr lang="en-US" smtClean="0"/>
              <a:t>Scaling</a:t>
            </a:r>
          </a:p>
          <a:p>
            <a:pPr lvl="1"/>
            <a:r>
              <a:rPr lang="en-US" smtClean="0"/>
              <a:t>Page size</a:t>
            </a:r>
          </a:p>
          <a:p>
            <a:pPr lvl="1"/>
            <a:r>
              <a:rPr lang="en-US" smtClean="0"/>
              <a:t>Vendor</a:t>
            </a:r>
          </a:p>
          <a:p>
            <a:pPr lvl="1"/>
            <a:r>
              <a:rPr lang="en-US" smtClean="0"/>
              <a:t>But….. Requires printer to incorporate a interpreter for the PS language!</a:t>
            </a:r>
          </a:p>
        </p:txBody>
      </p:sp>
    </p:spTree>
    <p:extLst>
      <p:ext uri="{BB962C8B-B14F-4D97-AF65-F5344CB8AC3E}">
        <p14:creationId xmlns:p14="http://schemas.microsoft.com/office/powerpoint/2010/main" val="4148347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RSCS For LPR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7881" indent="-267881">
              <a:defRPr/>
            </a:pPr>
            <a:r>
              <a:rPr lang="en-US" dirty="0" smtClean="0"/>
              <a:t>In RSCSTCP CONFIG (TCPMAINT 198):</a:t>
            </a:r>
          </a:p>
          <a:p>
            <a:pPr marL="267881" indent="-267881">
              <a:defRPr/>
            </a:pPr>
            <a:endParaRPr lang="en-US" dirty="0" smtClean="0"/>
          </a:p>
          <a:p>
            <a:pPr marL="400029" lvl="1" indent="0">
              <a:buNone/>
              <a:defRPr/>
            </a:pPr>
            <a:r>
              <a:rPr lang="en-US" sz="2000" dirty="0"/>
              <a:t>LINKDEFINE &lt;</a:t>
            </a:r>
            <a:r>
              <a:rPr lang="en-US" sz="2000" dirty="0" err="1"/>
              <a:t>linkname</a:t>
            </a:r>
            <a:r>
              <a:rPr lang="en-US" sz="2000" dirty="0"/>
              <a:t>&gt; TYPE LPR FORM * AST</a:t>
            </a:r>
          </a:p>
          <a:p>
            <a:pPr marL="400029" lvl="1" indent="0">
              <a:buNone/>
              <a:defRPr/>
            </a:pPr>
            <a:endParaRPr lang="en-US" sz="2000" dirty="0"/>
          </a:p>
          <a:p>
            <a:pPr marL="400029" lvl="1" indent="0">
              <a:buNone/>
              <a:defRPr/>
            </a:pPr>
            <a:r>
              <a:rPr lang="en-US" sz="2000" dirty="0"/>
              <a:t>PARM &lt;</a:t>
            </a:r>
            <a:r>
              <a:rPr lang="en-US" sz="2000" dirty="0" err="1"/>
              <a:t>linkname</a:t>
            </a:r>
            <a:r>
              <a:rPr lang="en-US" sz="2000" dirty="0"/>
              <a:t>&gt; EXIT=LPRXPSE HOSTN=print.devlab.sinenomine.net PRINTER=va2p2z</a:t>
            </a:r>
          </a:p>
          <a:p>
            <a:pPr marL="667911" lvl="1" indent="-267881">
              <a:buFontTx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242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CUPS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Common Unix Printing System</a:t>
            </a:r>
          </a:p>
          <a:p>
            <a:pPr lvl="1"/>
            <a:r>
              <a:rPr lang="en-US" sz="2200" dirty="0"/>
              <a:t>Adds direct managed API for print features on Unix/Linux</a:t>
            </a:r>
          </a:p>
          <a:p>
            <a:pPr lvl="1"/>
            <a:r>
              <a:rPr lang="en-US" sz="2200" dirty="0" smtClean="0"/>
              <a:t>Accept Postscript </a:t>
            </a:r>
            <a:r>
              <a:rPr lang="en-US" sz="2200" dirty="0"/>
              <a:t>and process using software interpreter and filters</a:t>
            </a:r>
          </a:p>
          <a:p>
            <a:pPr lvl="2"/>
            <a:r>
              <a:rPr lang="en-US" sz="2000" dirty="0"/>
              <a:t>PS to raster</a:t>
            </a:r>
          </a:p>
          <a:p>
            <a:pPr lvl="2"/>
            <a:r>
              <a:rPr lang="en-US" sz="2000" dirty="0"/>
              <a:t>Raster to printer data stream</a:t>
            </a:r>
          </a:p>
          <a:p>
            <a:pPr lvl="1"/>
            <a:r>
              <a:rPr lang="en-US" sz="2500" dirty="0"/>
              <a:t>Accept multiple input transports (</a:t>
            </a:r>
            <a:r>
              <a:rPr lang="en-US" sz="2500" dirty="0" err="1"/>
              <a:t>lpr</a:t>
            </a:r>
            <a:r>
              <a:rPr lang="en-US" sz="2500" dirty="0"/>
              <a:t>, IPP)</a:t>
            </a:r>
          </a:p>
        </p:txBody>
      </p:sp>
    </p:spTree>
    <p:extLst>
      <p:ext uri="{BB962C8B-B14F-4D97-AF65-F5344CB8AC3E}">
        <p14:creationId xmlns:p14="http://schemas.microsoft.com/office/powerpoint/2010/main" val="732577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CUPS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7881" indent="-267881"/>
            <a:r>
              <a:rPr lang="en-US" smtClean="0"/>
              <a:t>Use a Linux guest to host CUPS instance</a:t>
            </a:r>
          </a:p>
          <a:p>
            <a:pPr marL="667470" lvl="1" indent="-267881">
              <a:buFontTx/>
              <a:buChar char="•"/>
            </a:pPr>
            <a:r>
              <a:rPr lang="en-US" smtClean="0"/>
              <a:t>Do transformation and print management as an appliance</a:t>
            </a:r>
          </a:p>
          <a:p>
            <a:pPr marL="667470" lvl="1" indent="-267881">
              <a:buFontTx/>
              <a:buChar char="•"/>
            </a:pPr>
            <a:r>
              <a:rPr lang="en-US" smtClean="0"/>
              <a:t>Any printer can be a mainframe printer</a:t>
            </a:r>
          </a:p>
          <a:p>
            <a:pPr marL="667470" lvl="1" indent="-267881">
              <a:buFontTx/>
              <a:buChar char="•"/>
            </a:pPr>
            <a:r>
              <a:rPr lang="en-US" smtClean="0"/>
              <a:t>User experience follows…</a:t>
            </a:r>
          </a:p>
        </p:txBody>
      </p:sp>
    </p:spTree>
    <p:extLst>
      <p:ext uri="{BB962C8B-B14F-4D97-AF65-F5344CB8AC3E}">
        <p14:creationId xmlns:p14="http://schemas.microsoft.com/office/powerpoint/2010/main" val="41520510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neNominePP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Myriad Pro Bold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SineNominePPT</Template>
  <TotalTime>11005</TotalTime>
  <Words>2131</Words>
  <Application>Microsoft Macintosh PowerPoint</Application>
  <PresentationFormat>On-screen Show (4:3)</PresentationFormat>
  <Paragraphs>291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SineNominePPT</vt:lpstr>
      <vt:lpstr>Printing Without Channels</vt:lpstr>
      <vt:lpstr>Agenda</vt:lpstr>
      <vt:lpstr>VM Printing 'Classic'</vt:lpstr>
      <vt:lpstr>VM Printing Now</vt:lpstr>
      <vt:lpstr>VM Printing Now</vt:lpstr>
      <vt:lpstr>VM Printing Now</vt:lpstr>
      <vt:lpstr>Configuring RSCS For LPR</vt:lpstr>
      <vt:lpstr>CUPS</vt:lpstr>
      <vt:lpstr>Configuring CUPS</vt:lpstr>
      <vt:lpstr>PowerPoint Presentation</vt:lpstr>
      <vt:lpstr>CUPS Components</vt:lpstr>
      <vt:lpstr>CUPS Components</vt:lpstr>
      <vt:lpstr>CUPS Components</vt:lpstr>
      <vt:lpstr>CUPS Components</vt:lpstr>
      <vt:lpstr>CUPS Components</vt:lpstr>
      <vt:lpstr>PowerPoint Presentation</vt:lpstr>
      <vt:lpstr>The Problem With RSCS Postscript</vt:lpstr>
      <vt:lpstr>“It doesn’t print!”</vt:lpstr>
      <vt:lpstr>From the Ghostscript docs...</vt:lpstr>
      <vt:lpstr>“It still doesn’t print!”</vt:lpstr>
      <vt:lpstr>A closer look into the pipeline...</vt:lpstr>
      <vt:lpstr>PowerPoint Presentation</vt:lpstr>
      <vt:lpstr>pstopdf_rscs Modifications</vt:lpstr>
      <vt:lpstr>mime.convs Additions</vt:lpstr>
      <vt:lpstr>PowerPoint Presentation</vt:lpstr>
      <vt:lpstr>Using Your New Link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CUPS for RSCS Printing</dc:title>
  <dc:creator>Jacob Welsh</dc:creator>
  <cp:lastModifiedBy>David Boyes</cp:lastModifiedBy>
  <cp:revision>66</cp:revision>
  <dcterms:created xsi:type="dcterms:W3CDTF">2013-06-13T16:06:30Z</dcterms:created>
  <dcterms:modified xsi:type="dcterms:W3CDTF">2013-06-21T13:29:46Z</dcterms:modified>
</cp:coreProperties>
</file>