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76" r:id="rId2"/>
    <p:sldId id="258" r:id="rId3"/>
    <p:sldId id="257" r:id="rId4"/>
    <p:sldId id="262" r:id="rId5"/>
    <p:sldId id="261" r:id="rId6"/>
    <p:sldId id="259" r:id="rId7"/>
    <p:sldId id="277" r:id="rId8"/>
    <p:sldId id="279" r:id="rId9"/>
    <p:sldId id="263" r:id="rId10"/>
    <p:sldId id="265" r:id="rId11"/>
    <p:sldId id="264" r:id="rId12"/>
    <p:sldId id="271" r:id="rId13"/>
    <p:sldId id="278" r:id="rId14"/>
    <p:sldId id="273" r:id="rId15"/>
    <p:sldId id="260" r:id="rId16"/>
    <p:sldId id="274" r:id="rId17"/>
    <p:sldId id="275" r:id="rId18"/>
  </p:sldIdLst>
  <p:sldSz cx="12192000" cy="6858000"/>
  <p:notesSz cx="6858000" cy="9144000"/>
  <p:embeddedFontLst>
    <p:embeddedFont>
      <p:font typeface="Segoe Print" pitchFamily="2" charset="0"/>
      <p:regular r:id="rId20"/>
      <p:bold r:id="rId21"/>
    </p:embeddedFont>
    <p:embeddedFont>
      <p:font typeface="Open Sans" charset="0"/>
      <p:regular r:id="rId22"/>
      <p:bold r:id="rId23"/>
      <p:italic r:id="rId24"/>
      <p:boldItalic r:id="rId25"/>
    </p:embeddedFont>
    <p:embeddedFont>
      <p:font typeface="Tahoma" pitchFamily="34" charset="0"/>
      <p:regular r:id="rId26"/>
      <p:bold r:id="rId27"/>
    </p:embeddedFont>
    <p:embeddedFont>
      <p:font typeface="Calibri" pitchFamily="34" charset="0"/>
      <p:regular r:id="rId28"/>
      <p:bold r:id="rId29"/>
      <p:italic r:id="rId30"/>
      <p:boldItalic r:id="rId31"/>
    </p:embeddedFont>
    <p:embeddedFont>
      <p:font typeface="Calibri Light" pitchFamily="34" charset="0"/>
      <p:regular r:id="rId32"/>
      <p:italic r:id="rId33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EA"/>
    <a:srgbClr val="B7D0EF"/>
    <a:srgbClr val="FCF59E"/>
    <a:srgbClr val="FFCDED"/>
    <a:srgbClr val="FFC1E9"/>
    <a:srgbClr val="C1D7F1"/>
    <a:srgbClr val="FCF6AA"/>
    <a:srgbClr val="FFD5F0"/>
    <a:srgbClr val="EBF1E9"/>
    <a:srgbClr val="D5E3C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05" autoAdjust="0"/>
    <p:restoredTop sz="94673" autoAdjust="0"/>
  </p:normalViewPr>
  <p:slideViewPr>
    <p:cSldViewPr>
      <p:cViewPr>
        <p:scale>
          <a:sx n="75" d="100"/>
          <a:sy n="75" d="100"/>
        </p:scale>
        <p:origin x="-1229" y="-25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92171838" cy="921718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CBCA9-90F6-4EB5-BA36-98AE7DDCEFD0}" type="datetimeFigureOut">
              <a:rPr lang="ru-RU" smtClean="0"/>
              <a:pPr/>
              <a:t>25.06.2021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24C78-B403-4BD1-9BD3-26ABC0EFA0C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57142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4C78-B403-4BD1-9BD3-26ABC0EFA0C5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32312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25.06.2021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69181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25.06.2021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35581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25.06.2021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38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25.06.2021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10309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25.06.2021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64293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25.06.2021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43944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25.06.2021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20932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25.06.2021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128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25.06.2021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8778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25.06.2021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17179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25.06.2021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26047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FCF59E"/>
            </a:gs>
            <a:gs pos="92000">
              <a:srgbClr val="B7D0EF"/>
            </a:gs>
            <a:gs pos="49000">
              <a:srgbClr val="FFC5EA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86B2F-4D74-4715-9B36-473B5F938BB9}" type="datetimeFigureOut">
              <a:rPr lang="ru-RU" smtClean="0"/>
              <a:pPr/>
              <a:t>25.06.2021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2976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79538"/>
            <a:ext cx="12192000" cy="45704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2400" b="1" dirty="0" smtClean="0"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Державний навчальний заклад</a:t>
            </a:r>
          </a:p>
          <a:p>
            <a:pPr algn="ctr"/>
            <a:r>
              <a:rPr lang="uk-UA" sz="2400" b="1" dirty="0" smtClean="0"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«Барський професійний будівельний ліцей»</a:t>
            </a:r>
          </a:p>
          <a:p>
            <a:pPr algn="ctr"/>
            <a:endParaRPr lang="uk-UA" sz="2400" b="1" dirty="0" smtClean="0"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uk-UA" sz="2400" b="1" dirty="0" smtClean="0"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uk-UA" sz="2400" b="1" dirty="0" smtClean="0"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uk-UA" sz="2800" b="1" dirty="0" smtClean="0"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БІЗНЕС ПЛАН</a:t>
            </a:r>
          </a:p>
          <a:p>
            <a:pPr algn="ctr"/>
            <a:r>
              <a:rPr lang="uk-UA" sz="2800" b="1" dirty="0" smtClean="0"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Відкриття  салону краси</a:t>
            </a:r>
            <a:endParaRPr lang="uk-UA" sz="2800" b="1" dirty="0" smtClean="0">
              <a:gradFill flip="none" rotWithShape="1">
                <a:gsLst>
                  <a:gs pos="16000">
                    <a:srgbClr val="276399"/>
                  </a:gs>
                  <a:gs pos="100000">
                    <a:srgbClr val="5380FF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uk-UA" sz="54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Салон </a:t>
            </a:r>
            <a:r>
              <a:rPr lang="uk-UA" sz="54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краси «Гламур</a:t>
            </a:r>
            <a:r>
              <a:rPr lang="uk-UA" sz="54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»</a:t>
            </a:r>
            <a:endParaRPr lang="uk-UA" sz="5400" b="1" dirty="0">
              <a:gradFill flip="none" rotWithShape="1">
                <a:gsLst>
                  <a:gs pos="16000">
                    <a:srgbClr val="276399"/>
                  </a:gs>
                  <a:gs pos="100000">
                    <a:srgbClr val="5380FF"/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uk-UA" sz="2800" b="1" dirty="0"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Виконала учениця 23 групи</a:t>
            </a:r>
          </a:p>
          <a:p>
            <a:pPr algn="ctr"/>
            <a:r>
              <a:rPr lang="uk-UA" sz="2800" b="1" dirty="0"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Гончарук Катерина Олександрівна</a:t>
            </a:r>
          </a:p>
        </p:txBody>
      </p:sp>
    </p:spTree>
    <p:extLst>
      <p:ext uri="{BB962C8B-B14F-4D97-AF65-F5344CB8AC3E}">
        <p14:creationId xmlns="" xmlns:p14="http://schemas.microsoft.com/office/powerpoint/2010/main" val="43876033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1296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Фінансовий план</a:t>
            </a:r>
          </a:p>
          <a:p>
            <a:pPr algn="ctr"/>
            <a:r>
              <a:rPr lang="uk-UA" sz="32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Початкові інвестиції</a:t>
            </a:r>
            <a:endParaRPr lang="uk-UA" sz="3200" b="1" dirty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84284401"/>
              </p:ext>
            </p:extLst>
          </p:nvPr>
        </p:nvGraphicFramePr>
        <p:xfrm>
          <a:off x="518160" y="1724382"/>
          <a:ext cx="10957560" cy="2442399"/>
        </p:xfrm>
        <a:graphic>
          <a:graphicData uri="http://schemas.openxmlformats.org/drawingml/2006/table">
            <a:tbl>
              <a:tblPr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90373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02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uk-UA" sz="2000" b="1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Послуга</a:t>
                      </a:r>
                      <a:endParaRPr lang="uk-UA" sz="2000" b="1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Вартість</a:t>
                      </a:r>
                      <a:endParaRPr lang="uk-UA" sz="2000" b="1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Реєстрація бізнесу, оформлення дозвільної документації</a:t>
                      </a:r>
                      <a:endParaRPr lang="uk-UA" sz="18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 </a:t>
                      </a:r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Ремонт та облаштування приміщення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7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r>
                        <a:rPr lang="ru-RU" sz="1800" b="1" noProof="0" dirty="0" smtClean="0">
                          <a:latin typeface="Segoe Print" panose="02000600000000000000" pitchFamily="2" charset="0"/>
                        </a:rPr>
                        <a:t>Закупівля необхідного обладнання, інструментів та меблів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5</a:t>
                      </a:r>
                      <a:r>
                        <a:rPr lang="ru-RU" sz="1800" noProof="0" dirty="0" smtClean="0">
                          <a:latin typeface="Segoe Print" panose="02000600000000000000" pitchFamily="2" charset="0"/>
                        </a:rPr>
                        <a:t>0</a:t>
                      </a:r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 000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r"/>
                      <a:r>
                        <a:rPr lang="uk-UA" sz="280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r>
                        <a:rPr lang="ru-RU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r>
                        <a:rPr lang="uk-UA" sz="2000" baseline="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000</a:t>
                      </a:r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uk-UA" sz="2000" i="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uk-UA" sz="20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8194" name="Picture 2" descr="Coin Clip Art - Images, Illustrations, Pho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1735" y="4320576"/>
            <a:ext cx="3468530" cy="22588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4507432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1296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Фінансовий план</a:t>
            </a:r>
          </a:p>
          <a:p>
            <a:pPr algn="ctr"/>
            <a:r>
              <a:rPr lang="uk-UA" sz="32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Щомісячні витрати</a:t>
            </a:r>
            <a:endParaRPr lang="uk-UA" sz="3200" b="1" dirty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84284401"/>
              </p:ext>
            </p:extLst>
          </p:nvPr>
        </p:nvGraphicFramePr>
        <p:xfrm>
          <a:off x="518160" y="1724382"/>
          <a:ext cx="10957560" cy="3732798"/>
        </p:xfrm>
        <a:graphic>
          <a:graphicData uri="http://schemas.openxmlformats.org/drawingml/2006/table">
            <a:tbl>
              <a:tblPr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90373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02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l"/>
                      <a:r>
                        <a:rPr lang="uk-UA" sz="2000" b="1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Послуга</a:t>
                      </a:r>
                      <a:endParaRPr lang="uk-UA" sz="2000" b="1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Вартість</a:t>
                      </a:r>
                      <a:endParaRPr lang="uk-UA" sz="2000" b="1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Оренда приміщення</a:t>
                      </a:r>
                      <a:endParaRPr lang="uk-UA" sz="18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 </a:t>
                      </a:r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Комунальні платежі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000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Реклама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noProof="0" dirty="0" smtClean="0">
                          <a:latin typeface="Segoe Print" panose="02000600000000000000" pitchFamily="2" charset="0"/>
                        </a:rPr>
                        <a:t>1</a:t>
                      </a:r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40 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</a:tr>
              <a:tr h="430133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Оплата праці персоналу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noProof="0" dirty="0" smtClean="0">
                          <a:latin typeface="Segoe Print" panose="02000600000000000000" pitchFamily="2" charset="0"/>
                        </a:rPr>
                        <a:t>30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000 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</a:tr>
              <a:tr h="430133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Витратні матеріали і косметика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5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000 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</a:tr>
              <a:tr h="430133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Виплата кредиту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3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475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r"/>
                      <a:r>
                        <a:rPr lang="uk-UA" sz="280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46 </a:t>
                      </a:r>
                      <a:r>
                        <a:rPr lang="en-US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715</a:t>
                      </a:r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uk-UA" sz="2000" i="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uk-UA" sz="20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6077722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5832EBB-8E12-4241-BEB1-485AB6B82A2F}"/>
              </a:ext>
            </a:extLst>
          </p:cNvPr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Схема початкового кредиту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9F07CA5-98ED-45C0-9580-6557BF637F29}"/>
              </a:ext>
            </a:extLst>
          </p:cNvPr>
          <p:cNvSpPr txBox="1"/>
          <p:nvPr/>
        </p:nvSpPr>
        <p:spPr>
          <a:xfrm>
            <a:off x="335999" y="1136340"/>
            <a:ext cx="115069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Для відкриття салону краси «Гламур» потрібні кошти в розмірі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r>
              <a:rPr lang="ru-RU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uk-UA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0 </a:t>
            </a:r>
            <a:r>
              <a:rPr lang="uk-UA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гривень.</a:t>
            </a:r>
          </a:p>
          <a:p>
            <a:pPr algn="just"/>
            <a:endParaRPr lang="uk-UA" sz="28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uk-UA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Плануємо взяти кредит у банку терміном на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 роки під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% річних. </a:t>
            </a:r>
            <a:r>
              <a:rPr lang="uk-UA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Виплати здійснюватимуться щомісячно в розмірі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3 475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грн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4" name="Picture 2" descr="Coin Clip Art - Images, Illustrations, Pho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1735" y="4320576"/>
            <a:ext cx="3468530" cy="22588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100435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3" y="1774428"/>
            <a:ext cx="12192004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Мінімальна кількість відвідувачів в день 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15</a:t>
            </a:r>
            <a:endParaRPr lang="uk-UA" sz="28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140</a:t>
            </a:r>
            <a:r>
              <a:rPr lang="ru-RU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гривень </a:t>
            </a:r>
            <a:r>
              <a:rPr lang="ru-RU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середня </a:t>
            </a:r>
            <a:r>
              <a:rPr lang="ru-RU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вартість</a:t>
            </a:r>
            <a:r>
              <a:rPr lang="ru-RU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послуги</a:t>
            </a:r>
            <a:endParaRPr lang="en-US" sz="28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15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* 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140 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= 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2 100 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гривень в день</a:t>
            </a:r>
          </a:p>
          <a:p>
            <a:pPr algn="ctr"/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2 100 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* 30 днів в місяці = 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63 000 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гривень в місяць</a:t>
            </a:r>
          </a:p>
          <a:p>
            <a:pPr algn="ctr"/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63 000 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грн –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46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715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грн = 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16 285 гривень 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мінімальний прибуток в місяць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E3BE0BB-2609-4B8A-A85C-9D0C80A652D2}"/>
              </a:ext>
            </a:extLst>
          </p:cNvPr>
          <p:cNvSpPr txBox="1"/>
          <p:nvPr/>
        </p:nvSpPr>
        <p:spPr>
          <a:xfrm>
            <a:off x="1" y="108000"/>
            <a:ext cx="12192000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Плани на майбутнє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D1AC5F4-0ED6-42FB-8F63-EE13C8BD417F}"/>
              </a:ext>
            </a:extLst>
          </p:cNvPr>
          <p:cNvSpPr txBox="1"/>
          <p:nvPr/>
        </p:nvSpPr>
        <p:spPr>
          <a:xfrm>
            <a:off x="336000" y="1140960"/>
            <a:ext cx="1152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800" b="1" i="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/>
                <a:latin typeface="Segoe Print" panose="02000600000000000000" pitchFamily="2" charset="0"/>
              </a:rPr>
              <a:t>У майбутньому </a:t>
            </a:r>
            <a:r>
              <a:rPr lang="uk-UA" sz="2800" b="1" i="0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/>
                <a:latin typeface="Segoe Print" panose="02000600000000000000" pitchFamily="2" charset="0"/>
              </a:rPr>
              <a:t>в салоні плануємо проводити майстер-класи</a:t>
            </a:r>
            <a:r>
              <a:rPr lang="uk-UA" sz="2800" b="1" i="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/>
                <a:latin typeface="Segoe Print" panose="02000600000000000000" pitchFamily="2" charset="0"/>
              </a:rPr>
              <a:t>, де будуть навчатися професіоналізму молоді майстри. Це принесе додатковий прибуток підприємству.</a:t>
            </a:r>
            <a:endParaRPr lang="uk-UA" sz="28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098" name="Picture 2" descr="Зелёный маникюр: 100 модных идей с фото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6036" y="2798916"/>
            <a:ext cx="3780504" cy="37805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100" name="Picture 4" descr="Бордовый маникюр и дизайн ногтей: 100+ идей и новинок 2018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5364" y="2798916"/>
            <a:ext cx="3799712" cy="37961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88621167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Висновок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237B415-7E2C-4C05-B110-9E240A8CB015}"/>
              </a:ext>
            </a:extLst>
          </p:cNvPr>
          <p:cNvSpPr txBox="1"/>
          <p:nvPr/>
        </p:nvSpPr>
        <p:spPr>
          <a:xfrm>
            <a:off x="291756" y="1080000"/>
            <a:ext cx="115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Відкриття </a:t>
            </a: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салону краси, відповідного принципам високопрофесійного обслуговування в м Бар. Клієнтам пропонується широкий комплекс послуг за напрямками: перукарські послуги (стрижка, укладання, фарбування, хімія), манікюр і педикюр, нарощування нігтів, косметологія, масаж. Зростання числа салонів краси можна пояснити збільшенням попиту на їхні послуги. Відвідування салонів більше не асоціюється у населення з дорогими послугами для обраних, послуги стали доступні для величезного числа людей з середнього класу. Прискорення темпу життя, а також потреба в якісних послугах змусило багатьох жінок замість приведення себе в порядок в домашніх умовах звертатися в салони краси, що набагато простіше і зручніше.</a:t>
            </a:r>
          </a:p>
        </p:txBody>
      </p:sp>
    </p:spTree>
    <p:extLst>
      <p:ext uri="{BB962C8B-B14F-4D97-AF65-F5344CB8AC3E}">
        <p14:creationId xmlns="" xmlns:p14="http://schemas.microsoft.com/office/powerpoint/2010/main" val="373367875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3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Ризики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6000" y="1152000"/>
            <a:ext cx="115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Внутрішні ризики пов'язані з помилками підприємця в організації бізнесу. До них відносяться наступні: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Низька компетентність персоналу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Текучка кадрів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Крадіжка майна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Неефективна реклама</a:t>
            </a:r>
          </a:p>
          <a:p>
            <a:pPr algn="just"/>
            <a:endParaRPr lang="uk-UA" sz="24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Більшою мірою бізнес салону краси схильний до зовнішніх ризиків. Останні не залежать від організаторських здібностей підприємця. До них відносяться наступні: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Поява нових конкурентів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Зниження платоспроможності населення</a:t>
            </a:r>
          </a:p>
        </p:txBody>
      </p:sp>
    </p:spTree>
    <p:extLst>
      <p:ext uri="{BB962C8B-B14F-4D97-AF65-F5344CB8AC3E}">
        <p14:creationId xmlns="" xmlns:p14="http://schemas.microsoft.com/office/powerpoint/2010/main" val="20486530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3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60000"/>
            <a:ext cx="12192000" cy="792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Дякую за увагу!</a:t>
            </a:r>
          </a:p>
        </p:txBody>
      </p:sp>
    </p:spTree>
    <p:extLst>
      <p:ext uri="{BB962C8B-B14F-4D97-AF65-F5344CB8AC3E}">
        <p14:creationId xmlns="" xmlns:p14="http://schemas.microsoft.com/office/powerpoint/2010/main" val="334588107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Зміст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6000" y="826085"/>
            <a:ext cx="11520000" cy="40780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Резюме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Опис підприємства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Ціль салону краси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Організація виробництва</a:t>
            </a:r>
            <a:r>
              <a:rPr lang="en-US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(графік роботи)</a:t>
            </a:r>
            <a:endParaRPr lang="en-US" sz="2800" b="1" dirty="0">
              <a:gradFill flip="none" rotWithShape="1">
                <a:gsLst>
                  <a:gs pos="0">
                    <a:srgbClr val="276399"/>
                  </a:gs>
                  <a:gs pos="100000">
                    <a:srgbClr val="5380FF"/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Аналіз ринку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Маркетинговий план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Фінансовий план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Ризики</a:t>
            </a:r>
          </a:p>
        </p:txBody>
      </p:sp>
    </p:spTree>
    <p:extLst>
      <p:ext uri="{BB962C8B-B14F-4D97-AF65-F5344CB8AC3E}">
        <p14:creationId xmlns="" xmlns:p14="http://schemas.microsoft.com/office/powerpoint/2010/main" val="318266251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3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Резюме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000" y="1080000"/>
            <a:ext cx="1152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Мета: Відкриття салону </a:t>
            </a:r>
            <a:r>
              <a:rPr lang="uk-UA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краси «Гламур» </a:t>
            </a: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в м. Бар, </a:t>
            </a:r>
            <a:r>
              <a:rPr lang="uk-UA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надавати </a:t>
            </a: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жителям міста високоякісні послуги по догляду за шкірою, обличчям, і тілом, а також перукарські послуги</a:t>
            </a:r>
            <a:r>
              <a:rPr lang="uk-UA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24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24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24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uk-UA" sz="24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uk-UA" sz="24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Основними послугами салону краси є: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Перукарські послуги (чоловіча, жіноча, дитяча стрижка);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Манікюр та педикюр (догляд, нарощування, дизайн, корекція);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Косметологічні послуги (догляд за шкірою і чистка обличчя, догляд за бровами, догляд за віями, демакияж);</a:t>
            </a:r>
          </a:p>
        </p:txBody>
      </p:sp>
      <p:pic>
        <p:nvPicPr>
          <p:cNvPr id="16386" name="Picture 2" descr="Прически на выпускной 2019: модные идеи с фото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9452" y="2430605"/>
            <a:ext cx="3373096" cy="20785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36841512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Опис підприємства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2F18041-3C0B-4EAF-876A-625657F421FF}"/>
              </a:ext>
            </a:extLst>
          </p:cNvPr>
          <p:cNvSpPr txBox="1"/>
          <p:nvPr/>
        </p:nvSpPr>
        <p:spPr>
          <a:xfrm>
            <a:off x="336000" y="947109"/>
            <a:ext cx="1152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Салон краси «Гламур» розташований у місті Бар, вулиця Горького 13. Працюємо без вихідних з 9:00 до 18:00. </a:t>
            </a:r>
            <a:r>
              <a:rPr lang="uk-UA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Ми забезпечуємо широкий вибір стрижок та зачісок на будь-який смак і тільки у сучасних каталогах. Майстри салону завжди запропонують те, що справді підкреслить Вашу чарівність, додасть шарму, задасть індивідуальний стиль.</a:t>
            </a:r>
          </a:p>
          <a:p>
            <a:pPr algn="just"/>
            <a:endParaRPr lang="uk-UA" sz="24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Салон краси «Гламур» надає досить актуальні на кожен день послуги: перукарські та послуги манікюру та педикюру і макіяж.</a:t>
            </a:r>
          </a:p>
          <a:p>
            <a:pPr algn="just"/>
            <a:endParaRPr lang="uk-UA" sz="24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Салон краси надає послуги по 4 основних напрямках. Серед них: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Послуги  перукаря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Манікюр та педикюр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Косметологічні послуги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Догляд за шкірою </a:t>
            </a:r>
            <a:r>
              <a:rPr lang="uk-UA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тіла</a:t>
            </a:r>
          </a:p>
        </p:txBody>
      </p:sp>
    </p:spTree>
    <p:extLst>
      <p:ext uri="{BB962C8B-B14F-4D97-AF65-F5344CB8AC3E}">
        <p14:creationId xmlns="" xmlns:p14="http://schemas.microsoft.com/office/powerpoint/2010/main" val="292409693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Організація виробництва</a:t>
            </a:r>
            <a:endParaRPr lang="uk-UA" sz="5000" b="1" dirty="0" smtClean="0">
              <a:solidFill>
                <a:srgbClr val="FF0000"/>
              </a:soli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477" y="1088688"/>
            <a:ext cx="11739717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Оренда приміщення площею 60 м</a:t>
            </a:r>
            <a:r>
              <a:rPr lang="uk-UA" sz="2800" b="1" baseline="30000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і вартістю 5 000 гривень в місяць. Вартість комунальних послуг 2 000 гривень в місяць.</a:t>
            </a:r>
            <a:endParaRPr lang="uk-UA" sz="28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2" descr="Подарункові сертифікати на салони краси в Києві | DONUM">
            <a:extLst>
              <a:ext uri="{FF2B5EF4-FFF2-40B4-BE49-F238E27FC236}">
                <a16:creationId xmlns="" xmlns:a16="http://schemas.microsoft.com/office/drawing/2014/main" id="{EFC429FE-20CA-45DF-8E8B-BF6535D2B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546" y="2708904"/>
            <a:ext cx="8891054" cy="37046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90232201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108000"/>
            <a:ext cx="12192000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Маркетинговий план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58177614"/>
              </p:ext>
            </p:extLst>
          </p:nvPr>
        </p:nvGraphicFramePr>
        <p:xfrm>
          <a:off x="426000" y="1368000"/>
          <a:ext cx="11375560" cy="288000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6051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250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32560"/>
                <a:gridCol w="1666960"/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Послуга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Вартість</a:t>
                      </a:r>
                      <a:r>
                        <a:rPr lang="en-US" sz="2000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 </a:t>
                      </a:r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шт.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Кількість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Вартість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/>
                      <a:r>
                        <a:rPr lang="uk-UA" sz="2000" b="1" noProof="0" dirty="0" smtClean="0">
                          <a:effectLst/>
                          <a:latin typeface="Segoe Print" panose="02000600000000000000" pitchFamily="2" charset="0"/>
                        </a:rPr>
                        <a:t>Вивіска</a:t>
                      </a:r>
                      <a:endParaRPr lang="uk-UA" sz="20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80 </a:t>
                      </a:r>
                      <a:r>
                        <a:rPr lang="uk-UA" sz="2000" noProof="0" dirty="0">
                          <a:effectLst/>
                          <a:latin typeface="Segoe Print" panose="02000600000000000000" pitchFamily="2" charset="0"/>
                        </a:rPr>
                        <a:t>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effectLst/>
                          <a:latin typeface="Segoe Print" panose="02000600000000000000" pitchFamily="2" charset="0"/>
                          <a:ea typeface="+mn-ea"/>
                          <a:cs typeface="+mn-cs"/>
                        </a:rPr>
                        <a:t>3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effectLst/>
                          <a:latin typeface="Segoe Print" panose="02000600000000000000" pitchFamily="2" charset="0"/>
                        </a:rPr>
                        <a:t>24</a:t>
                      </a:r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0 </a:t>
                      </a:r>
                      <a:r>
                        <a:rPr lang="uk-UA" sz="2000" noProof="0" dirty="0">
                          <a:effectLst/>
                          <a:latin typeface="Segoe Print" panose="02000600000000000000" pitchFamily="2" charset="0"/>
                        </a:rPr>
                        <a:t>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/>
                      <a:r>
                        <a:rPr lang="uk-UA" sz="2000" b="1" noProof="0" dirty="0">
                          <a:effectLst/>
                          <a:latin typeface="Segoe Print" panose="02000600000000000000" pitchFamily="2" charset="0"/>
                        </a:rPr>
                        <a:t>Візитки</a:t>
                      </a:r>
                      <a:r>
                        <a:rPr lang="uk-UA" sz="2000" b="1" baseline="0" noProof="0" dirty="0">
                          <a:effectLst/>
                          <a:latin typeface="Segoe Print" panose="02000600000000000000" pitchFamily="2" charset="0"/>
                        </a:rPr>
                        <a:t> клієнтам</a:t>
                      </a:r>
                      <a:endParaRPr lang="uk-UA" sz="20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effectLst/>
                          <a:latin typeface="Segoe Print" panose="02000600000000000000" pitchFamily="2" charset="0"/>
                        </a:rPr>
                        <a:t>2</a:t>
                      </a:r>
                      <a:r>
                        <a:rPr lang="uk-UA" sz="2000" baseline="0" noProof="0" dirty="0">
                          <a:effectLst/>
                          <a:latin typeface="Segoe Print" panose="02000600000000000000" pitchFamily="2" charset="0"/>
                        </a:rPr>
                        <a:t>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500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1 </a:t>
                      </a:r>
                      <a:r>
                        <a:rPr lang="uk-UA" sz="2000" noProof="0" dirty="0">
                          <a:effectLst/>
                          <a:latin typeface="Segoe Print" panose="02000600000000000000" pitchFamily="2" charset="0"/>
                        </a:rPr>
                        <a:t>000 грн</a:t>
                      </a:r>
                      <a:endParaRPr lang="uk-UA" sz="2000" b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l"/>
                      <a:r>
                        <a:rPr lang="uk-UA" sz="2000" b="1" noProof="0" dirty="0">
                          <a:effectLst/>
                          <a:latin typeface="Segoe Print" panose="02000600000000000000" pitchFamily="2" charset="0"/>
                        </a:rPr>
                        <a:t>Оголошення </a:t>
                      </a:r>
                      <a:r>
                        <a:rPr lang="uk-UA" sz="2000" b="1" noProof="0" dirty="0" smtClean="0">
                          <a:effectLst/>
                          <a:latin typeface="Segoe Print" panose="02000600000000000000" pitchFamily="2" charset="0"/>
                        </a:rPr>
                        <a:t>в</a:t>
                      </a:r>
                      <a:r>
                        <a:rPr lang="uk-UA" sz="2000" b="1" i="0" noProof="0" dirty="0" smtClean="0">
                          <a:solidFill>
                            <a:schemeClr val="tx1"/>
                          </a:solidFill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соціальних мережах (</a:t>
                      </a:r>
                      <a:r>
                        <a:rPr lang="en-US" sz="2000" b="1" i="0" noProof="0" dirty="0" smtClean="0">
                          <a:solidFill>
                            <a:schemeClr val="tx1"/>
                          </a:solidFill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facebook,</a:t>
                      </a:r>
                      <a:r>
                        <a:rPr lang="en-US" sz="2000" b="1" i="0" baseline="0" noProof="0" dirty="0" smtClean="0">
                          <a:solidFill>
                            <a:schemeClr val="tx1"/>
                          </a:solidFill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instagram)</a:t>
                      </a:r>
                      <a:endParaRPr lang="uk-UA" sz="2000" b="1" i="0" noProof="0" dirty="0">
                        <a:solidFill>
                          <a:schemeClr val="tx1"/>
                        </a:solidFill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Безкоштовно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76000">
                <a:tc gridSpan="3">
                  <a:txBody>
                    <a:bodyPr/>
                    <a:lstStyle/>
                    <a:p>
                      <a:pPr algn="r"/>
                      <a:r>
                        <a:rPr lang="uk-UA" sz="280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r>
                        <a:rPr lang="en-US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r>
                        <a:rPr lang="en-US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40 </a:t>
                      </a:r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uk-UA" sz="2000" b="1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290" name="AutoShape 2" descr="Facebook app now lets you untag yourself from photos ...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12291" name="Picture 3" descr="C:\Users\User\Desktop\external-content.duckduck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244" y="4959204"/>
            <a:ext cx="1620216" cy="1620216"/>
          </a:xfrm>
          <a:prstGeom prst="rect">
            <a:avLst/>
          </a:prstGeom>
          <a:noFill/>
        </p:spPr>
      </p:pic>
      <p:pic>
        <p:nvPicPr>
          <p:cNvPr id="12292" name="Picture 4" descr="C:\Users\User\Desktop\external-content.duckduck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28008" y="4959204"/>
            <a:ext cx="1628760" cy="16287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37194999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2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84284401"/>
              </p:ext>
            </p:extLst>
          </p:nvPr>
        </p:nvGraphicFramePr>
        <p:xfrm>
          <a:off x="1865436" y="1718772"/>
          <a:ext cx="8153400" cy="2934000"/>
        </p:xfrm>
        <a:graphic>
          <a:graphicData uri="http://schemas.openxmlformats.org/drawingml/2006/table">
            <a:tbl>
              <a:tblPr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58507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026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uk-UA" sz="2400" b="1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Послуга</a:t>
                      </a:r>
                      <a:endParaRPr lang="uk-UA" sz="2400" b="1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Вартість</a:t>
                      </a:r>
                      <a:endParaRPr lang="uk-UA" sz="2400" b="1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pPr algn="l"/>
                      <a:r>
                        <a:rPr lang="uk-UA" sz="24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Стрижка жіноча</a:t>
                      </a:r>
                      <a:endParaRPr lang="uk-UA" sz="24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140 </a:t>
                      </a:r>
                      <a:r>
                        <a:rPr lang="uk-UA" sz="2400" b="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r>
                        <a:rPr lang="uk-UA" sz="2400" b="1" noProof="0" dirty="0" smtClean="0">
                          <a:latin typeface="Segoe Print" panose="02000600000000000000" pitchFamily="2" charset="0"/>
                        </a:rPr>
                        <a:t>Стрижка чоловіча</a:t>
                      </a:r>
                      <a:endParaRPr lang="uk-UA" sz="24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0" noProof="0" dirty="0" smtClean="0">
                          <a:latin typeface="Segoe Print" panose="02000600000000000000" pitchFamily="2" charset="0"/>
                        </a:rPr>
                        <a:t>140 </a:t>
                      </a:r>
                      <a:r>
                        <a:rPr lang="uk-UA" sz="2400" b="0" noProof="0" dirty="0">
                          <a:latin typeface="Segoe Print" panose="02000600000000000000" pitchFamily="2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r>
                        <a:rPr lang="uk-UA" sz="2400" b="1" noProof="0" dirty="0" smtClean="0">
                          <a:latin typeface="Segoe Print" panose="02000600000000000000" pitchFamily="2" charset="0"/>
                        </a:rPr>
                        <a:t>Стрижка дитяча</a:t>
                      </a:r>
                      <a:endParaRPr lang="uk-UA" sz="24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80 грн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</a:tr>
              <a:tr h="430133">
                <a:tc>
                  <a:txBody>
                    <a:bodyPr/>
                    <a:lstStyle/>
                    <a:p>
                      <a:r>
                        <a:rPr lang="uk-UA" sz="2400" b="1" noProof="0" dirty="0" smtClean="0">
                          <a:latin typeface="Segoe Print" panose="02000600000000000000" pitchFamily="2" charset="0"/>
                        </a:rPr>
                        <a:t>Манікюр</a:t>
                      </a:r>
                      <a:endParaRPr lang="uk-UA" sz="24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  <a:r>
                        <a:rPr lang="uk-UA" sz="24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грн</a:t>
                      </a:r>
                      <a:endParaRPr lang="uk-UA" sz="2400" b="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</a:tr>
              <a:tr h="430133">
                <a:tc>
                  <a:txBody>
                    <a:bodyPr/>
                    <a:lstStyle/>
                    <a:p>
                      <a:r>
                        <a:rPr lang="uk-UA" sz="2400" b="1" noProof="0" dirty="0" smtClean="0">
                          <a:latin typeface="Segoe Print" panose="02000600000000000000" pitchFamily="2" charset="0"/>
                        </a:rPr>
                        <a:t>Педикюр</a:t>
                      </a:r>
                      <a:endParaRPr lang="uk-UA" sz="24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r>
                        <a:rPr lang="en-US" sz="24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r>
                        <a:rPr lang="uk-UA" sz="24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грн</a:t>
                      </a:r>
                      <a:endParaRPr lang="uk-UA" sz="2400" b="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" y="5250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Вартість послуг</a:t>
            </a:r>
            <a:endParaRPr lang="uk-UA" sz="4800" b="1" dirty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Вартість обладнання</a:t>
            </a:r>
            <a:endParaRPr lang="uk-UA" sz="2800" b="1" dirty="0">
              <a:solidFill>
                <a:srgbClr val="FF0000"/>
              </a:soli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84284401"/>
              </p:ext>
            </p:extLst>
          </p:nvPr>
        </p:nvGraphicFramePr>
        <p:xfrm>
          <a:off x="1145999" y="1268712"/>
          <a:ext cx="9900000" cy="491208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45911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5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90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5451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Обладнання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Вартість за 1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Кількість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Сума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6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Дзеркало</a:t>
                      </a:r>
                      <a:endParaRPr lang="uk-UA" sz="16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</a:rPr>
                        <a:t>1 000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</a:rPr>
                        <a:t>3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 </a:t>
                      </a:r>
                      <a:r>
                        <a:rPr lang="uk-UA" sz="16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6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Диван</a:t>
                      </a:r>
                      <a:endParaRPr lang="uk-UA" sz="16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12 000 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6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Косметологічний столик</a:t>
                      </a:r>
                      <a:endParaRPr lang="uk-UA" sz="16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6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Крісло</a:t>
                      </a:r>
                      <a:endParaRPr lang="uk-UA" sz="16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6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Манікюрна витяжка</a:t>
                      </a:r>
                      <a:endParaRPr lang="uk-UA" sz="16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8 000 грн</a:t>
                      </a:r>
                      <a:endParaRPr lang="uk-UA" sz="1600" b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6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Манікюрна лампа</a:t>
                      </a:r>
                      <a:endParaRPr lang="uk-UA" sz="16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600" b="1" noProof="0" dirty="0" smtClean="0">
                          <a:latin typeface="Segoe Print" panose="02000600000000000000" pitchFamily="2" charset="0"/>
                        </a:rPr>
                        <a:t>Манікюрний столик</a:t>
                      </a:r>
                      <a:endParaRPr lang="uk-UA" sz="16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2 500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5 000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600" b="1" noProof="0" dirty="0" smtClean="0">
                          <a:latin typeface="Segoe Print" panose="02000600000000000000" pitchFamily="2" charset="0"/>
                        </a:rPr>
                        <a:t>Підставки для лаків</a:t>
                      </a:r>
                      <a:endParaRPr lang="uk-UA" sz="16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400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800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600" b="1" noProof="0" dirty="0" smtClean="0">
                          <a:latin typeface="Segoe Print" panose="02000600000000000000" pitchFamily="2" charset="0"/>
                        </a:rPr>
                        <a:t>Спеціальне крісло</a:t>
                      </a:r>
                      <a:endParaRPr lang="uk-UA" sz="16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2 800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5 600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600" b="1" noProof="0" dirty="0" smtClean="0">
                          <a:latin typeface="Segoe Print" panose="02000600000000000000" pitchFamily="2" charset="0"/>
                        </a:rPr>
                        <a:t>Стіл</a:t>
                      </a:r>
                      <a:endParaRPr lang="uk-UA" sz="16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3 600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1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3 600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uk-UA" sz="1600" b="1" noProof="0" dirty="0" smtClean="0">
                          <a:latin typeface="Segoe Print" panose="02000600000000000000" pitchFamily="2" charset="0"/>
                        </a:rPr>
                        <a:t>Стелажі</a:t>
                      </a:r>
                      <a:endParaRPr lang="uk-UA" sz="16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5 000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1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5 000 грнн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576000">
                <a:tc gridSpan="3">
                  <a:txBody>
                    <a:bodyPr/>
                    <a:lstStyle/>
                    <a:p>
                      <a:pPr algn="r"/>
                      <a:r>
                        <a:rPr lang="uk-UA" sz="2800" noProof="0" dirty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50 000 </a:t>
                      </a:r>
                      <a:r>
                        <a:rPr lang="uk-UA" sz="2000" i="0" noProof="0" dirty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uk-UA" sz="2000" b="1" i="0" noProof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Заробітна плата працівників</a:t>
            </a:r>
            <a:endParaRPr lang="uk-UA" sz="2800" b="1" dirty="0">
              <a:solidFill>
                <a:srgbClr val="FF0000"/>
              </a:soli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84284401"/>
              </p:ext>
            </p:extLst>
          </p:nvPr>
        </p:nvGraphicFramePr>
        <p:xfrm>
          <a:off x="1145999" y="1663422"/>
          <a:ext cx="9900000" cy="347112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360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4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8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8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Посада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Оплата одному працівникові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Кількість</a:t>
                      </a:r>
                    </a:p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працівників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Сума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Майстер </a:t>
                      </a:r>
                      <a:r>
                        <a:rPr lang="uk-UA" sz="18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манікюру,</a:t>
                      </a:r>
                    </a:p>
                    <a:p>
                      <a:pPr algn="l"/>
                      <a:r>
                        <a:rPr lang="uk-UA" sz="18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педикюру</a:t>
                      </a:r>
                      <a:endParaRPr lang="uk-UA" sz="18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r>
                        <a:rPr lang="uk-UA" sz="18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</a:t>
                      </a:r>
                      <a:r>
                        <a:rPr lang="uk-UA" sz="1800" b="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Косметолог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 </a:t>
                      </a:r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 </a:t>
                      </a:r>
                      <a:r>
                        <a:rPr lang="en-US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 </a:t>
                      </a:r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800" b="1" noProof="0" dirty="0">
                          <a:latin typeface="Segoe Print" panose="02000600000000000000" pitchFamily="2" charset="0"/>
                        </a:rPr>
                        <a:t>Масажист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5 </a:t>
                      </a:r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0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00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1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5 </a:t>
                      </a:r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0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00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800" b="1" noProof="0" dirty="0">
                          <a:latin typeface="Segoe Print" panose="02000600000000000000" pitchFamily="2" charset="0"/>
                        </a:rPr>
                        <a:t>Перукар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5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6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800" b="1" noProof="0" dirty="0">
                          <a:latin typeface="Segoe Print" panose="02000600000000000000" pitchFamily="2" charset="0"/>
                        </a:rPr>
                        <a:t>Прибиральниця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4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000грн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latin typeface="Segoe Print" panose="02000600000000000000" pitchFamily="2" charset="0"/>
                        </a:rPr>
                        <a:t>1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4 </a:t>
                      </a:r>
                      <a:r>
                        <a:rPr lang="en-US" sz="1800" noProof="0" dirty="0">
                          <a:latin typeface="Segoe Print" panose="02000600000000000000" pitchFamily="2" charset="0"/>
                        </a:rPr>
                        <a:t>000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76000">
                <a:tc gridSpan="3">
                  <a:txBody>
                    <a:bodyPr/>
                    <a:lstStyle/>
                    <a:p>
                      <a:pPr algn="r"/>
                      <a:r>
                        <a:rPr lang="uk-UA" sz="280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 </a:t>
                      </a:r>
                      <a:r>
                        <a:rPr lang="en-US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 </a:t>
                      </a:r>
                      <a:r>
                        <a:rPr lang="uk-UA" sz="2000" i="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uk-UA" sz="20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5242638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832</Words>
  <Application>Microsoft Office PowerPoint</Application>
  <PresentationFormat>Произвольный</PresentationFormat>
  <Paragraphs>209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Segoe Print</vt:lpstr>
      <vt:lpstr>Open Sans</vt:lpstr>
      <vt:lpstr>Wingdings</vt:lpstr>
      <vt:lpstr>Tahoma</vt:lpstr>
      <vt:lpstr>Calibri</vt:lpstr>
      <vt:lpstr>Calibri Light</vt:lpstr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Имя учётки</cp:lastModifiedBy>
  <cp:revision>175</cp:revision>
  <dcterms:created xsi:type="dcterms:W3CDTF">2021-02-26T12:19:56Z</dcterms:created>
  <dcterms:modified xsi:type="dcterms:W3CDTF">2021-06-25T08:10:22Z</dcterms:modified>
</cp:coreProperties>
</file>