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335"/>
    <a:srgbClr val="FFFFFF"/>
    <a:srgbClr val="FFD9FF"/>
    <a:srgbClr val="FFB3FF"/>
    <a:srgbClr val="A4A000"/>
    <a:srgbClr val="D7D200"/>
    <a:srgbClr val="D9B3FF"/>
    <a:srgbClr val="CB97FF"/>
    <a:srgbClr val="6B00D6"/>
    <a:srgbClr val="BC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BCA9-90F6-4EB5-BA36-98AE7DDCEFD0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4C78-B403-4BD1-9BD3-26ABC0EFA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4C78-B403-4BD1-9BD3-26ABC0EFA0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1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93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44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DF9CB">
                <a:lumMod val="100000"/>
              </a:srgbClr>
            </a:gs>
            <a:gs pos="92000">
              <a:srgbClr val="E0EBF8"/>
            </a:gs>
            <a:gs pos="49000">
              <a:srgbClr val="FFE5F6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6B2F-4D74-4715-9B36-473B5F938BB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CDA8-8800-48F9-A9F7-E04932FFA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6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154" y="1200305"/>
            <a:ext cx="10017693" cy="18004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54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Салон краси «Гламур»</a:t>
            </a:r>
          </a:p>
          <a:p>
            <a:pPr algn="ctr"/>
            <a:r>
              <a:rPr lang="uk-UA" sz="2800" dirty="0" smtClean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Виконала учениця 23 групи</a:t>
            </a:r>
          </a:p>
          <a:p>
            <a:pPr algn="ctr"/>
            <a:r>
              <a:rPr lang="uk-UA" sz="2400" dirty="0">
                <a:gradFill flip="none" rotWithShape="1">
                  <a:gsLst>
                    <a:gs pos="500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Гончарук Катерина Олександрівна</a:t>
            </a:r>
            <a:endParaRPr lang="uk-UA" sz="2400" dirty="0" smtClean="0">
              <a:gradFill flip="none" rotWithShape="1">
                <a:gsLst>
                  <a:gs pos="5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60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074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00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8577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134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885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779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4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795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21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72753"/>
            <a:ext cx="1152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/>
              <a:t>Внутрішні ризики пов'язані з помилками підприємця в організації бізнесу.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Низька компетентність персоналу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Текучка кадрів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Крадіжка майна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Неефективна реклама</a:t>
            </a:r>
          </a:p>
          <a:p>
            <a:pPr algn="just"/>
            <a:endParaRPr lang="uk-UA" sz="2400" dirty="0" smtClean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uk-UA" sz="2400" dirty="0" smtClean="0"/>
              <a:t>Більшою мірою бізнес салону краси схильний до зовнішніх ризиків. Останні не залежать від організаторських здібностей підприємця. До них відносяться наступні: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Поява нових конкурентів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/>
              <a:t>Зниження платоспроможності населення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Зміст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000" y="1072800"/>
            <a:ext cx="11520000" cy="3570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Опис підприємства (графік роботи</a:t>
            </a:r>
            <a:r>
              <a:rPr lang="uk-UA" sz="28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</a:t>
            </a:r>
            <a:r>
              <a:rPr lang="uk-UA" sz="28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ринку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 (обладнання</a:t>
            </a:r>
            <a:r>
              <a:rPr lang="uk-UA" sz="28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</a:t>
            </a:r>
            <a:r>
              <a:rPr lang="uk-UA" sz="28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виробництва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Фінансовий план (кредит</a:t>
            </a:r>
            <a:r>
              <a:rPr lang="uk-UA" sz="28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uk-UA" sz="2800" b="1" dirty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Ризики</a:t>
            </a:r>
            <a:endParaRPr lang="uk-UA" sz="2800" b="1" dirty="0" smtClean="0">
              <a:gradFill flip="none" rotWithShape="1">
                <a:gsLst>
                  <a:gs pos="16000">
                    <a:srgbClr val="276399"/>
                  </a:gs>
                  <a:gs pos="100000">
                    <a:srgbClr val="5380FF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2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1083507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16000">
                      <a:srgbClr val="276399"/>
                    </a:gs>
                    <a:gs pos="100000">
                      <a:srgbClr val="5380FF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45881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Резюме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1072753"/>
            <a:ext cx="115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Мета: Відкриття салону краси в м. Бар, здатного надати жителям міста високоякісні послуги по догляду за шкірою, обличчям, і тілом, а також перукарські послуги. Розрахунок фінансової моделі проведений для салону краси, розташованого в районі міста Бар. Потенційні клієнти салону - городяни із середнім достатком, переважно жінки віком від 25 до 40 років і старше, а також чоловіки і діти.</a:t>
            </a:r>
          </a:p>
          <a:p>
            <a:endParaRPr lang="uk-UA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Основними послугами салону краси є: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Перукарські послуги (чоловіча, жіноча, дитяча стрижка);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Манікюр та педикюр (догляд, нарощування, дизайн, корекція);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Косметологічні послуги (догляд за шкірою і чистка обличчя, догляд за бровами, догляд за віями, </a:t>
            </a:r>
            <a:r>
              <a:rPr lang="uk-UA" sz="2400" dirty="0" err="1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демакияж</a:t>
            </a:r>
            <a:r>
              <a:rPr lang="uk-UA" sz="2400" dirty="0" smtClean="0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95000"/>
                        <a:lumOff val="5000"/>
                      </a:schemeClr>
                    </a:gs>
                  </a:gsLst>
                  <a:lin ang="18900000" scaled="1"/>
                  <a:tileRect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uk-UA" sz="2400" dirty="0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18900000" scaled="1"/>
                <a:tileRect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151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Маркетинговий план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52953"/>
              </p:ext>
            </p:extLst>
          </p:nvPr>
        </p:nvGraphicFramePr>
        <p:xfrm>
          <a:off x="426000" y="1352760"/>
          <a:ext cx="11340000" cy="4638858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71500" dir="5400000" algn="ctr" rotWithShape="0">
                    <a:schemeClr val="tx1">
                      <a:alpha val="35000"/>
                    </a:schemeClr>
                  </a:outerShdw>
                </a:effectLst>
                <a:tableStyleId>{93296810-A885-4BE3-A3E7-6D5BEEA58F35}</a:tableStyleId>
              </a:tblPr>
              <a:tblGrid>
                <a:gridCol w="5400000"/>
                <a:gridCol w="1980000"/>
                <a:gridCol w="1980000"/>
                <a:gridCol w="1980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Послуга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</a:p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 шт.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Кількість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endParaRPr lang="uk-UA" sz="2000" noProof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Вивіски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400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Візитки</a:t>
                      </a:r>
                      <a:r>
                        <a:rPr lang="uk-UA" sz="2400" b="1" baseline="0" noProof="0" dirty="0" smtClean="0">
                          <a:effectLst/>
                          <a:latin typeface="Segoe Print" panose="02000600000000000000" pitchFamily="2" charset="0"/>
                        </a:rPr>
                        <a:t> клієнтам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</a:t>
                      </a:r>
                      <a:r>
                        <a:rPr lang="uk-UA" sz="2000" baseline="0" noProof="0" dirty="0" smtClean="0">
                          <a:effectLst/>
                          <a:latin typeface="Segoe Print" panose="02000600000000000000" pitchFamily="2" charset="0"/>
                        </a:rPr>
                        <a:t>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1 000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2 000 грн</a:t>
                      </a:r>
                      <a:endParaRPr lang="uk-UA" sz="2000" b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i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Оголошення</a:t>
                      </a:r>
                      <a:r>
                        <a:rPr lang="uk-UA" sz="2400" b="1" i="0" baseline="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газеті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500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pPr algn="l"/>
                      <a:r>
                        <a:rPr lang="uk-UA" sz="2400" b="1" noProof="0" dirty="0" smtClean="0">
                          <a:effectLst/>
                          <a:latin typeface="Segoe Print" panose="02000600000000000000" pitchFamily="2" charset="0"/>
                        </a:rPr>
                        <a:t>Оголошення на дошках об’яв</a:t>
                      </a:r>
                      <a:endParaRPr lang="uk-UA" sz="2400" b="1" i="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6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20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effectLst/>
                          <a:latin typeface="Segoe Print" panose="02000600000000000000" pitchFamily="2" charset="0"/>
                        </a:rPr>
                        <a:t>120 грн</a:t>
                      </a:r>
                      <a:endParaRPr lang="uk-UA" sz="2000" noProof="0" dirty="0">
                        <a:effectLst/>
                        <a:latin typeface="Segoe Print" panose="02000600000000000000" pitchFamily="2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tint val="20000"/>
                        <a:alpha val="80000"/>
                      </a:schemeClr>
                    </a:solidFill>
                  </a:tcPr>
                </a:tc>
              </a:tr>
              <a:tr h="617143">
                <a:tc>
                  <a:txBody>
                    <a:bodyPr/>
                    <a:lstStyle/>
                    <a:p>
                      <a:endParaRPr lang="uk-UA" noProof="0" dirty="0"/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uk-UA" sz="2000" noProof="0" dirty="0">
                        <a:latin typeface="Segoe Print" panose="020006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tint val="40000"/>
                        <a:alpha val="80000"/>
                      </a:schemeClr>
                    </a:solidFill>
                  </a:tcPr>
                </a:tc>
              </a:tr>
              <a:tr h="617143">
                <a:tc gridSpan="3">
                  <a:txBody>
                    <a:bodyPr/>
                    <a:lstStyle/>
                    <a:p>
                      <a:pPr algn="r"/>
                      <a:r>
                        <a:rPr lang="uk-UA" sz="28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Всього:</a:t>
                      </a:r>
                      <a:endParaRPr lang="uk-UA" sz="2800" b="1" i="0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noProof="0" dirty="0" smtClean="0">
                          <a:gradFill flip="none" rotWithShape="1">
                            <a:gsLst>
                              <a:gs pos="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  <a:gs pos="100000">
                                <a:schemeClr val="tx1">
                                  <a:lumMod val="85000"/>
                                  <a:lumOff val="15000"/>
                                </a:schemeClr>
                              </a:gs>
                            </a:gsLst>
                            <a:lin ang="18900000" scaled="1"/>
                            <a:tileRect/>
                          </a:gra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3 020 грн</a:t>
                      </a:r>
                      <a:endParaRPr lang="uk-UA" sz="2000" b="1" noProof="0" dirty="0">
                        <a:gradFill flip="none" rotWithShape="1">
                          <a:gsLst>
                            <a:gs pos="0">
                              <a:schemeClr val="tx1">
                                <a:lumMod val="95000"/>
                                <a:lumOff val="5000"/>
                              </a:schemeClr>
                            </a:gs>
                            <a:gs pos="100000">
                              <a:schemeClr val="tx1">
                                <a:lumMod val="85000"/>
                                <a:lumOff val="15000"/>
                              </a:schemeClr>
                            </a:gs>
                          </a:gsLst>
                          <a:lin ang="18900000" scaled="1"/>
                          <a:tileRect/>
                        </a:gra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94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9507" y="210979"/>
            <a:ext cx="845298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ринку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79"/>
            <a:ext cx="12191999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5000" b="1" dirty="0" smtClean="0">
                <a:gradFill flip="none" rotWithShape="1">
                  <a:gsLst>
                    <a:gs pos="0">
                      <a:srgbClr val="229633"/>
                    </a:gs>
                    <a:gs pos="100000">
                      <a:srgbClr val="85CA3A"/>
                    </a:gs>
                  </a:gsLst>
                  <a:lin ang="18900000" scaled="1"/>
                  <a:tileRect/>
                </a:gradFill>
                <a:latin typeface="Segoe Print" panose="02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Організація виробництва</a:t>
            </a:r>
            <a:endParaRPr lang="uk-UA" sz="5000" b="1" dirty="0" smtClean="0">
              <a:gradFill flip="none" rotWithShape="1">
                <a:gsLst>
                  <a:gs pos="0">
                    <a:srgbClr val="229633"/>
                  </a:gs>
                  <a:gs pos="100000">
                    <a:srgbClr val="85CA3A"/>
                  </a:gs>
                </a:gsLst>
                <a:lin ang="18900000" scaled="1"/>
                <a:tileRect/>
              </a:gradFill>
              <a:latin typeface="Segoe Print" panose="020006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22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96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263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7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262</Words>
  <Application>Microsoft Office PowerPoint</Application>
  <PresentationFormat>Широкоэкранный</PresentationFormat>
  <Paragraphs>56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Segoe Print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48</cp:revision>
  <dcterms:created xsi:type="dcterms:W3CDTF">2021-02-26T12:19:56Z</dcterms:created>
  <dcterms:modified xsi:type="dcterms:W3CDTF">2021-02-27T11:19:52Z</dcterms:modified>
</cp:coreProperties>
</file>