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58" r:id="rId3"/>
    <p:sldId id="257" r:id="rId4"/>
    <p:sldId id="262" r:id="rId5"/>
    <p:sldId id="260" r:id="rId6"/>
    <p:sldId id="259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1E9"/>
    <a:srgbClr val="558335"/>
    <a:srgbClr val="FFFFFF"/>
    <a:srgbClr val="FFD9FF"/>
    <a:srgbClr val="FFB3FF"/>
    <a:srgbClr val="A4A000"/>
    <a:srgbClr val="D7D200"/>
    <a:srgbClr val="D9B3FF"/>
    <a:srgbClr val="CB97FF"/>
    <a:srgbClr val="6B0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660"/>
  </p:normalViewPr>
  <p:slideViewPr>
    <p:cSldViewPr snapToGrid="0">
      <p:cViewPr>
        <p:scale>
          <a:sx n="50" d="100"/>
          <a:sy n="50" d="100"/>
        </p:scale>
        <p:origin x="98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CBCA9-90F6-4EB5-BA36-98AE7DDCEFD0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4C78-B403-4BD1-9BD3-26ABC0EFA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42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4C78-B403-4BD1-9BD3-26ABC0EFA0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31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1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1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0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9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44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3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8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7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7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47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FDF9CB">
                <a:lumMod val="100000"/>
              </a:srgbClr>
            </a:gs>
            <a:gs pos="92000">
              <a:srgbClr val="E0EBF8"/>
            </a:gs>
            <a:gs pos="49000">
              <a:srgbClr val="FFE5F6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76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7154" y="1200305"/>
            <a:ext cx="10017693" cy="18004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uk-UA" sz="54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Салон краси «Гламур»</a:t>
            </a:r>
          </a:p>
          <a:p>
            <a:pPr algn="ctr"/>
            <a:r>
              <a:rPr lang="uk-UA" sz="2800" dirty="0" smtClean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Виконала учениця 23 групи</a:t>
            </a:r>
          </a:p>
          <a:p>
            <a:pPr algn="ctr"/>
            <a:r>
              <a:rPr lang="uk-UA" sz="2400" dirty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Гончарук Катерина Олександрівна</a:t>
            </a:r>
            <a:endParaRPr lang="uk-UA" sz="2400" dirty="0" smtClean="0">
              <a:gradFill flip="none" rotWithShape="1">
                <a:gsLst>
                  <a:gs pos="5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603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00"/>
            <a:ext cx="12191999" cy="13542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algn="ctr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Щомісячні витрати</a:t>
            </a:r>
            <a:endParaRPr lang="uk-UA" sz="32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99" y="1800000"/>
            <a:ext cx="11520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Оренда приміщення – 8 000 грн</a:t>
            </a:r>
          </a:p>
          <a:p>
            <a:pPr algn="just"/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Комунальні платежі – 9 000 грн</a:t>
            </a:r>
          </a:p>
          <a:p>
            <a:pPr algn="just"/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Реклама – 3 020 грн</a:t>
            </a:r>
          </a:p>
          <a:p>
            <a:pPr algn="just"/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Оплата праці персоналу – 135 000 грн</a:t>
            </a:r>
          </a:p>
          <a:p>
            <a:pPr algn="just"/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Витратні матеріали і косметика – 10 000 грн</a:t>
            </a:r>
          </a:p>
          <a:p>
            <a:pPr algn="just"/>
            <a:endParaRPr lang="uk-UA" sz="2400" dirty="0" smtClean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Разом 165 020 </a:t>
            </a:r>
            <a:r>
              <a:rPr lang="uk-UA" sz="32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грн</a:t>
            </a:r>
            <a:endParaRPr lang="uk-UA" sz="3200" b="1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7772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00"/>
            <a:ext cx="12191999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Манікюрний кабінет</a:t>
            </a:r>
            <a:endParaRPr lang="uk-UA" sz="50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030345"/>
              </p:ext>
            </p:extLst>
          </p:nvPr>
        </p:nvGraphicFramePr>
        <p:xfrm>
          <a:off x="947999" y="1682178"/>
          <a:ext cx="10296000" cy="392400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3600000"/>
                <a:gridCol w="2520000"/>
                <a:gridCol w="2088000"/>
                <a:gridCol w="2088000"/>
              </a:tblGrid>
              <a:tr h="864000">
                <a:tc>
                  <a:txBody>
                    <a:bodyPr/>
                    <a:lstStyle/>
                    <a:p>
                      <a:pPr algn="ctr"/>
                      <a:r>
                        <a:rPr lang="uk-UA" sz="24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Інвентар</a:t>
                      </a:r>
                      <a:endParaRPr lang="uk-UA" sz="24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Вартість 1 шт.</a:t>
                      </a:r>
                      <a:endParaRPr lang="uk-UA" sz="24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Кількість</a:t>
                      </a:r>
                      <a:endParaRPr lang="uk-UA" sz="24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Сума</a:t>
                      </a:r>
                      <a:endParaRPr lang="uk-UA" sz="24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uk-UA" sz="20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Крісло</a:t>
                      </a:r>
                      <a:endParaRPr lang="uk-UA" sz="20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2 000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</a:rPr>
                        <a:t>4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uk-UA" sz="20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Манікюрна витяжка</a:t>
                      </a:r>
                      <a:endParaRPr lang="uk-UA" sz="20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</a:rPr>
                        <a:t>2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</a:t>
                      </a:r>
                      <a:r>
                        <a:rPr lang="uk-UA" sz="20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 грн</a:t>
                      </a:r>
                      <a:endParaRPr lang="uk-UA" sz="2000" b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uk-UA" sz="20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Манікюрна лампа</a:t>
                      </a:r>
                      <a:endParaRPr lang="uk-UA" sz="20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uk-UA" sz="20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Манікюрний столик</a:t>
                      </a:r>
                      <a:endParaRPr lang="uk-UA" sz="20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</a:rPr>
                        <a:t>4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16 000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r>
                        <a:rPr lang="uk-UA" sz="2000" b="1" noProof="0" dirty="0" smtClean="0">
                          <a:latin typeface="Segoe Print" panose="02000600000000000000" pitchFamily="2" charset="0"/>
                        </a:rPr>
                        <a:t>Підставки для лаків</a:t>
                      </a:r>
                      <a:endParaRPr lang="uk-UA" sz="20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r>
                        <a:rPr lang="uk-UA" sz="20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2000" noProof="0" dirty="0" smtClean="0">
                          <a:latin typeface="Segoe Print" panose="02000600000000000000" pitchFamily="2" charset="0"/>
                        </a:rPr>
                        <a:t>5</a:t>
                      </a:r>
                      <a:r>
                        <a:rPr lang="uk-UA" sz="2000" noProof="0" dirty="0" smtClean="0">
                          <a:latin typeface="Segoe Print" panose="02000600000000000000" pitchFamily="2" charset="0"/>
                        </a:rPr>
                        <a:t>00 грн</a:t>
                      </a:r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latin typeface="Segoe Print" panose="02000600000000000000" pitchFamily="2" charset="0"/>
                        </a:rPr>
                        <a:t>3</a:t>
                      </a:r>
                      <a:r>
                        <a:rPr lang="uk-UA" sz="2000" noProof="0" dirty="0" smtClean="0">
                          <a:latin typeface="Segoe Print" panose="02000600000000000000" pitchFamily="2" charset="0"/>
                        </a:rPr>
                        <a:t> 000 грн</a:t>
                      </a:r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540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135 000 </a:t>
                      </a:r>
                      <a:r>
                        <a:rPr lang="uk-UA" sz="2000" i="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6003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8577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134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8852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7793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043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9795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2116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1152000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Внутрішні ризики пов'язані з помилками підприємця в організації бізнесу.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Низька компетентність персоналу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Текучка кадрів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Крадіжка майна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Неефективна реклама</a:t>
            </a:r>
          </a:p>
          <a:p>
            <a:pPr algn="just"/>
            <a:endParaRPr lang="uk-UA" sz="2400" dirty="0" smtClean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Більшою мірою бізнес салону краси схильний до зовнішніх ризиків. Останні не залежать від організаторських здібностей підприємця.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Поява нових конкурентів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Зниження платоспроможності населення</a:t>
            </a:r>
            <a:endParaRPr lang="uk-UA" sz="2400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53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Зміст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1080000"/>
            <a:ext cx="11520000" cy="35702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Опис підприємства (графік роботи</a:t>
            </a: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Аналіз </a:t>
            </a: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ринку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</a:t>
            </a: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Організація </a:t>
            </a: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виробництва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</a:t>
            </a:r>
            <a:r>
              <a:rPr lang="uk-UA" sz="2800" b="1" dirty="0" smtClean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план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  <a:endParaRPr lang="uk-UA" sz="2800" b="1" dirty="0" smtClean="0">
              <a:gradFill flip="none" rotWithShape="1">
                <a:gsLst>
                  <a:gs pos="0">
                    <a:srgbClr val="276399"/>
                  </a:gs>
                  <a:gs pos="100000">
                    <a:srgbClr val="5380FF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625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083507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3345881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1080000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Мета: Відкриття салону краси в м. Бар, здатного надати жителям міста високоякісні послуги по догляду за шкірою, обличчям, і тілом, а також перукарські послуги. Розрахунок фінансової моделі проведений для салону краси, розташованого в районі міста Бар. Потенційні клієнти салону - городяни із середнім достатком, переважно жінки віком від 25 до 40 років і старше, а також чоловіки і діти.</a:t>
            </a:r>
          </a:p>
          <a:p>
            <a:endParaRPr lang="uk-UA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Основними послугами салону краси є: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Перукарські послуги (чоловіча, жіноча, дитяча стрижка);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Манікюр та педикюр (догляд, нарощування, дизайн, корекція);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Косметологічні послуги (догляд за шкірою і чистка обличчя, догляд за бровами, догляд за віями, </a:t>
            </a:r>
            <a:r>
              <a:rPr lang="uk-UA" sz="2400" dirty="0" err="1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демакияж</a:t>
            </a: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uk-UA" sz="2400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4151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44000"/>
            <a:ext cx="12191999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Опис підприємства</a:t>
            </a:r>
            <a:endParaRPr lang="uk-UA" sz="50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0969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Аналіз ринку</a:t>
            </a:r>
            <a:endParaRPr lang="uk-UA" sz="50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6787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план</a:t>
            </a:r>
            <a:endParaRPr lang="uk-UA" sz="50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177614"/>
              </p:ext>
            </p:extLst>
          </p:nvPr>
        </p:nvGraphicFramePr>
        <p:xfrm>
          <a:off x="426000" y="1368000"/>
          <a:ext cx="11340000" cy="4638858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5400000"/>
                <a:gridCol w="1980000"/>
                <a:gridCol w="1980000"/>
                <a:gridCol w="1980000"/>
              </a:tblGrid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Послуга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Вартість</a:t>
                      </a:r>
                    </a:p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шт.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Кількість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Вартість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400" b="1" noProof="0" dirty="0" smtClean="0">
                          <a:effectLst/>
                          <a:latin typeface="Segoe Print" panose="02000600000000000000" pitchFamily="2" charset="0"/>
                        </a:rPr>
                        <a:t>Вивіски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100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4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400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400" b="1" noProof="0" dirty="0" smtClean="0">
                          <a:effectLst/>
                          <a:latin typeface="Segoe Print" panose="02000600000000000000" pitchFamily="2" charset="0"/>
                        </a:rPr>
                        <a:t>Візитки</a:t>
                      </a:r>
                      <a:r>
                        <a:rPr lang="uk-UA" sz="2400" b="1" baseline="0" noProof="0" dirty="0" smtClean="0">
                          <a:effectLst/>
                          <a:latin typeface="Segoe Print" panose="02000600000000000000" pitchFamily="2" charset="0"/>
                        </a:rPr>
                        <a:t> клієнтам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uk-UA" sz="2000" baseline="0" noProof="0" dirty="0" smtClean="0">
                          <a:effectLst/>
                          <a:latin typeface="Segoe Print" panose="02000600000000000000" pitchFamily="2" charset="0"/>
                        </a:rPr>
                        <a:t>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1 000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2 000 грн</a:t>
                      </a:r>
                      <a:endParaRPr lang="uk-UA" sz="2000" b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4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Оголошення</a:t>
                      </a:r>
                      <a:r>
                        <a:rPr lang="uk-UA" sz="2400" b="1" i="0" baseline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в газеті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400" b="1" noProof="0" dirty="0" smtClean="0">
                          <a:effectLst/>
                          <a:latin typeface="Segoe Print" panose="02000600000000000000" pitchFamily="2" charset="0"/>
                        </a:rPr>
                        <a:t>Оголошення на дошках об’яв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6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20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120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endParaRPr lang="uk-UA" noProof="0" dirty="0"/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617143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3 020 грн</a:t>
                      </a:r>
                      <a:endParaRPr lang="uk-UA" sz="2000" b="1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9499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00"/>
            <a:ext cx="12191999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Організація виробництва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" y="1743632"/>
            <a:ext cx="1219200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000" b="1" dirty="0" smtClean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Графік роботи</a:t>
            </a:r>
            <a:r>
              <a:rPr lang="en-US" sz="4000" b="1" dirty="0" smtClean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uk-UA" sz="4000" b="1" dirty="0" smtClean="0">
              <a:gradFill flip="none" rotWithShape="1">
                <a:gsLst>
                  <a:gs pos="5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uk-UA" sz="4000" dirty="0" smtClean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Працюємо без вихідних з 9</a:t>
            </a:r>
            <a:r>
              <a:rPr lang="en-US" sz="4000" dirty="0" smtClean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:00 </a:t>
            </a:r>
            <a:r>
              <a:rPr lang="ru-RU" sz="4000" dirty="0" smtClean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до 18</a:t>
            </a:r>
            <a:r>
              <a:rPr lang="en-US" sz="4000" dirty="0" smtClean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:00</a:t>
            </a:r>
          </a:p>
        </p:txBody>
      </p:sp>
    </p:spTree>
    <p:extLst>
      <p:ext uri="{BB962C8B-B14F-4D97-AF65-F5344CB8AC3E}">
        <p14:creationId xmlns:p14="http://schemas.microsoft.com/office/powerpoint/2010/main" val="29023220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00"/>
            <a:ext cx="12191999" cy="13542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algn="ctr"/>
            <a:r>
              <a:rPr lang="uk-UA" sz="32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Витрати на персонал</a:t>
            </a:r>
            <a:endParaRPr lang="uk-UA" sz="32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75575"/>
              </p:ext>
            </p:extLst>
          </p:nvPr>
        </p:nvGraphicFramePr>
        <p:xfrm>
          <a:off x="1145999" y="1916640"/>
          <a:ext cx="9900000" cy="396432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3600000"/>
                <a:gridCol w="2340000"/>
                <a:gridCol w="1980000"/>
                <a:gridCol w="1980000"/>
              </a:tblGrid>
              <a:tr h="864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Посада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Оплата одному працівникові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Кількість</a:t>
                      </a:r>
                    </a:p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працівників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Сума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Директор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</a:rPr>
                        <a:t>12 000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</a:rPr>
                        <a:t>1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Майстер манікюру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</a:rPr>
                        <a:t>4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40 000 грн</a:t>
                      </a:r>
                      <a:endParaRPr lang="uk-UA" sz="1800" b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Майстер педикюру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Косметолог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</a:rPr>
                        <a:t>2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Масажист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8 000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16 000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Перукар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8 000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3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24 000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Прибиральниця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7 000грн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7 000 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540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135 000 </a:t>
                      </a:r>
                      <a:r>
                        <a:rPr lang="uk-UA" sz="2000" i="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4263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00"/>
            <a:ext cx="12191999" cy="13542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algn="ctr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Початкові </a:t>
            </a:r>
            <a:r>
              <a:rPr lang="uk-UA" sz="32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інвестиції</a:t>
            </a:r>
            <a:endParaRPr lang="uk-UA" sz="32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99" y="1800000"/>
            <a:ext cx="11520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Реєстрація бізнесу, оформлення дозвільної документації – 8 000 грн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Інженерне та технологічні проектування, ремонт та облаштування приміщення відповідно до обов'язкових вимог– 16 000 грн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Закупівля необхідного обладнання, інструментів та меблів – 40 000 грн</a:t>
            </a:r>
          </a:p>
          <a:p>
            <a:pPr algn="just"/>
            <a:endParaRPr lang="uk-UA" sz="2400" dirty="0" smtClean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32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Разом 165 020 грн</a:t>
            </a:r>
            <a:endParaRPr lang="uk-UA" sz="3200" b="1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743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486</Words>
  <Application>Microsoft Office PowerPoint</Application>
  <PresentationFormat>Широкоэкранный</PresentationFormat>
  <Paragraphs>139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Open Sans</vt:lpstr>
      <vt:lpstr>Segoe Print</vt:lpstr>
      <vt:lpstr>Tahoma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67</cp:revision>
  <dcterms:created xsi:type="dcterms:W3CDTF">2021-02-26T12:19:56Z</dcterms:created>
  <dcterms:modified xsi:type="dcterms:W3CDTF">2021-02-28T09:56:39Z</dcterms:modified>
</cp:coreProperties>
</file>