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6" r:id="rId2"/>
    <p:sldId id="258" r:id="rId3"/>
    <p:sldId id="257" r:id="rId4"/>
    <p:sldId id="262" r:id="rId5"/>
    <p:sldId id="261" r:id="rId6"/>
    <p:sldId id="259" r:id="rId7"/>
    <p:sldId id="277" r:id="rId8"/>
    <p:sldId id="279" r:id="rId9"/>
    <p:sldId id="263" r:id="rId10"/>
    <p:sldId id="265" r:id="rId11"/>
    <p:sldId id="264" r:id="rId12"/>
    <p:sldId id="271" r:id="rId13"/>
    <p:sldId id="278" r:id="rId14"/>
    <p:sldId id="273" r:id="rId15"/>
    <p:sldId id="260" r:id="rId16"/>
    <p:sldId id="274" r:id="rId17"/>
    <p:sldId id="275" r:id="rId18"/>
  </p:sldIdLst>
  <p:sldSz cx="12192000" cy="6858000"/>
  <p:notesSz cx="6858000" cy="9144000"/>
  <p:embeddedFontLst>
    <p:embeddedFont>
      <p:font typeface="Segoe Print" pitchFamily="2" charset="0"/>
      <p:regular r:id="rId20"/>
      <p:bold r:id="rId21"/>
    </p:embeddedFont>
    <p:embeddedFont>
      <p:font typeface="Open Sans" charset="0"/>
      <p:regular r:id="rId22"/>
      <p:bold r:id="rId23"/>
      <p:italic r:id="rId24"/>
      <p:boldItalic r:id="rId25"/>
    </p:embeddedFont>
    <p:embeddedFont>
      <p:font typeface="Tahoma" pitchFamily="34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Calibri Light" pitchFamily="34" charset="0"/>
      <p:regular r:id="rId32"/>
      <p:italic r:id="rId3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EA"/>
    <a:srgbClr val="B7D0EF"/>
    <a:srgbClr val="FCF59E"/>
    <a:srgbClr val="FFCDED"/>
    <a:srgbClr val="FFC1E9"/>
    <a:srgbClr val="C1D7F1"/>
    <a:srgbClr val="FCF6AA"/>
    <a:srgbClr val="FFD5F0"/>
    <a:srgbClr val="EBF1E9"/>
    <a:srgbClr val="D5E3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5" autoAdjust="0"/>
    <p:restoredTop sz="94673" autoAdjust="0"/>
  </p:normalViewPr>
  <p:slideViewPr>
    <p:cSldViewPr>
      <p:cViewPr>
        <p:scale>
          <a:sx n="10" d="100"/>
          <a:sy n="10" d="100"/>
        </p:scale>
        <p:origin x="-3696" y="-166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CF59E"/>
            </a:gs>
            <a:gs pos="92000">
              <a:srgbClr val="B7D0EF"/>
            </a:gs>
            <a:gs pos="49000">
              <a:srgbClr val="FFC5EA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pPr/>
              <a:t>10.06.2021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9538"/>
            <a:ext cx="12192000" cy="45704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Державний навчальний заклад</a:t>
            </a:r>
          </a:p>
          <a:p>
            <a:pPr algn="ctr"/>
            <a:r>
              <a:rPr lang="uk-UA" sz="24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«Барський професійний будівельний ліцей»</a:t>
            </a: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uk-UA" sz="2400" b="1" dirty="0" smtClean="0"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БІЗНЕС ПЛАН</a:t>
            </a:r>
          </a:p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Відкриття  салону краси</a:t>
            </a:r>
            <a:endParaRPr lang="uk-UA" sz="2800" b="1" dirty="0" smtClean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</a:t>
            </a:r>
            <a:r>
              <a:rPr lang="uk-UA" sz="54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краси «Гламур</a:t>
            </a: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uk-UA" sz="5400" b="1" dirty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800" b="1" dirty="0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</a:p>
        </p:txBody>
      </p:sp>
    </p:spTree>
    <p:extLst>
      <p:ext uri="{BB962C8B-B14F-4D97-AF65-F5344CB8AC3E}">
        <p14:creationId xmlns:p14="http://schemas.microsoft.com/office/powerpoint/2010/main" xmlns="" val="4387603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Початкові інвестиції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518160" y="1724382"/>
          <a:ext cx="10957560" cy="2442399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Реєстрація бізнесу, оформлення дозвільної документації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Ремонт та облаштування приміщення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7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ru-RU" sz="1800" b="1" noProof="0" dirty="0" smtClean="0">
                          <a:latin typeface="Segoe Print" panose="02000600000000000000" pitchFamily="2" charset="0"/>
                        </a:rPr>
                        <a:t>Закупівля необхідного обладнання, інструментів та меблів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53 000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64</a:t>
                      </a:r>
                      <a:r>
                        <a:rPr lang="uk-UA" sz="2000" baseline="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baseline="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819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50743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129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algn="ctr"/>
            <a:r>
              <a:rPr lang="uk-UA" sz="32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Щомісячні витрати</a:t>
            </a:r>
            <a:endParaRPr lang="uk-UA" sz="32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518160" y="1724382"/>
          <a:ext cx="10957560" cy="3732798"/>
        </p:xfrm>
        <a:graphic>
          <a:graphicData uri="http://schemas.openxmlformats.org/drawingml/2006/table">
            <a:tbl>
              <a:tblPr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9037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0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Оренда приміщення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Комунальні платежі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Реклама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40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Оплата праці персоналу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noProof="0" dirty="0" smtClean="0">
                          <a:latin typeface="Segoe Print" panose="02000600000000000000" pitchFamily="2" charset="0"/>
                        </a:rPr>
                        <a:t>30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Витратні матеріали і косметика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5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000 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1800" b="1" noProof="0" dirty="0" smtClean="0">
                          <a:latin typeface="Segoe Print" panose="02000600000000000000" pitchFamily="2" charset="0"/>
                        </a:rPr>
                        <a:t>Виплата кредиту</a:t>
                      </a:r>
                      <a:endParaRPr lang="uk-UA" sz="18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3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218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грн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46 458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07772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832EBB-8E12-4241-BEB1-485AB6B82A2F}"/>
              </a:ext>
            </a:extLst>
          </p:cNvPr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Схема початкового кредиту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F07CA5-98ED-45C0-9580-6557BF637F29}"/>
              </a:ext>
            </a:extLst>
          </p:cNvPr>
          <p:cNvSpPr txBox="1"/>
          <p:nvPr/>
        </p:nvSpPr>
        <p:spPr>
          <a:xfrm>
            <a:off x="335999" y="1136340"/>
            <a:ext cx="11506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Для відкриття салону краси «Гламур» потрібні кошти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107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гривень.</a:t>
            </a:r>
          </a:p>
          <a:p>
            <a:pPr algn="just"/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Плануємо взяти кредит у банку терміном на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роки під 8% річних.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Виплати здійснюватимуться щомісячно в розмірі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3 218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грн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2" descr="Coin Clip Art - Images, Illustrations, Pho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1735" y="4320576"/>
            <a:ext cx="3468530" cy="2258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10043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" y="1774428"/>
            <a:ext cx="121920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Мінімальна кількість відвідувачів в день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uk-UA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80</a:t>
            </a:r>
            <a:r>
              <a:rPr lang="ru-RU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гривень мінімальна вартість послуги</a:t>
            </a:r>
            <a:endParaRPr lang="en-US" sz="28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*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80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в день</a:t>
            </a: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84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* 30 днів в місяці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в місяць</a:t>
            </a:r>
          </a:p>
          <a:p>
            <a:pPr algn="ctr"/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55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00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грн –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46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458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грн =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742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гривень мінімальний прибуток в місяць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3BE0BB-2609-4B8A-A85C-9D0C80A652D2}"/>
              </a:ext>
            </a:extLst>
          </p:cNvPr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Плани на майбутнє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1AC5F4-0ED6-42FB-8F63-EE13C8BD417F}"/>
              </a:ext>
            </a:extLst>
          </p:cNvPr>
          <p:cNvSpPr txBox="1"/>
          <p:nvPr/>
        </p:nvSpPr>
        <p:spPr>
          <a:xfrm>
            <a:off x="336000" y="1140960"/>
            <a:ext cx="11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У майбутньому </a:t>
            </a:r>
            <a:r>
              <a:rPr lang="uk-UA" sz="2800" b="1" i="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в салоні плануємо проводити майстер-класи</a:t>
            </a:r>
            <a:r>
              <a:rPr lang="uk-UA" sz="2800" b="1" i="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effectLst/>
                <a:latin typeface="Segoe Print" panose="02000600000000000000" pitchFamily="2" charset="0"/>
              </a:rPr>
              <a:t>, де будуть навчатися професіоналізму молоді майстри. Це принесе додатковий прибуток підприємству.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Зелёный маникюр: 100 модных идей с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6036" y="2798916"/>
            <a:ext cx="3780504" cy="3780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 descr="Бордовый маникюр и дизайн ногтей: 100+ идей и новинок 2018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5364" y="2798916"/>
            <a:ext cx="3799712" cy="3796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862116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Висновок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37B415-7E2C-4C05-B110-9E240A8CB015}"/>
              </a:ext>
            </a:extLst>
          </p:cNvPr>
          <p:cNvSpPr txBox="1"/>
          <p:nvPr/>
        </p:nvSpPr>
        <p:spPr>
          <a:xfrm>
            <a:off x="291756" y="1080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Відкриття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салону краси, відповідного принципам високопрофесійного обслуговування в м Бар. Клієнтам пропонується широкий комплекс послуг за напрямками: перукарські послуги (стрижка, укладання, фарбування, хімія), манікюр і педикюр, нарощування нігтів, косметологія, масаж. Зростання числа салонів краси можна пояснити збільшенням попиту на їхні послуги. Відвідування салонів більше не асоціюється у населення з дорогими послугами для обраних, послуги стали доступні для величезного числа людей з середнього класу. Прискорення темпу життя, а також потреба в якісних послугах змусило багатьох жінок замість приведення себе в порядок в домашніх умовах звертатися в салони краси, що набагато простіше і зручніше.</a:t>
            </a:r>
          </a:p>
        </p:txBody>
      </p:sp>
    </p:spTree>
    <p:extLst>
      <p:ext uri="{BB962C8B-B14F-4D97-AF65-F5344CB8AC3E}">
        <p14:creationId xmlns:p14="http://schemas.microsoft.com/office/powerpoint/2010/main" xmlns="" val="37336787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152000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Неефективна реклама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Зниження платоспроможності населення</a:t>
            </a:r>
          </a:p>
        </p:txBody>
      </p:sp>
    </p:spTree>
    <p:extLst>
      <p:ext uri="{BB962C8B-B14F-4D97-AF65-F5344CB8AC3E}">
        <p14:creationId xmlns:p14="http://schemas.microsoft.com/office/powerpoint/2010/main" xmlns="" val="204865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60000"/>
            <a:ext cx="12192000" cy="792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xmlns="" val="33458810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826085"/>
            <a:ext cx="11520000" cy="40780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Ціль салону краси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r>
              <a:rPr lang="en-US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(графік роботи)</a:t>
            </a:r>
            <a:endParaRPr lang="en-US" sz="2800" b="1" dirty="0">
              <a:gradFill flip="none" rotWithShape="1">
                <a:gsLst>
                  <a:gs pos="0">
                    <a:srgbClr val="276399"/>
                  </a:gs>
                  <a:gs pos="100000">
                    <a:srgbClr val="5380FF"/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0">
                      <a:srgbClr val="276399"/>
                    </a:gs>
                    <a:gs pos="100000">
                      <a:srgbClr val="5380FF"/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</p:spTree>
    <p:extLst>
      <p:ext uri="{BB962C8B-B14F-4D97-AF65-F5344CB8AC3E}">
        <p14:creationId xmlns:p14="http://schemas.microsoft.com/office/powerpoint/2010/main" xmlns="" val="31826625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80000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краси «Гламур»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в м. Бар,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надавати </a:t>
            </a: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жителям міста високоякісні послуги по догляду за шкірою, обличчям, і тілом, а також перукарські послуги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 smtClean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демакияж);</a:t>
            </a:r>
          </a:p>
        </p:txBody>
      </p:sp>
      <p:pic>
        <p:nvPicPr>
          <p:cNvPr id="16386" name="Picture 2" descr="Прически на выпускной 2019: модные идеи с фот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9452" y="2430605"/>
            <a:ext cx="3373096" cy="2078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368415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2F18041-3C0B-4EAF-876A-625657F421FF}"/>
              </a:ext>
            </a:extLst>
          </p:cNvPr>
          <p:cNvSpPr txBox="1"/>
          <p:nvPr/>
        </p:nvSpPr>
        <p:spPr>
          <a:xfrm>
            <a:off x="336000" y="947109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розташований у місті Бар, вулиця Горького 13. Працюємо без вихідних з 9:00 до 18:00.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Ми забезпечуємо широкий вибір стрижок та зачісок на будь-який смак і тільки у сучасних каталогах. Майстри салону завжди запропонують те, що справді підкреслить Вашу чарівність, додасть шарму, задасть індивідуальний стиль.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«Гламур» надає досить актуальні на кожен день послуги: перукарські та послуги манікюру та педикюру і макіяж.</a:t>
            </a:r>
          </a:p>
          <a:p>
            <a:pPr algn="just"/>
            <a:endParaRPr lang="uk-UA" sz="24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краси надає послуги по 4 основних напрямках. Серед них: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Послуги  перукаря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Догляд за шкірою </a:t>
            </a:r>
            <a:r>
              <a:rPr lang="uk-UA" sz="24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itchFamily="2" charset="0"/>
                <a:ea typeface="Tahoma" panose="020B0604030504040204" pitchFamily="34" charset="0"/>
                <a:cs typeface="Tahoma" panose="020B0604030504040204" pitchFamily="34" charset="0"/>
              </a:rPr>
              <a:t>тіла</a:t>
            </a:r>
          </a:p>
        </p:txBody>
      </p:sp>
    </p:spTree>
    <p:extLst>
      <p:ext uri="{BB962C8B-B14F-4D97-AF65-F5344CB8AC3E}">
        <p14:creationId xmlns:p14="http://schemas.microsoft.com/office/powerpoint/2010/main" xmlns="" val="292409693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endParaRPr lang="uk-UA" sz="5000" b="1" dirty="0" smtClean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477" y="1088688"/>
            <a:ext cx="1173971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Оренда приміщення площею 60 м</a:t>
            </a:r>
            <a:r>
              <a:rPr lang="uk-UA" sz="2800" b="1" baseline="30000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uk-UA" sz="2800" b="1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і вартістю 5 000 гривень в місяць. Вартість комунальних послуг 2 000 гривень в місяць.</a:t>
            </a:r>
            <a:endParaRPr lang="uk-UA" sz="28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62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2" descr="Подарункові сертифікати на салони краси в Києві | DONUM">
            <a:extLst>
              <a:ext uri="{FF2B5EF4-FFF2-40B4-BE49-F238E27FC236}">
                <a16:creationId xmlns:a16="http://schemas.microsoft.com/office/drawing/2014/main" xmlns="" id="{EFC429FE-20CA-45DF-8E8B-BF6535D2B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5546" y="2708904"/>
            <a:ext cx="8891054" cy="370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23220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08000"/>
            <a:ext cx="12192000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8177614"/>
              </p:ext>
            </p:extLst>
          </p:nvPr>
        </p:nvGraphicFramePr>
        <p:xfrm>
          <a:off x="426000" y="1368000"/>
          <a:ext cx="11375560" cy="28800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605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2560"/>
                <a:gridCol w="166696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r>
                        <a:rPr lang="en-US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</a:t>
                      </a:r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шт.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Вивіска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80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  <a:ea typeface="+mn-ea"/>
                          <a:cs typeface="+mn-cs"/>
                        </a:rPr>
                        <a:t>3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 smtClean="0">
                          <a:effectLst/>
                          <a:latin typeface="Segoe Print" panose="02000600000000000000" pitchFamily="2" charset="0"/>
                        </a:rPr>
                        <a:t>24</a:t>
                      </a:r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0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000" b="1" baseline="0" noProof="0" dirty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0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500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</a:t>
                      </a:r>
                      <a:r>
                        <a:rPr lang="uk-UA" sz="2000" noProof="0" dirty="0">
                          <a:effectLst/>
                          <a:latin typeface="Segoe Print" panose="02000600000000000000" pitchFamily="2" charset="0"/>
                        </a:rPr>
                        <a:t>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uk-UA" sz="2000" b="1" noProof="0" dirty="0">
                          <a:effectLst/>
                          <a:latin typeface="Segoe Print" panose="02000600000000000000" pitchFamily="2" charset="0"/>
                        </a:rPr>
                        <a:t>Оголошення </a:t>
                      </a:r>
                      <a:r>
                        <a:rPr lang="uk-UA" sz="2000" b="1" noProof="0" dirty="0" smtClean="0">
                          <a:effectLst/>
                          <a:latin typeface="Segoe Print" panose="02000600000000000000" pitchFamily="2" charset="0"/>
                        </a:rPr>
                        <a:t>в</a:t>
                      </a:r>
                      <a:r>
                        <a:rPr lang="uk-UA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соціальних мережах (</a:t>
                      </a:r>
                      <a:r>
                        <a:rPr lang="en-US" sz="2000" b="1" i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facebook,</a:t>
                      </a:r>
                      <a:r>
                        <a:rPr lang="en-US" sz="2000" b="1" i="0" baseline="0" noProof="0" dirty="0" smtClean="0">
                          <a:solidFill>
                            <a:schemeClr val="tx1"/>
                          </a:solidFill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instagram)</a:t>
                      </a:r>
                      <a:endParaRPr lang="uk-UA" sz="2000" b="1" i="0" noProof="0" dirty="0">
                        <a:solidFill>
                          <a:schemeClr val="tx1"/>
                        </a:solidFill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Безкоштовно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 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2290" name="AutoShape 2" descr="Facebook app now lets you untag yourself from photos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2291" name="Picture 3" descr="C:\Users\User\Desktop\external-content.duckduck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44" y="4959204"/>
            <a:ext cx="1620216" cy="1620216"/>
          </a:xfrm>
          <a:prstGeom prst="rect">
            <a:avLst/>
          </a:prstGeom>
          <a:noFill/>
        </p:spPr>
      </p:pic>
      <p:pic>
        <p:nvPicPr>
          <p:cNvPr id="12292" name="Picture 4" descr="C:\Users\User\Desktop\external-content.duckduck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8008" y="4959204"/>
            <a:ext cx="1628760" cy="1628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719499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1865436" y="1718772"/>
          <a:ext cx="8153400" cy="2934000"/>
        </p:xfrm>
        <a:graphic>
          <a:graphicData uri="http://schemas.openxmlformats.org/drawingml/2006/table">
            <a:tbl>
              <a:tblPr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850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26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Послуга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</a:t>
                      </a:r>
                      <a:endParaRPr lang="uk-UA" sz="2400" b="1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Стрижка жіноча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 </a:t>
                      </a:r>
                      <a:r>
                        <a:rPr lang="uk-UA" sz="24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чоловіча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latin typeface="Segoe Print" panose="02000600000000000000" pitchFamily="2" charset="0"/>
                        </a:rPr>
                        <a:t>140 </a:t>
                      </a:r>
                      <a:r>
                        <a:rPr lang="uk-UA" sz="2400" b="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Стрижка дитяча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Манікюр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430133">
                <a:tc>
                  <a:txBody>
                    <a:bodyPr/>
                    <a:lstStyle/>
                    <a:p>
                      <a:r>
                        <a:rPr lang="uk-UA" sz="2400" b="1" noProof="0" dirty="0" smtClean="0">
                          <a:latin typeface="Segoe Print" panose="02000600000000000000" pitchFamily="2" charset="0"/>
                        </a:rPr>
                        <a:t>Педикюр</a:t>
                      </a:r>
                      <a:endParaRPr lang="uk-UA" sz="24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 грн</a:t>
                      </a:r>
                      <a:endParaRPr lang="uk-UA" sz="2400" b="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" y="5250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послуг</a:t>
            </a:r>
            <a:endParaRPr lang="uk-UA" sz="4800" b="1" dirty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Вартість обладнання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1145999" y="1268712"/>
          <a:ext cx="9900000" cy="49120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4591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5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45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Обладнання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Вартість за 1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Дзеркало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</a:t>
                      </a:r>
                      <a:r>
                        <a:rPr lang="uk-UA" sz="16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Диван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12 000 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Косметологічний столик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Крісло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витяжка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8 000 грн</a:t>
                      </a:r>
                      <a:endParaRPr lang="uk-UA" sz="16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6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Манікюрна лампа</a:t>
                      </a:r>
                      <a:endParaRPr lang="uk-UA" sz="16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2 000 грн</a:t>
                      </a:r>
                      <a:endParaRPr lang="uk-UA" sz="16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Манікюрний столик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2 500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Підставки для лаків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Спеціальне крісло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2 800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Стіл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3 600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600" b="1" noProof="0" dirty="0" smtClean="0">
                          <a:latin typeface="Segoe Print" panose="02000600000000000000" pitchFamily="2" charset="0"/>
                        </a:rPr>
                        <a:t>Стелажі</a:t>
                      </a:r>
                      <a:endParaRPr lang="uk-UA" sz="1600" b="1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noProof="0" dirty="0" smtClean="0">
                          <a:latin typeface="Segoe Print" panose="02000600000000000000" pitchFamily="2" charset="0"/>
                        </a:rPr>
                        <a:t>5 000 грнн</a:t>
                      </a:r>
                      <a:endParaRPr lang="uk-UA" sz="16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53 000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000"/>
            <a:ext cx="12191999" cy="7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8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Заробітна плата працівників</a:t>
            </a:r>
            <a:endParaRPr lang="uk-UA" sz="2800" b="1" dirty="0">
              <a:solidFill>
                <a:srgbClr val="FF0000"/>
              </a:soli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4284401"/>
              </p:ext>
            </p:extLst>
          </p:nvPr>
        </p:nvGraphicFramePr>
        <p:xfrm>
          <a:off x="1145999" y="1663422"/>
          <a:ext cx="9900000" cy="347112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Посада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Оплата одному працівникові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Кількість</a:t>
                      </a:r>
                    </a:p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працівників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Сума</a:t>
                      </a: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Майстер </a:t>
                      </a:r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манікюру,</a:t>
                      </a:r>
                    </a:p>
                    <a:p>
                      <a:pPr algn="l"/>
                      <a:r>
                        <a:rPr lang="uk-UA" sz="18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педикюру</a:t>
                      </a:r>
                      <a:endParaRPr lang="uk-UA" sz="18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uk-UA" sz="1800" b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</a:t>
                      </a:r>
                      <a:r>
                        <a:rPr lang="uk-UA" sz="1800" b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uk-UA" sz="1800" b="1" i="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Косметолог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uk-UA" sz="18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</a:t>
                      </a:r>
                      <a:r>
                        <a:rPr lang="en-US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18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1800" noProof="0" dirty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Масажист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0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Перукар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5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2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6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 грн</a:t>
                      </a:r>
                    </a:p>
                  </a:txBody>
                  <a:tcPr anchor="ctr">
                    <a:solidFill>
                      <a:srgbClr val="D5E3C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uk-UA" sz="1800" b="1" noProof="0" dirty="0">
                          <a:latin typeface="Segoe Print" panose="02000600000000000000" pitchFamily="2" charset="0"/>
                        </a:rPr>
                        <a:t>Прибиральниця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</a:t>
                      </a:r>
                      <a:r>
                        <a:rPr lang="uk-UA" sz="1800" noProof="0" dirty="0" smtClean="0">
                          <a:latin typeface="Segoe Print" panose="02000600000000000000" pitchFamily="2" charset="0"/>
                        </a:rPr>
                        <a:t>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000грн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1</a:t>
                      </a:r>
                      <a:endParaRPr lang="uk-UA" sz="18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>
                          <a:latin typeface="Segoe Print" panose="02000600000000000000" pitchFamily="2" charset="0"/>
                        </a:rPr>
                        <a:t>4 </a:t>
                      </a:r>
                      <a:r>
                        <a:rPr lang="en-US" sz="1800" noProof="0" dirty="0">
                          <a:latin typeface="Segoe Print" panose="02000600000000000000" pitchFamily="2" charset="0"/>
                        </a:rPr>
                        <a:t>000 </a:t>
                      </a:r>
                      <a:r>
                        <a:rPr lang="uk-UA" sz="1800" noProof="0" dirty="0">
                          <a:latin typeface="Segoe Print" panose="02000600000000000000" pitchFamily="2" charset="0"/>
                        </a:rPr>
                        <a:t>грн</a:t>
                      </a:r>
                    </a:p>
                  </a:txBody>
                  <a:tcPr anchor="ctr">
                    <a:solidFill>
                      <a:srgbClr val="EBF1E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6000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 </a:t>
                      </a:r>
                      <a:r>
                        <a:rPr lang="en-US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00 </a:t>
                      </a:r>
                      <a:r>
                        <a:rPr lang="uk-UA" sz="2000" i="0" noProof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грн</a:t>
                      </a:r>
                      <a:endParaRPr lang="uk-UA" sz="2000" b="1" i="0" noProof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24263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832</Words>
  <Application>Microsoft Office PowerPoint</Application>
  <PresentationFormat>Произвольный</PresentationFormat>
  <Paragraphs>209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Segoe Print</vt:lpstr>
      <vt:lpstr>Open Sans</vt:lpstr>
      <vt:lpstr>Wingdings</vt:lpstr>
      <vt:lpstr>Tahoma</vt:lpstr>
      <vt:lpstr>Calibri</vt:lpstr>
      <vt:lpstr>Calibri Light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Имя учётки</cp:lastModifiedBy>
  <cp:revision>166</cp:revision>
  <dcterms:created xsi:type="dcterms:W3CDTF">2021-02-26T12:19:56Z</dcterms:created>
  <dcterms:modified xsi:type="dcterms:W3CDTF">2021-06-10T16:24:41Z</dcterms:modified>
</cp:coreProperties>
</file>