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2" r:id="rId2"/>
    <p:sldId id="278" r:id="rId3"/>
    <p:sldId id="268" r:id="rId4"/>
    <p:sldId id="269" r:id="rId5"/>
    <p:sldId id="263" r:id="rId6"/>
    <p:sldId id="270" r:id="rId7"/>
    <p:sldId id="277" r:id="rId8"/>
    <p:sldId id="267" r:id="rId9"/>
    <p:sldId id="264" r:id="rId10"/>
    <p:sldId id="265" r:id="rId11"/>
    <p:sldId id="282" r:id="rId12"/>
    <p:sldId id="280" r:id="rId13"/>
    <p:sldId id="281" r:id="rId14"/>
    <p:sldId id="284" r:id="rId15"/>
    <p:sldId id="279" r:id="rId16"/>
    <p:sldId id="276"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4" d="100"/>
          <a:sy n="114" d="100"/>
        </p:scale>
        <p:origin x="21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85A58-575E-584B-B6CB-FBC084CBDCF6}" type="datetimeFigureOut">
              <a:rPr lang="en-US" smtClean="0"/>
              <a:t>3/18/2019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DF2F4-2F1E-0C4C-ADA1-5074C5E9DCA7}" type="slidenum">
              <a:rPr lang="en-US" smtClean="0"/>
              <a:t>‹#›</a:t>
            </a:fld>
            <a:endParaRPr lang="en-US"/>
          </a:p>
        </p:txBody>
      </p:sp>
    </p:spTree>
    <p:extLst>
      <p:ext uri="{BB962C8B-B14F-4D97-AF65-F5344CB8AC3E}">
        <p14:creationId xmlns:p14="http://schemas.microsoft.com/office/powerpoint/2010/main" val="725486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3/18/2019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3/18/2019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3/18/2019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3/18/2019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3/18/2019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3/18/2019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3/18/2019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3/18/2019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3/18/2019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3/18/2019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3/18/2019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3/18/2019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3/18/2019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3/18/2019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3/18/2019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3/18/2019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3/18/2019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3/18/2019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tif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1 Final Project</a:t>
            </a:r>
          </a:p>
        </p:txBody>
      </p:sp>
      <p:sp>
        <p:nvSpPr>
          <p:cNvPr id="3" name="Content Placeholder 2"/>
          <p:cNvSpPr>
            <a:spLocks noGrp="1"/>
          </p:cNvSpPr>
          <p:nvPr>
            <p:ph idx="1"/>
          </p:nvPr>
        </p:nvSpPr>
        <p:spPr/>
        <p:txBody>
          <a:bodyPr/>
          <a:lstStyle/>
          <a:p>
            <a:r>
              <a:rPr lang="en-US" dirty="0"/>
              <a:t>Team Members</a:t>
            </a:r>
          </a:p>
          <a:p>
            <a:pPr lvl="1"/>
            <a:r>
              <a:rPr lang="en-US" dirty="0"/>
              <a:t>Roy Roongseang</a:t>
            </a:r>
          </a:p>
          <a:p>
            <a:pPr lvl="1"/>
            <a:r>
              <a:rPr lang="en-US" dirty="0"/>
              <a:t>Matt Gilliland</a:t>
            </a:r>
          </a:p>
          <a:p>
            <a:pPr lvl="1"/>
            <a:r>
              <a:rPr lang="en-US" dirty="0"/>
              <a:t>Ian </a:t>
            </a:r>
            <a:r>
              <a:rPr lang="en-US" dirty="0" err="1"/>
              <a:t>Manzano</a:t>
            </a:r>
            <a:endParaRPr lang="en-US" dirty="0"/>
          </a:p>
          <a:p>
            <a:pPr lvl="1"/>
            <a:r>
              <a:rPr lang="en-US" dirty="0"/>
              <a:t>Sasha Roberts</a:t>
            </a:r>
          </a:p>
        </p:txBody>
      </p:sp>
    </p:spTree>
    <p:extLst>
      <p:ext uri="{BB962C8B-B14F-4D97-AF65-F5344CB8AC3E}">
        <p14:creationId xmlns:p14="http://schemas.microsoft.com/office/powerpoint/2010/main" val="1092388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1" name="Rectangle 4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Oval 4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9" name="Rectangle 4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348251" y="973393"/>
            <a:ext cx="4194819" cy="4579107"/>
          </a:xfrm>
        </p:spPr>
        <p:txBody>
          <a:bodyPr vert="horz" lIns="91440" tIns="45720" rIns="91440" bIns="45720" rtlCol="0" anchor="b">
            <a:normAutofit fontScale="90000"/>
          </a:bodyPr>
          <a:lstStyle/>
          <a:p>
            <a:r>
              <a:rPr lang="en-US" sz="5400" b="0" i="0" kern="1200" dirty="0">
                <a:solidFill>
                  <a:schemeClr val="bg2"/>
                </a:solidFill>
                <a:latin typeface="+mj-lt"/>
                <a:ea typeface="+mj-ea"/>
                <a:cs typeface="+mj-cs"/>
              </a:rPr>
              <a:t>Enhanced Entity Relationship</a:t>
            </a:r>
            <a:r>
              <a:rPr lang="en-US" sz="5400" dirty="0"/>
              <a:t> </a:t>
            </a:r>
            <a:br>
              <a:rPr lang="en-US" sz="5400" dirty="0"/>
            </a:br>
            <a:br>
              <a:rPr lang="en-US" sz="5400" dirty="0"/>
            </a:br>
            <a:r>
              <a:rPr lang="en-US" sz="5400" dirty="0"/>
              <a:t>Snowflake Model</a:t>
            </a:r>
            <a:endParaRPr lang="en-US" sz="5400" b="0" i="0" kern="1200" dirty="0">
              <a:solidFill>
                <a:schemeClr val="bg2"/>
              </a:solidFill>
              <a:latin typeface="+mj-lt"/>
              <a:ea typeface="+mj-ea"/>
              <a:cs typeface="+mj-cs"/>
            </a:endParaRPr>
          </a:p>
        </p:txBody>
      </p:sp>
      <p:pic>
        <p:nvPicPr>
          <p:cNvPr id="4" name="Picture 3"/>
          <p:cNvPicPr>
            <a:picLocks noChangeAspect="1"/>
          </p:cNvPicPr>
          <p:nvPr/>
        </p:nvPicPr>
        <p:blipFill>
          <a:blip r:embed="rId3"/>
          <a:stretch>
            <a:fillRect/>
          </a:stretch>
        </p:blipFill>
        <p:spPr>
          <a:xfrm>
            <a:off x="1295533" y="569664"/>
            <a:ext cx="5652090" cy="5755168"/>
          </a:xfrm>
          <a:prstGeom prst="rect">
            <a:avLst/>
          </a:prstGeom>
        </p:spPr>
      </p:pic>
    </p:spTree>
    <p:extLst>
      <p:ext uri="{BB962C8B-B14F-4D97-AF65-F5344CB8AC3E}">
        <p14:creationId xmlns:p14="http://schemas.microsoft.com/office/powerpoint/2010/main" val="204385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1" name="Rectangle 4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Oval 4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9" name="Rectangle 4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E34E21BA-6F46-44E0-BB0D-18559644FDF8}"/>
              </a:ext>
            </a:extLst>
          </p:cNvPr>
          <p:cNvPicPr>
            <a:picLocks noChangeAspect="1"/>
          </p:cNvPicPr>
          <p:nvPr/>
        </p:nvPicPr>
        <p:blipFill>
          <a:blip r:embed="rId3"/>
          <a:stretch>
            <a:fillRect/>
          </a:stretch>
        </p:blipFill>
        <p:spPr>
          <a:xfrm>
            <a:off x="2592389" y="633118"/>
            <a:ext cx="7007222" cy="5591764"/>
          </a:xfrm>
          <a:prstGeom prst="rect">
            <a:avLst/>
          </a:prstGeom>
        </p:spPr>
      </p:pic>
    </p:spTree>
    <p:extLst>
      <p:ext uri="{BB962C8B-B14F-4D97-AF65-F5344CB8AC3E}">
        <p14:creationId xmlns:p14="http://schemas.microsoft.com/office/powerpoint/2010/main" val="228262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1" name="Rectangle 4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Oval 4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9" name="Rectangle 4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1038A6B1-DD4E-4E70-8925-8D3B0548B4ED}"/>
              </a:ext>
            </a:extLst>
          </p:cNvPr>
          <p:cNvPicPr>
            <a:picLocks noChangeAspect="1"/>
          </p:cNvPicPr>
          <p:nvPr/>
        </p:nvPicPr>
        <p:blipFill>
          <a:blip r:embed="rId3"/>
          <a:stretch>
            <a:fillRect/>
          </a:stretch>
        </p:blipFill>
        <p:spPr>
          <a:xfrm>
            <a:off x="2592388" y="622607"/>
            <a:ext cx="7007224" cy="5612786"/>
          </a:xfrm>
          <a:prstGeom prst="rect">
            <a:avLst/>
          </a:prstGeom>
        </p:spPr>
      </p:pic>
    </p:spTree>
    <p:extLst>
      <p:ext uri="{BB962C8B-B14F-4D97-AF65-F5344CB8AC3E}">
        <p14:creationId xmlns:p14="http://schemas.microsoft.com/office/powerpoint/2010/main" val="259342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1" name="Rectangle 4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Oval 4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9" name="Rectangle 4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D7280808-7974-495B-86B0-052F6E88BB44}"/>
              </a:ext>
            </a:extLst>
          </p:cNvPr>
          <p:cNvPicPr>
            <a:picLocks noChangeAspect="1"/>
          </p:cNvPicPr>
          <p:nvPr/>
        </p:nvPicPr>
        <p:blipFill>
          <a:blip r:embed="rId3"/>
          <a:stretch>
            <a:fillRect/>
          </a:stretch>
        </p:blipFill>
        <p:spPr>
          <a:xfrm>
            <a:off x="2592388" y="620493"/>
            <a:ext cx="7007224" cy="5617014"/>
          </a:xfrm>
          <a:prstGeom prst="rect">
            <a:avLst/>
          </a:prstGeom>
        </p:spPr>
      </p:pic>
    </p:spTree>
    <p:extLst>
      <p:ext uri="{BB962C8B-B14F-4D97-AF65-F5344CB8AC3E}">
        <p14:creationId xmlns:p14="http://schemas.microsoft.com/office/powerpoint/2010/main" val="78260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1" name="Rectangle 4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Oval 4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9" name="Rectangle 4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0105F5F-F611-4A00-BBEC-CA99D1A9DDD3}"/>
              </a:ext>
            </a:extLst>
          </p:cNvPr>
          <p:cNvPicPr>
            <a:picLocks noChangeAspect="1"/>
          </p:cNvPicPr>
          <p:nvPr/>
        </p:nvPicPr>
        <p:blipFill>
          <a:blip r:embed="rId3"/>
          <a:stretch>
            <a:fillRect/>
          </a:stretch>
        </p:blipFill>
        <p:spPr>
          <a:xfrm>
            <a:off x="2592389" y="630319"/>
            <a:ext cx="7007222" cy="5597362"/>
          </a:xfrm>
          <a:prstGeom prst="rect">
            <a:avLst/>
          </a:prstGeom>
        </p:spPr>
      </p:pic>
    </p:spTree>
    <p:extLst>
      <p:ext uri="{BB962C8B-B14F-4D97-AF65-F5344CB8AC3E}">
        <p14:creationId xmlns:p14="http://schemas.microsoft.com/office/powerpoint/2010/main" val="254826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sp>
        <p:nvSpPr>
          <p:cNvPr id="3" name="Content Placeholder 2"/>
          <p:cNvSpPr>
            <a:spLocks noGrp="1"/>
          </p:cNvSpPr>
          <p:nvPr>
            <p:ph idx="1"/>
          </p:nvPr>
        </p:nvSpPr>
        <p:spPr/>
        <p:txBody>
          <a:bodyPr/>
          <a:lstStyle/>
          <a:p>
            <a:r>
              <a:rPr lang="en-US" dirty="0"/>
              <a:t>Pulled data directly from YouTube’s API for a specific video.</a:t>
            </a:r>
          </a:p>
          <a:p>
            <a:r>
              <a:rPr lang="en-US" dirty="0"/>
              <a:t>Assigned comment score using NLTK (Natural Language Toolkit).</a:t>
            </a:r>
          </a:p>
          <a:p>
            <a:pPr lvl="1"/>
            <a:r>
              <a:rPr lang="en-US" dirty="0"/>
              <a:t>Specifically, we used VADER library because this is social media data.</a:t>
            </a:r>
          </a:p>
          <a:p>
            <a:r>
              <a:rPr lang="en-US" dirty="0"/>
              <a:t>Cleaned text by removing contractions and assigned “clean text” score.</a:t>
            </a:r>
          </a:p>
          <a:p>
            <a:r>
              <a:rPr lang="en-US" dirty="0"/>
              <a:t>Filtered “clean text” compound polarity scores in Tableau.</a:t>
            </a:r>
          </a:p>
          <a:p>
            <a:r>
              <a:rPr lang="en-US" dirty="0"/>
              <a:t>Combined video statistics from database and filtered scores in a single dashboard.</a:t>
            </a:r>
          </a:p>
          <a:p>
            <a:endParaRPr lang="en-US" dirty="0"/>
          </a:p>
        </p:txBody>
      </p:sp>
    </p:spTree>
    <p:extLst>
      <p:ext uri="{BB962C8B-B14F-4D97-AF65-F5344CB8AC3E}">
        <p14:creationId xmlns:p14="http://schemas.microsoft.com/office/powerpoint/2010/main" val="1996298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a:lstStyle/>
          <a:p>
            <a:r>
              <a:rPr lang="en-US" dirty="0"/>
              <a:t>If you have Youtube aspirations and want to start a gaming channel</a:t>
            </a:r>
          </a:p>
          <a:p>
            <a:pPr lvl="1"/>
            <a:r>
              <a:rPr lang="en-US" dirty="0"/>
              <a:t>Upload videos on Saturdays</a:t>
            </a:r>
          </a:p>
          <a:p>
            <a:pPr lvl="1"/>
            <a:endParaRPr lang="en-US" dirty="0"/>
          </a:p>
          <a:p>
            <a:pPr lvl="1"/>
            <a:r>
              <a:rPr lang="en-US" dirty="0"/>
              <a:t>Most popular topics (based on tags) are </a:t>
            </a:r>
            <a:r>
              <a:rPr lang="mr-IN" dirty="0"/>
              <a:t>…</a:t>
            </a:r>
            <a:endParaRPr lang="en-US" dirty="0"/>
          </a:p>
          <a:p>
            <a:r>
              <a:rPr lang="en-US" dirty="0"/>
              <a:t>Sponsored videos</a:t>
            </a:r>
          </a:p>
          <a:p>
            <a:pPr lvl="1"/>
            <a:r>
              <a:rPr lang="en-US" dirty="0"/>
              <a:t>Understand the types of videos a channel publishes and don’t try to push content that don’t match.</a:t>
            </a:r>
          </a:p>
          <a:p>
            <a:pPr lvl="1"/>
            <a:r>
              <a:rPr lang="en-US" dirty="0"/>
              <a:t>Don’t assume a sponsored content will get the same level of viewership as regularly published videos.</a:t>
            </a:r>
          </a:p>
          <a:p>
            <a:pPr lvl="1"/>
            <a:endParaRPr lang="en-US" dirty="0"/>
          </a:p>
          <a:p>
            <a:pPr lvl="1"/>
            <a:endParaRPr lang="en-US" dirty="0"/>
          </a:p>
          <a:p>
            <a:endParaRPr lang="en-US" dirty="0"/>
          </a:p>
        </p:txBody>
      </p:sp>
    </p:spTree>
    <p:extLst>
      <p:ext uri="{BB962C8B-B14F-4D97-AF65-F5344CB8AC3E}">
        <p14:creationId xmlns:p14="http://schemas.microsoft.com/office/powerpoint/2010/main" val="68551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Considerations</a:t>
            </a:r>
          </a:p>
        </p:txBody>
      </p:sp>
      <p:sp>
        <p:nvSpPr>
          <p:cNvPr id="3" name="Content Placeholder 2"/>
          <p:cNvSpPr>
            <a:spLocks noGrp="1"/>
          </p:cNvSpPr>
          <p:nvPr>
            <p:ph idx="1"/>
          </p:nvPr>
        </p:nvSpPr>
        <p:spPr/>
        <p:txBody>
          <a:bodyPr/>
          <a:lstStyle/>
          <a:p>
            <a:endParaRPr lang="en-US" dirty="0"/>
          </a:p>
          <a:p>
            <a:r>
              <a:rPr lang="en-US" dirty="0"/>
              <a:t>Incorporate a scheduler for daily data pulls</a:t>
            </a:r>
          </a:p>
          <a:p>
            <a:endParaRPr lang="en-US" dirty="0"/>
          </a:p>
          <a:p>
            <a:r>
              <a:rPr lang="en-US" dirty="0"/>
              <a:t>Web scrape top subscribed channels </a:t>
            </a:r>
          </a:p>
          <a:p>
            <a:endParaRPr lang="en-US" dirty="0"/>
          </a:p>
          <a:p>
            <a:r>
              <a:rPr lang="en-US" dirty="0"/>
              <a:t>Automate data load into data warehouse and push into dashboard</a:t>
            </a:r>
          </a:p>
          <a:p>
            <a:endParaRPr lang="en-US" dirty="0"/>
          </a:p>
          <a:p>
            <a:r>
              <a:rPr lang="en-US" dirty="0"/>
              <a:t>Extract video length for analysis</a:t>
            </a:r>
          </a:p>
        </p:txBody>
      </p:sp>
    </p:spTree>
    <p:extLst>
      <p:ext uri="{BB962C8B-B14F-4D97-AF65-F5344CB8AC3E}">
        <p14:creationId xmlns:p14="http://schemas.microsoft.com/office/powerpoint/2010/main" val="32750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874525" y="2603500"/>
            <a:ext cx="4208444" cy="3416300"/>
          </a:xfrm>
        </p:spPr>
        <p:txBody>
          <a:bodyPr>
            <a:normAutofit/>
          </a:bodyPr>
          <a:lstStyle/>
          <a:p>
            <a:r>
              <a:rPr lang="en-US" dirty="0"/>
              <a:t>Over 1.9 Billion logged-in users visit YouTube each month and every day people watch over a billion hours of video and generate billions of views.</a:t>
            </a:r>
          </a:p>
          <a:p>
            <a:endParaRPr lang="en-US" dirty="0"/>
          </a:p>
          <a:p>
            <a:r>
              <a:rPr lang="en-US" dirty="0"/>
              <a:t>The amount of time Americans spend playing video games and board games has risen by 50 percent since 2003, majority attributed to video games.</a:t>
            </a:r>
          </a:p>
        </p:txBody>
      </p:sp>
      <p:pic>
        <p:nvPicPr>
          <p:cNvPr id="2050" name="Picture 2" descr="https://beta.techcrunch.com/wp-content/uploads/2017/04/degchart1_2017_refer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41" y="2383162"/>
            <a:ext cx="6232298" cy="35108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60683" y="6214627"/>
            <a:ext cx="5431317" cy="523220"/>
          </a:xfrm>
          <a:prstGeom prst="rect">
            <a:avLst/>
          </a:prstGeom>
          <a:noFill/>
        </p:spPr>
        <p:txBody>
          <a:bodyPr wrap="square" rtlCol="0">
            <a:spAutoFit/>
          </a:bodyPr>
          <a:lstStyle/>
          <a:p>
            <a:r>
              <a:rPr lang="en-US" sz="1400" dirty="0"/>
              <a:t>Sources: https://www.youtube.com/yt/about/press/</a:t>
            </a:r>
          </a:p>
          <a:p>
            <a:r>
              <a:rPr lang="en-US" sz="1400" dirty="0"/>
              <a:t>		https://</a:t>
            </a:r>
            <a:r>
              <a:rPr lang="en-US" sz="1400" dirty="0" err="1"/>
              <a:t>www.bls.gov</a:t>
            </a:r>
            <a:r>
              <a:rPr lang="en-US" sz="1400" dirty="0"/>
              <a:t>/</a:t>
            </a:r>
            <a:r>
              <a:rPr lang="en-US" sz="1400" dirty="0" err="1"/>
              <a:t>news.release</a:t>
            </a:r>
            <a:r>
              <a:rPr lang="en-US" sz="1400" dirty="0"/>
              <a:t>/pdf/</a:t>
            </a:r>
            <a:r>
              <a:rPr lang="en-US" sz="1400" dirty="0" err="1"/>
              <a:t>atus.pdf</a:t>
            </a:r>
            <a:endParaRPr lang="en-US" dirty="0"/>
          </a:p>
        </p:txBody>
      </p:sp>
    </p:spTree>
    <p:extLst>
      <p:ext uri="{BB962C8B-B14F-4D97-AF65-F5344CB8AC3E}">
        <p14:creationId xmlns:p14="http://schemas.microsoft.com/office/powerpoint/2010/main" val="100559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0CE5-9784-46DE-BCE2-41AFB0360410}"/>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AD56A914-C2FC-40D0-8E7C-E60D1922AFEA}"/>
              </a:ext>
            </a:extLst>
          </p:cNvPr>
          <p:cNvSpPr>
            <a:spLocks noGrp="1"/>
          </p:cNvSpPr>
          <p:nvPr>
            <p:ph idx="1"/>
          </p:nvPr>
        </p:nvSpPr>
        <p:spPr/>
        <p:txBody>
          <a:bodyPr/>
          <a:lstStyle/>
          <a:p>
            <a:r>
              <a:rPr lang="en-US" dirty="0"/>
              <a:t>YouTube represents one of the world’s largest recommendation engines. Because YouTube’s deep neural networks and algorithms are proprietary, content creators speculate on how to give their videos the best chance at success.</a:t>
            </a:r>
          </a:p>
          <a:p>
            <a:r>
              <a:rPr lang="en-US" dirty="0"/>
              <a:t>Our objective is to collect valuable data from YouTube’s Data API and outside sources, build a relational database to store that data, and develop reporting and visualization tools for content creators and product owners.</a:t>
            </a:r>
          </a:p>
          <a:p>
            <a:r>
              <a:rPr lang="en-US" dirty="0"/>
              <a:t>We will focus on particular content vertical (gaming) for the purpose of this project, but our solution will be scalable.</a:t>
            </a:r>
          </a:p>
        </p:txBody>
      </p:sp>
    </p:spTree>
    <p:extLst>
      <p:ext uri="{BB962C8B-B14F-4D97-AF65-F5344CB8AC3E}">
        <p14:creationId xmlns:p14="http://schemas.microsoft.com/office/powerpoint/2010/main" val="87805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5D90-7E63-4543-B641-CC20F778EECC}"/>
              </a:ext>
            </a:extLst>
          </p:cNvPr>
          <p:cNvSpPr>
            <a:spLocks noGrp="1"/>
          </p:cNvSpPr>
          <p:nvPr>
            <p:ph type="title"/>
          </p:nvPr>
        </p:nvSpPr>
        <p:spPr/>
        <p:txBody>
          <a:bodyPr/>
          <a:lstStyle/>
          <a:p>
            <a:r>
              <a:rPr lang="en-US" dirty="0"/>
              <a:t>Business Use Case</a:t>
            </a:r>
          </a:p>
        </p:txBody>
      </p:sp>
      <p:sp>
        <p:nvSpPr>
          <p:cNvPr id="3" name="Content Placeholder 2">
            <a:extLst>
              <a:ext uri="{FF2B5EF4-FFF2-40B4-BE49-F238E27FC236}">
                <a16:creationId xmlns:a16="http://schemas.microsoft.com/office/drawing/2014/main" id="{D660FFE0-7EEB-47B0-85D8-7C1877757EC4}"/>
              </a:ext>
            </a:extLst>
          </p:cNvPr>
          <p:cNvSpPr>
            <a:spLocks noGrp="1"/>
          </p:cNvSpPr>
          <p:nvPr>
            <p:ph idx="1"/>
          </p:nvPr>
        </p:nvSpPr>
        <p:spPr/>
        <p:txBody>
          <a:bodyPr>
            <a:normAutofit fontScale="92500"/>
          </a:bodyPr>
          <a:lstStyle/>
          <a:p>
            <a:pPr fontAlgn="base"/>
            <a:r>
              <a:rPr lang="en-US" dirty="0"/>
              <a:t>Top content creators with thousands of videos need to be able to understand:</a:t>
            </a:r>
            <a:endParaRPr lang="en-US" sz="1440" dirty="0"/>
          </a:p>
          <a:p>
            <a:pPr lvl="1" fontAlgn="base"/>
            <a:r>
              <a:rPr lang="en-US" dirty="0"/>
              <a:t>Which topics perform well by viewership and reception (i.e. sentiment analysis)</a:t>
            </a:r>
            <a:endParaRPr lang="en-US" sz="1440" dirty="0"/>
          </a:p>
          <a:p>
            <a:pPr lvl="1" fontAlgn="base"/>
            <a:r>
              <a:rPr lang="en-US" dirty="0"/>
              <a:t>How their channel is trending</a:t>
            </a:r>
            <a:endParaRPr lang="en-US" sz="1440" dirty="0"/>
          </a:p>
          <a:p>
            <a:pPr fontAlgn="base"/>
            <a:endParaRPr lang="en-US" dirty="0"/>
          </a:p>
          <a:p>
            <a:pPr fontAlgn="base"/>
            <a:r>
              <a:rPr lang="en-US" dirty="0"/>
              <a:t>These insights are also applicable for brand managers who may be interested in how their products, video games, are being discussed and viewed.</a:t>
            </a:r>
            <a:endParaRPr lang="en-US" sz="1440" dirty="0"/>
          </a:p>
          <a:p>
            <a:pPr fontAlgn="base"/>
            <a:endParaRPr lang="en-US" dirty="0"/>
          </a:p>
          <a:p>
            <a:pPr fontAlgn="base"/>
            <a:r>
              <a:rPr lang="en-US" dirty="0"/>
              <a:t>This platform could also be used to help businesses choose the right content creator to partner with and showcase their product.  </a:t>
            </a:r>
            <a:endParaRPr lang="en-US" sz="1440" dirty="0"/>
          </a:p>
          <a:p>
            <a:endParaRPr lang="en-US" dirty="0"/>
          </a:p>
        </p:txBody>
      </p:sp>
    </p:spTree>
    <p:extLst>
      <p:ext uri="{BB962C8B-B14F-4D97-AF65-F5344CB8AC3E}">
        <p14:creationId xmlns:p14="http://schemas.microsoft.com/office/powerpoint/2010/main" val="204375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a:xfrm>
            <a:off x="1154954" y="2603500"/>
            <a:ext cx="9916997" cy="3416300"/>
          </a:xfrm>
        </p:spPr>
        <p:txBody>
          <a:bodyPr/>
          <a:lstStyle/>
          <a:p>
            <a:r>
              <a:rPr lang="en-US" dirty="0"/>
              <a:t>On Feb 6</a:t>
            </a:r>
            <a:r>
              <a:rPr lang="en-US" baseline="30000" dirty="0"/>
              <a:t>th</a:t>
            </a:r>
            <a:r>
              <a:rPr lang="en-US" dirty="0"/>
              <a:t> Google limited the number of queries in a day from 1 million to 10,000. </a:t>
            </a:r>
          </a:p>
          <a:p>
            <a:pPr lvl="1"/>
            <a:r>
              <a:rPr lang="en-US" dirty="0"/>
              <a:t>One account is able to pull 50,000 video ids, 2,000 video statistics, 150,000 comments or some combination per day.</a:t>
            </a:r>
          </a:p>
          <a:p>
            <a:pPr lvl="1"/>
            <a:r>
              <a:rPr lang="en-US" dirty="0"/>
              <a:t>This required extra coordination between team members to maximize size of data set available for analysis.</a:t>
            </a:r>
          </a:p>
          <a:p>
            <a:r>
              <a:rPr lang="en-US" dirty="0"/>
              <a:t>Youtube Data API is geared towards users accessing their own channels and interacting with </a:t>
            </a:r>
            <a:r>
              <a:rPr lang="en-US" dirty="0" err="1"/>
              <a:t>Youtube’s</a:t>
            </a:r>
            <a:r>
              <a:rPr lang="en-US" dirty="0"/>
              <a:t> site.</a:t>
            </a:r>
          </a:p>
          <a:p>
            <a:pPr lvl="1"/>
            <a:r>
              <a:rPr lang="en-US" dirty="0"/>
              <a:t>No direct call to get all video ids for a channel. </a:t>
            </a:r>
          </a:p>
          <a:p>
            <a:pPr lvl="1"/>
            <a:r>
              <a:rPr lang="en-US" dirty="0"/>
              <a:t>Channel Ids were sourced from a 3</a:t>
            </a:r>
            <a:r>
              <a:rPr lang="en-US" baseline="30000" dirty="0"/>
              <a:t>rd</a:t>
            </a:r>
            <a:r>
              <a:rPr lang="en-US" dirty="0"/>
              <a:t> party website.</a:t>
            </a:r>
          </a:p>
        </p:txBody>
      </p:sp>
    </p:spTree>
    <p:extLst>
      <p:ext uri="{BB962C8B-B14F-4D97-AF65-F5344CB8AC3E}">
        <p14:creationId xmlns:p14="http://schemas.microsoft.com/office/powerpoint/2010/main" val="109669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5D90-7E63-4543-B641-CC20F778EECC}"/>
              </a:ext>
            </a:extLst>
          </p:cNvPr>
          <p:cNvSpPr>
            <a:spLocks noGrp="1"/>
          </p:cNvSpPr>
          <p:nvPr>
            <p:ph type="title"/>
          </p:nvPr>
        </p:nvSpPr>
        <p:spPr/>
        <p:txBody>
          <a:bodyPr/>
          <a:lstStyle/>
          <a:p>
            <a:r>
              <a:rPr lang="en-US" dirty="0"/>
              <a:t>Data processing pipeline</a:t>
            </a:r>
          </a:p>
        </p:txBody>
      </p:sp>
      <p:pic>
        <p:nvPicPr>
          <p:cNvPr id="4" name="Picture 3"/>
          <p:cNvPicPr>
            <a:picLocks noChangeAspect="1"/>
          </p:cNvPicPr>
          <p:nvPr/>
        </p:nvPicPr>
        <p:blipFill>
          <a:blip r:embed="rId2"/>
          <a:stretch>
            <a:fillRect/>
          </a:stretch>
        </p:blipFill>
        <p:spPr>
          <a:xfrm>
            <a:off x="570068" y="3873521"/>
            <a:ext cx="2051948" cy="111924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498" y="3421324"/>
            <a:ext cx="1283430" cy="124148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23" y="3981641"/>
            <a:ext cx="998223" cy="124987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5623" y="3980355"/>
            <a:ext cx="939504" cy="1224711"/>
          </a:xfrm>
          <a:prstGeom prst="rect">
            <a:avLst/>
          </a:prstGeom>
        </p:spPr>
      </p:pic>
      <p:pic>
        <p:nvPicPr>
          <p:cNvPr id="14" name="Picture 20" descr="mage result for tableau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6895" y="4626464"/>
            <a:ext cx="1302401" cy="868267"/>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a:xfrm flipV="1">
            <a:off x="1184932" y="3211565"/>
            <a:ext cx="864539" cy="461437"/>
          </a:xfrm>
          <a:prstGeom prst="straightConnector1">
            <a:avLst/>
          </a:prstGeom>
          <a:ln w="5715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2516329" y="4532763"/>
            <a:ext cx="1002769" cy="0"/>
          </a:xfrm>
          <a:prstGeom prst="straightConnector1">
            <a:avLst/>
          </a:prstGeom>
          <a:ln w="5715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5074167" y="4532763"/>
            <a:ext cx="758252" cy="0"/>
          </a:xfrm>
          <a:prstGeom prst="straightConnector1">
            <a:avLst/>
          </a:prstGeom>
          <a:ln w="5715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8331587" y="4651178"/>
            <a:ext cx="889531" cy="341587"/>
          </a:xfrm>
          <a:prstGeom prst="straightConnector1">
            <a:avLst/>
          </a:prstGeom>
          <a:ln w="5715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2439445" y="4208086"/>
            <a:ext cx="1079653" cy="276999"/>
          </a:xfrm>
          <a:prstGeom prst="rect">
            <a:avLst/>
          </a:prstGeom>
          <a:noFill/>
        </p:spPr>
        <p:txBody>
          <a:bodyPr wrap="square" rtlCol="0">
            <a:spAutoFit/>
          </a:bodyPr>
          <a:lstStyle/>
          <a:p>
            <a:r>
              <a:rPr lang="en-US" sz="1200" dirty="0"/>
              <a:t>Python API</a:t>
            </a:r>
          </a:p>
        </p:txBody>
      </p:sp>
      <p:sp>
        <p:nvSpPr>
          <p:cNvPr id="28" name="TextBox 27"/>
          <p:cNvSpPr txBox="1"/>
          <p:nvPr/>
        </p:nvSpPr>
        <p:spPr>
          <a:xfrm>
            <a:off x="364093" y="6345513"/>
            <a:ext cx="1581720" cy="338554"/>
          </a:xfrm>
          <a:prstGeom prst="rect">
            <a:avLst/>
          </a:prstGeom>
          <a:noFill/>
        </p:spPr>
        <p:txBody>
          <a:bodyPr wrap="square" rtlCol="0">
            <a:spAutoFit/>
          </a:bodyPr>
          <a:lstStyle/>
          <a:p>
            <a:r>
              <a:rPr lang="en-US" sz="1600"/>
              <a:t>Data Source</a:t>
            </a:r>
            <a:endParaRPr lang="en-US" sz="1600" dirty="0"/>
          </a:p>
        </p:txBody>
      </p:sp>
      <p:sp>
        <p:nvSpPr>
          <p:cNvPr id="29" name="TextBox 28"/>
          <p:cNvSpPr txBox="1"/>
          <p:nvPr/>
        </p:nvSpPr>
        <p:spPr>
          <a:xfrm>
            <a:off x="3523816" y="6348279"/>
            <a:ext cx="1918019" cy="338554"/>
          </a:xfrm>
          <a:prstGeom prst="rect">
            <a:avLst/>
          </a:prstGeom>
          <a:noFill/>
        </p:spPr>
        <p:txBody>
          <a:bodyPr wrap="square" rtlCol="0">
            <a:spAutoFit/>
          </a:bodyPr>
          <a:lstStyle/>
          <a:p>
            <a:r>
              <a:rPr lang="en-US" sz="1600"/>
              <a:t>Data Processing</a:t>
            </a:r>
            <a:endParaRPr lang="en-US" sz="1600" dirty="0"/>
          </a:p>
        </p:txBody>
      </p:sp>
      <p:sp>
        <p:nvSpPr>
          <p:cNvPr id="30" name="TextBox 29"/>
          <p:cNvSpPr txBox="1"/>
          <p:nvPr/>
        </p:nvSpPr>
        <p:spPr>
          <a:xfrm>
            <a:off x="6065419" y="6314122"/>
            <a:ext cx="1908837" cy="338554"/>
          </a:xfrm>
          <a:prstGeom prst="rect">
            <a:avLst/>
          </a:prstGeom>
          <a:noFill/>
        </p:spPr>
        <p:txBody>
          <a:bodyPr wrap="square" rtlCol="0">
            <a:spAutoFit/>
          </a:bodyPr>
          <a:lstStyle/>
          <a:p>
            <a:r>
              <a:rPr lang="en-US" sz="1600"/>
              <a:t>Data Warehouse</a:t>
            </a:r>
            <a:endParaRPr lang="en-US" sz="1600" dirty="0"/>
          </a:p>
        </p:txBody>
      </p:sp>
      <p:sp>
        <p:nvSpPr>
          <p:cNvPr id="31" name="TextBox 30"/>
          <p:cNvSpPr txBox="1"/>
          <p:nvPr/>
        </p:nvSpPr>
        <p:spPr>
          <a:xfrm>
            <a:off x="8982246" y="6314122"/>
            <a:ext cx="2500829" cy="338554"/>
          </a:xfrm>
          <a:prstGeom prst="rect">
            <a:avLst/>
          </a:prstGeom>
          <a:noFill/>
        </p:spPr>
        <p:txBody>
          <a:bodyPr wrap="square" rtlCol="0">
            <a:spAutoFit/>
          </a:bodyPr>
          <a:lstStyle/>
          <a:p>
            <a:r>
              <a:rPr lang="en-US" sz="1600"/>
              <a:t>Analytics &amp; Dashboard</a:t>
            </a:r>
            <a:endParaRPr lang="en-US" sz="1600" dirty="0"/>
          </a:p>
        </p:txBody>
      </p:sp>
      <p:sp>
        <p:nvSpPr>
          <p:cNvPr id="34" name="TextBox 33"/>
          <p:cNvSpPr txBox="1"/>
          <p:nvPr/>
        </p:nvSpPr>
        <p:spPr>
          <a:xfrm>
            <a:off x="2016990" y="2183018"/>
            <a:ext cx="1469627" cy="461665"/>
          </a:xfrm>
          <a:prstGeom prst="rect">
            <a:avLst/>
          </a:prstGeom>
          <a:noFill/>
        </p:spPr>
        <p:txBody>
          <a:bodyPr wrap="square" rtlCol="0">
            <a:spAutoFit/>
          </a:bodyPr>
          <a:lstStyle/>
          <a:p>
            <a:pPr algn="ctr"/>
            <a:r>
              <a:rPr lang="en-US" sz="1200" dirty="0" err="1"/>
              <a:t>Socialblade.com</a:t>
            </a:r>
            <a:endParaRPr lang="en-US" sz="1200" dirty="0"/>
          </a:p>
          <a:p>
            <a:r>
              <a:rPr lang="en-US" sz="1200" dirty="0"/>
              <a:t>3</a:t>
            </a:r>
            <a:r>
              <a:rPr lang="en-US" sz="1200" baseline="30000" dirty="0"/>
              <a:t>rd</a:t>
            </a:r>
            <a:r>
              <a:rPr lang="en-US" sz="1200" dirty="0"/>
              <a:t> party website</a:t>
            </a:r>
          </a:p>
        </p:txBody>
      </p:sp>
      <p:cxnSp>
        <p:nvCxnSpPr>
          <p:cNvPr id="35" name="Straight Arrow Connector 34"/>
          <p:cNvCxnSpPr/>
          <p:nvPr/>
        </p:nvCxnSpPr>
        <p:spPr>
          <a:xfrm>
            <a:off x="3507526" y="3201345"/>
            <a:ext cx="622606" cy="339061"/>
          </a:xfrm>
          <a:prstGeom prst="straightConnector1">
            <a:avLst/>
          </a:prstGeom>
          <a:ln w="5715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3577587" y="3015048"/>
            <a:ext cx="668713" cy="276999"/>
          </a:xfrm>
          <a:prstGeom prst="rect">
            <a:avLst/>
          </a:prstGeom>
          <a:noFill/>
        </p:spPr>
        <p:txBody>
          <a:bodyPr wrap="square" rtlCol="0">
            <a:spAutoFit/>
          </a:bodyPr>
          <a:lstStyle/>
          <a:p>
            <a:r>
              <a:rPr lang="en-US" sz="1200" dirty="0"/>
              <a:t>Excel</a:t>
            </a:r>
          </a:p>
        </p:txBody>
      </p:sp>
      <p:pic>
        <p:nvPicPr>
          <p:cNvPr id="3" name="Picture 2"/>
          <p:cNvPicPr>
            <a:picLocks noChangeAspect="1"/>
          </p:cNvPicPr>
          <p:nvPr/>
        </p:nvPicPr>
        <p:blipFill>
          <a:blip r:embed="rId7"/>
          <a:stretch>
            <a:fillRect/>
          </a:stretch>
        </p:blipFill>
        <p:spPr>
          <a:xfrm>
            <a:off x="2332119" y="2770638"/>
            <a:ext cx="839367" cy="839367"/>
          </a:xfrm>
          <a:prstGeom prst="rect">
            <a:avLst/>
          </a:prstGeom>
        </p:spPr>
      </p:pic>
      <p:pic>
        <p:nvPicPr>
          <p:cNvPr id="1030" name="Picture 6" descr="http://chittagongit.com/images/python-icon-png/python-icon-png-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0132" y="4592710"/>
            <a:ext cx="1138941" cy="1138941"/>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Elbow Connector 32"/>
          <p:cNvCxnSpPr/>
          <p:nvPr/>
        </p:nvCxnSpPr>
        <p:spPr>
          <a:xfrm flipV="1">
            <a:off x="6988146" y="3015048"/>
            <a:ext cx="2462545" cy="735871"/>
          </a:xfrm>
          <a:prstGeom prst="bentConnector3">
            <a:avLst>
              <a:gd name="adj1" fmla="val 300"/>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0" name="Picture 6" descr="http://chittagongit.com/images/python-icon-png/python-icon-png-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36013" y="2534061"/>
            <a:ext cx="1138941" cy="1138941"/>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p:cNvCxnSpPr/>
          <p:nvPr/>
        </p:nvCxnSpPr>
        <p:spPr>
          <a:xfrm>
            <a:off x="10062822" y="3673002"/>
            <a:ext cx="0" cy="670711"/>
          </a:xfrm>
          <a:prstGeom prst="straightConnector1">
            <a:avLst/>
          </a:prstGeom>
          <a:ln w="5715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9346895" y="2278030"/>
            <a:ext cx="1771532" cy="276999"/>
          </a:xfrm>
          <a:prstGeom prst="rect">
            <a:avLst/>
          </a:prstGeom>
          <a:noFill/>
        </p:spPr>
        <p:txBody>
          <a:bodyPr wrap="square" rtlCol="0">
            <a:spAutoFit/>
          </a:bodyPr>
          <a:lstStyle/>
          <a:p>
            <a:r>
              <a:rPr lang="en-US" sz="1200"/>
              <a:t>Sentiment Analysis</a:t>
            </a:r>
          </a:p>
        </p:txBody>
      </p:sp>
    </p:spTree>
    <p:extLst>
      <p:ext uri="{BB962C8B-B14F-4D97-AF65-F5344CB8AC3E}">
        <p14:creationId xmlns:p14="http://schemas.microsoft.com/office/powerpoint/2010/main" val="35674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mr-IN" dirty="0"/>
              <a:t>–</a:t>
            </a:r>
            <a:r>
              <a:rPr lang="en-US" dirty="0"/>
              <a:t> Youtube API</a:t>
            </a:r>
          </a:p>
        </p:txBody>
      </p:sp>
      <p:sp>
        <p:nvSpPr>
          <p:cNvPr id="3" name="Content Placeholder 2"/>
          <p:cNvSpPr>
            <a:spLocks noGrp="1"/>
          </p:cNvSpPr>
          <p:nvPr>
            <p:ph idx="1"/>
          </p:nvPr>
        </p:nvSpPr>
        <p:spPr>
          <a:xfrm>
            <a:off x="520782" y="2970803"/>
            <a:ext cx="3556412" cy="3051672"/>
          </a:xfrm>
          <a:ln w="19050">
            <a:solidFill>
              <a:schemeClr val="tx2"/>
            </a:solidFill>
          </a:ln>
        </p:spPr>
        <p:txBody>
          <a:bodyPr>
            <a:normAutofit/>
          </a:bodyPr>
          <a:lstStyle/>
          <a:p>
            <a:endParaRPr lang="en-US" sz="1400" dirty="0"/>
          </a:p>
          <a:p>
            <a:r>
              <a:rPr lang="en-US" sz="1400" dirty="0" err="1"/>
              <a:t>Youtube.channels</a:t>
            </a:r>
            <a:r>
              <a:rPr lang="en-US" sz="1400" dirty="0"/>
              <a:t>().list</a:t>
            </a:r>
          </a:p>
          <a:p>
            <a:endParaRPr lang="en-US" sz="1400" dirty="0"/>
          </a:p>
          <a:p>
            <a:r>
              <a:rPr lang="en-US" sz="1400" dirty="0" err="1"/>
              <a:t>Youtube.playlistItems</a:t>
            </a:r>
            <a:r>
              <a:rPr lang="en-US" sz="1400" dirty="0"/>
              <a:t>().list</a:t>
            </a:r>
          </a:p>
          <a:p>
            <a:endParaRPr lang="en-US" sz="1400" dirty="0"/>
          </a:p>
          <a:p>
            <a:r>
              <a:rPr lang="en-US" sz="1400" dirty="0" err="1"/>
              <a:t>Youtube.videos</a:t>
            </a:r>
            <a:r>
              <a:rPr lang="en-US" sz="1400" dirty="0"/>
              <a:t>().list</a:t>
            </a:r>
          </a:p>
          <a:p>
            <a:endParaRPr lang="en-US" sz="1400" dirty="0"/>
          </a:p>
          <a:p>
            <a:r>
              <a:rPr lang="en-US" sz="1400" dirty="0" err="1"/>
              <a:t>Youtube.commentThreads</a:t>
            </a:r>
            <a:r>
              <a:rPr lang="en-US" sz="1400" dirty="0"/>
              <a:t>().list</a:t>
            </a:r>
          </a:p>
        </p:txBody>
      </p:sp>
      <p:sp>
        <p:nvSpPr>
          <p:cNvPr id="5" name="Content Placeholder 2"/>
          <p:cNvSpPr txBox="1">
            <a:spLocks/>
          </p:cNvSpPr>
          <p:nvPr/>
        </p:nvSpPr>
        <p:spPr>
          <a:xfrm>
            <a:off x="4717767" y="3301309"/>
            <a:ext cx="2080302" cy="2390660"/>
          </a:xfrm>
          <a:prstGeom prst="rect">
            <a:avLst/>
          </a:prstGeom>
          <a:ln w="19050">
            <a:solidFill>
              <a:schemeClr val="tx2"/>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sz="1400" dirty="0"/>
          </a:p>
          <a:p>
            <a:r>
              <a:rPr lang="en-US" sz="1400" dirty="0" err="1"/>
              <a:t>contentdetails</a:t>
            </a:r>
            <a:endParaRPr lang="en-US" sz="1400" dirty="0"/>
          </a:p>
          <a:p>
            <a:endParaRPr lang="en-US" sz="1400" dirty="0"/>
          </a:p>
          <a:p>
            <a:r>
              <a:rPr lang="en-US" sz="1400" dirty="0"/>
              <a:t>snippet</a:t>
            </a:r>
          </a:p>
          <a:p>
            <a:endParaRPr lang="en-US" sz="1400" dirty="0"/>
          </a:p>
          <a:p>
            <a:r>
              <a:rPr lang="en-US" sz="1400" dirty="0"/>
              <a:t>statistics</a:t>
            </a:r>
          </a:p>
        </p:txBody>
      </p:sp>
      <p:sp>
        <p:nvSpPr>
          <p:cNvPr id="6" name="TextBox 5"/>
          <p:cNvSpPr txBox="1"/>
          <p:nvPr/>
        </p:nvSpPr>
        <p:spPr>
          <a:xfrm>
            <a:off x="1218403" y="2275385"/>
            <a:ext cx="1606530" cy="369332"/>
          </a:xfrm>
          <a:prstGeom prst="rect">
            <a:avLst/>
          </a:prstGeom>
          <a:noFill/>
        </p:spPr>
        <p:txBody>
          <a:bodyPr wrap="none" rtlCol="0">
            <a:spAutoFit/>
          </a:bodyPr>
          <a:lstStyle/>
          <a:p>
            <a:r>
              <a:rPr lang="en-US" dirty="0"/>
              <a:t>API Requests</a:t>
            </a:r>
          </a:p>
        </p:txBody>
      </p:sp>
      <p:sp>
        <p:nvSpPr>
          <p:cNvPr id="7" name="TextBox 6"/>
          <p:cNvSpPr txBox="1"/>
          <p:nvPr/>
        </p:nvSpPr>
        <p:spPr>
          <a:xfrm>
            <a:off x="5107465" y="2275385"/>
            <a:ext cx="1032655" cy="369332"/>
          </a:xfrm>
          <a:prstGeom prst="rect">
            <a:avLst/>
          </a:prstGeom>
          <a:noFill/>
        </p:spPr>
        <p:txBody>
          <a:bodyPr wrap="none" rtlCol="0">
            <a:spAutoFit/>
          </a:bodyPr>
          <a:lstStyle/>
          <a:p>
            <a:r>
              <a:rPr lang="en-US"/>
              <a:t>Queries</a:t>
            </a:r>
            <a:endParaRPr lang="en-US" dirty="0"/>
          </a:p>
        </p:txBody>
      </p:sp>
      <p:pic>
        <p:nvPicPr>
          <p:cNvPr id="4" name="Picture 3"/>
          <p:cNvPicPr>
            <a:picLocks noChangeAspect="1"/>
          </p:cNvPicPr>
          <p:nvPr/>
        </p:nvPicPr>
        <p:blipFill rotWithShape="1">
          <a:blip r:embed="rId2"/>
          <a:srcRect r="40181"/>
          <a:stretch/>
        </p:blipFill>
        <p:spPr>
          <a:xfrm>
            <a:off x="7438642" y="2841069"/>
            <a:ext cx="4254996" cy="3794593"/>
          </a:xfrm>
          <a:prstGeom prst="rect">
            <a:avLst/>
          </a:prstGeom>
        </p:spPr>
      </p:pic>
      <p:sp>
        <p:nvSpPr>
          <p:cNvPr id="8" name="TextBox 7"/>
          <p:cNvSpPr txBox="1"/>
          <p:nvPr/>
        </p:nvSpPr>
        <p:spPr>
          <a:xfrm>
            <a:off x="9030655" y="2281295"/>
            <a:ext cx="782587" cy="369332"/>
          </a:xfrm>
          <a:prstGeom prst="rect">
            <a:avLst/>
          </a:prstGeom>
          <a:noFill/>
        </p:spPr>
        <p:txBody>
          <a:bodyPr wrap="none" rtlCol="0">
            <a:spAutoFit/>
          </a:bodyPr>
          <a:lstStyle/>
          <a:p>
            <a:r>
              <a:rPr lang="en-US"/>
              <a:t>JSON</a:t>
            </a:r>
            <a:endParaRPr lang="en-US" dirty="0"/>
          </a:p>
        </p:txBody>
      </p:sp>
      <p:sp>
        <p:nvSpPr>
          <p:cNvPr id="9" name="Right Arrow 8"/>
          <p:cNvSpPr/>
          <p:nvPr/>
        </p:nvSpPr>
        <p:spPr>
          <a:xfrm>
            <a:off x="4208443" y="4054207"/>
            <a:ext cx="352540" cy="738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954853" y="4054207"/>
            <a:ext cx="352540" cy="738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95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Considerations - Platform</a:t>
            </a:r>
          </a:p>
        </p:txBody>
      </p:sp>
      <p:sp>
        <p:nvSpPr>
          <p:cNvPr id="3" name="Content Placeholder 2"/>
          <p:cNvSpPr>
            <a:spLocks noGrp="1"/>
          </p:cNvSpPr>
          <p:nvPr>
            <p:ph idx="1"/>
          </p:nvPr>
        </p:nvSpPr>
        <p:spPr>
          <a:xfrm>
            <a:off x="1154954" y="2603500"/>
            <a:ext cx="9487339" cy="3416300"/>
          </a:xfrm>
        </p:spPr>
        <p:txBody>
          <a:bodyPr>
            <a:normAutofit/>
          </a:bodyPr>
          <a:lstStyle/>
          <a:p>
            <a:r>
              <a:rPr lang="en-US" dirty="0"/>
              <a:t>Utilized python to extract data from Youtube Data API V3, and compiled it into data tables for our relational database.</a:t>
            </a:r>
          </a:p>
          <a:p>
            <a:r>
              <a:rPr lang="en-US" dirty="0"/>
              <a:t>Aim of the project is to analyze video data to help content creators and sponsors see what variables contribute to viewership. With this in mind, the following tables were created.</a:t>
            </a:r>
          </a:p>
          <a:p>
            <a:pPr lvl="1"/>
            <a:r>
              <a:rPr lang="en-US" dirty="0"/>
              <a:t>Video: list of videos published by a content creator</a:t>
            </a:r>
          </a:p>
          <a:p>
            <a:pPr lvl="1"/>
            <a:r>
              <a:rPr lang="en-US" dirty="0"/>
              <a:t>Fact_table: associated statistics such as views, likes/dislikes, etc.</a:t>
            </a:r>
          </a:p>
          <a:p>
            <a:pPr lvl="1"/>
            <a:r>
              <a:rPr lang="en-US" dirty="0"/>
              <a:t>Tags: keywords tied to videos which help viewers locate related videos</a:t>
            </a:r>
          </a:p>
          <a:p>
            <a:r>
              <a:rPr lang="en-US" dirty="0"/>
              <a:t>Youtube channel ids and video ids are unique and set as primary keys. Other keys like comments and unique tags have generated keys.</a:t>
            </a:r>
          </a:p>
          <a:p>
            <a:pPr lvl="1"/>
            <a:endParaRPr lang="en-US" dirty="0"/>
          </a:p>
          <a:p>
            <a:endParaRPr lang="en-US" dirty="0"/>
          </a:p>
        </p:txBody>
      </p:sp>
    </p:spTree>
    <p:extLst>
      <p:ext uri="{BB962C8B-B14F-4D97-AF65-F5344CB8AC3E}">
        <p14:creationId xmlns:p14="http://schemas.microsoft.com/office/powerpoint/2010/main" val="198894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Design Considerations </a:t>
            </a:r>
            <a:r>
              <a:rPr lang="mr-IN" sz="2800" dirty="0"/>
              <a:t>–</a:t>
            </a:r>
            <a:r>
              <a:rPr lang="en-US" sz="2800" dirty="0"/>
              <a:t> Data Prep</a:t>
            </a:r>
            <a:endParaRPr lang="en-US" dirty="0"/>
          </a:p>
        </p:txBody>
      </p:sp>
      <p:sp>
        <p:nvSpPr>
          <p:cNvPr id="3" name="Content Placeholder 2"/>
          <p:cNvSpPr>
            <a:spLocks noGrp="1"/>
          </p:cNvSpPr>
          <p:nvPr>
            <p:ph idx="1"/>
          </p:nvPr>
        </p:nvSpPr>
        <p:spPr>
          <a:xfrm>
            <a:off x="9428601" y="3576690"/>
            <a:ext cx="2423712" cy="1017344"/>
          </a:xfrm>
        </p:spPr>
        <p:txBody>
          <a:bodyPr>
            <a:normAutofit/>
          </a:bodyPr>
          <a:lstStyle/>
          <a:p>
            <a:pPr marL="0" indent="0">
              <a:buNone/>
            </a:pPr>
            <a:r>
              <a:rPr lang="en-US" sz="1400" dirty="0"/>
              <a:t>String of tags normalized </a:t>
            </a:r>
            <a:r>
              <a:rPr lang="en-US" sz="1400"/>
              <a:t>into unique tags and unique </a:t>
            </a:r>
            <a:r>
              <a:rPr lang="en-US" sz="1400" dirty="0"/>
              <a:t>combination of tags and videos</a:t>
            </a:r>
          </a:p>
        </p:txBody>
      </p:sp>
      <p:pic>
        <p:nvPicPr>
          <p:cNvPr id="6" name="Picture 5"/>
          <p:cNvPicPr>
            <a:picLocks noChangeAspect="1"/>
          </p:cNvPicPr>
          <p:nvPr/>
        </p:nvPicPr>
        <p:blipFill>
          <a:blip r:embed="rId2"/>
          <a:stretch>
            <a:fillRect/>
          </a:stretch>
        </p:blipFill>
        <p:spPr>
          <a:xfrm>
            <a:off x="1758027" y="3879022"/>
            <a:ext cx="2893764" cy="1345560"/>
          </a:xfrm>
          <a:prstGeom prst="rect">
            <a:avLst/>
          </a:prstGeom>
        </p:spPr>
      </p:pic>
      <p:pic>
        <p:nvPicPr>
          <p:cNvPr id="7" name="Picture 6"/>
          <p:cNvPicPr>
            <a:picLocks noChangeAspect="1"/>
          </p:cNvPicPr>
          <p:nvPr/>
        </p:nvPicPr>
        <p:blipFill>
          <a:blip r:embed="rId3"/>
          <a:stretch>
            <a:fillRect/>
          </a:stretch>
        </p:blipFill>
        <p:spPr>
          <a:xfrm>
            <a:off x="1019749" y="2929353"/>
            <a:ext cx="8024546" cy="601240"/>
          </a:xfrm>
          <a:prstGeom prst="rect">
            <a:avLst/>
          </a:prstGeom>
        </p:spPr>
      </p:pic>
      <p:sp>
        <p:nvSpPr>
          <p:cNvPr id="12" name="Down Arrow 11"/>
          <p:cNvSpPr/>
          <p:nvPr/>
        </p:nvSpPr>
        <p:spPr>
          <a:xfrm>
            <a:off x="4886641" y="3555919"/>
            <a:ext cx="290762" cy="412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ket 14"/>
          <p:cNvSpPr/>
          <p:nvPr/>
        </p:nvSpPr>
        <p:spPr>
          <a:xfrm>
            <a:off x="9017481" y="2844069"/>
            <a:ext cx="176270" cy="246492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ight Bracket 15"/>
          <p:cNvSpPr/>
          <p:nvPr/>
        </p:nvSpPr>
        <p:spPr>
          <a:xfrm>
            <a:off x="9026260" y="5498042"/>
            <a:ext cx="212188" cy="121001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2230991" y="5573011"/>
            <a:ext cx="4851017" cy="1060080"/>
          </a:xfrm>
          <a:prstGeom prst="rect">
            <a:avLst/>
          </a:prstGeom>
        </p:spPr>
      </p:pic>
      <p:sp>
        <p:nvSpPr>
          <p:cNvPr id="18" name="Content Placeholder 2"/>
          <p:cNvSpPr txBox="1">
            <a:spLocks/>
          </p:cNvSpPr>
          <p:nvPr/>
        </p:nvSpPr>
        <p:spPr>
          <a:xfrm>
            <a:off x="9428601" y="5777334"/>
            <a:ext cx="2423712" cy="8013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1400" dirty="0"/>
              <a:t>Flagged sponsored videos</a:t>
            </a:r>
          </a:p>
        </p:txBody>
      </p:sp>
      <p:pic>
        <p:nvPicPr>
          <p:cNvPr id="4" name="Picture 3"/>
          <p:cNvPicPr>
            <a:picLocks noChangeAspect="1"/>
          </p:cNvPicPr>
          <p:nvPr/>
        </p:nvPicPr>
        <p:blipFill>
          <a:blip r:embed="rId5"/>
          <a:stretch>
            <a:fillRect/>
          </a:stretch>
        </p:blipFill>
        <p:spPr>
          <a:xfrm>
            <a:off x="5412253" y="3911166"/>
            <a:ext cx="2134301" cy="1313416"/>
          </a:xfrm>
          <a:prstGeom prst="rect">
            <a:avLst/>
          </a:prstGeom>
        </p:spPr>
      </p:pic>
    </p:spTree>
    <p:extLst>
      <p:ext uri="{BB962C8B-B14F-4D97-AF65-F5344CB8AC3E}">
        <p14:creationId xmlns:p14="http://schemas.microsoft.com/office/powerpoint/2010/main" val="911551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1698</TotalTime>
  <Words>731</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Group 1 Final Project</vt:lpstr>
      <vt:lpstr>Introduction</vt:lpstr>
      <vt:lpstr>Executive Summary</vt:lpstr>
      <vt:lpstr>Business Use Case</vt:lpstr>
      <vt:lpstr>Constraints</vt:lpstr>
      <vt:lpstr>Data processing pipeline</vt:lpstr>
      <vt:lpstr>Data – Youtube API</vt:lpstr>
      <vt:lpstr>Design Considerations - Platform</vt:lpstr>
      <vt:lpstr>Design Considerations – Data Prep</vt:lpstr>
      <vt:lpstr>Enhanced Entity Relationship   Snowflake Model</vt:lpstr>
      <vt:lpstr>PowerPoint Presentation</vt:lpstr>
      <vt:lpstr>PowerPoint Presentation</vt:lpstr>
      <vt:lpstr>PowerPoint Presentation</vt:lpstr>
      <vt:lpstr>PowerPoint Presentation</vt:lpstr>
      <vt:lpstr>Sentiment Analysis</vt:lpstr>
      <vt:lpstr>Recommendations</vt:lpstr>
      <vt:lpstr>Future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Sasha</dc:creator>
  <cp:lastModifiedBy>Sasha</cp:lastModifiedBy>
  <cp:revision>58</cp:revision>
  <dcterms:created xsi:type="dcterms:W3CDTF">2019-02-06T22:25:00Z</dcterms:created>
  <dcterms:modified xsi:type="dcterms:W3CDTF">2019-03-19T02:10:25Z</dcterms:modified>
</cp:coreProperties>
</file>