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3"/>
  </p:notesMasterIdLst>
  <p:sldIdLst>
    <p:sldId id="257" r:id="rId2"/>
    <p:sldId id="261" r:id="rId3"/>
    <p:sldId id="260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09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9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80" d="100"/>
        <a:sy n="180" d="100"/>
      </p:scale>
      <p:origin x="0" y="-371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AD8FFA-8011-4F85-B736-593D7159C57F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4C8990-623A-44E8-B4F1-7F5515C42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1097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2CB2C-9484-40A1-A8BA-2A48BE65C2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9CD2E4-C22B-4E13-A4DF-AD34C05232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25316F-A963-4C62-AB6F-7F28EACE0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CF05B-51DE-41E1-ABC9-CB5C46E7E98F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1AA71A-7B5D-43D8-B225-D083CDC61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CE9B38-2A7B-48FD-A19D-C8B0B4B01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13496-2A20-456B-A835-2FF2FC55B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257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D851C-4E78-45CD-BF6C-C2423F791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BA22DB-E2F4-4B14-AEB4-88F6EDD56A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1DD18E-B0DE-4ED0-92FF-36ED6FB62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CF05B-51DE-41E1-ABC9-CB5C46E7E98F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6712FE-9A4E-469E-AC77-CB9B234C7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5279A-725E-411D-8C7F-44F52F21A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13496-2A20-456B-A835-2FF2FC55B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588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A2C59D-9DF7-4FC7-8BC2-756660941A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7EECE0-B5FB-4605-AAA9-FE40D302D1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D73CDA-EA87-44D4-B490-78AEDB265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CF05B-51DE-41E1-ABC9-CB5C46E7E98F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C43E4E-BE88-43FB-B105-1B945D654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1657F4-7E77-4218-8C97-9267C49D4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13496-2A20-456B-A835-2FF2FC55B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220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3DA59-C1FB-40DF-869C-6B4DBFDD8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445731-DCC1-4952-A6D2-A4760CE06E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97DD04-756E-4A90-BCBA-FEB29EA9D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CF05B-51DE-41E1-ABC9-CB5C46E7E98F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AEA378-DC3E-4658-AD11-1943899A4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116BE5-179D-4B85-BFC1-948E390F4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13496-2A20-456B-A835-2FF2FC55B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351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2548D-B559-493E-8FB4-4AB68311F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E0946A-1106-4D86-9260-51EF34C4F1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96D7A6-49F1-469F-B1A1-D4A40618E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CF05B-51DE-41E1-ABC9-CB5C46E7E98F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6FBB06-EA13-4E39-8F14-9850F09EA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761B29-37EE-4C27-995E-9CDF382A5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13496-2A20-456B-A835-2FF2FC55B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439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5D21E-A8C3-4689-B483-9AD233ECE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2C47E9-F4AC-42BE-9137-7CD85437EC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D99186-8D6D-414F-80A6-EEE420DE66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BFD3C7-C9E0-4713-A7D7-E8228B1E3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CF05B-51DE-41E1-ABC9-CB5C46E7E98F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F5E6CC-25C9-44B4-A624-BC88A5388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C72E30-838F-4C20-A2B1-049D4FDD4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13496-2A20-456B-A835-2FF2FC55B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619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89870-0C92-4CCB-80EB-1A0A1E997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7496A5-247D-460C-B54D-04EBAE5AEB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75E894-2CB2-4572-962A-147C1EB0E7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3D1C04-8D77-4454-AFF8-4DD53AFCBB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0F81AB-15F8-4199-AF59-5A54C5D875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079BD4-3662-4BA2-A045-EEF7FA29D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CF05B-51DE-41E1-ABC9-CB5C46E7E98F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75C186-544C-4D1C-A24F-946764D4C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09475F-A483-4467-B0CD-4250B84F7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13496-2A20-456B-A835-2FF2FC55B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206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66DBA-3174-4F7E-B37B-AE3AC0DBB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2D8637-B7AA-4F55-901A-E62DAAD11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CF05B-51DE-41E1-ABC9-CB5C46E7E98F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78B36-3DF8-44CE-AAB3-0F9749295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E761B6-5B70-4009-A199-E82DE99EB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13496-2A20-456B-A835-2FF2FC55B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285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8BA3C2-812B-4ABD-B7C2-6C8167033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CF05B-51DE-41E1-ABC9-CB5C46E7E98F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9E8A4E-D155-4771-93F7-928443D20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67C027-9996-46BA-A409-9A730F0FB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13496-2A20-456B-A835-2FF2FC55B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173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5C29C-A688-4C3F-AD7D-0468334CE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701279-B130-48A3-BB77-ADC856975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AC23A7-2621-43C3-978F-1640E51A1C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9A2AA9-F1AB-4ECC-96F7-EC40852C8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CF05B-51DE-41E1-ABC9-CB5C46E7E98F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963F4C-93BD-465C-8C72-CB9FBEBD8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3963C7-CD9F-41D7-B2DA-EED8E7A9A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13496-2A20-456B-A835-2FF2FC55B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397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E4A38-1FEC-4B9B-B7B0-8BC42F21F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2B1992-2D1D-4752-BCC9-90506B0EAB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F365CF-7942-44A4-95BD-9DDD06AADF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23BDEF-24A1-4F31-9890-FC0BD9FCB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CF05B-51DE-41E1-ABC9-CB5C46E7E98F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613DAC-2110-4B37-8E8A-5E092B162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BE4F0D-157B-4B61-9B8F-327D75E0E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13496-2A20-456B-A835-2FF2FC55B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375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DFEE29-7C3C-4A10-947C-84DB517F2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A95938-148A-47FF-B541-5F8444BAB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9EA723-FA8E-441F-8CBB-E912E04ECD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CF05B-51DE-41E1-ABC9-CB5C46E7E98F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ED9F9F-D633-4DFE-A000-C898A19B13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9AB6F5-C2BA-43C8-963C-8F84AF6299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913496-2A20-456B-A835-2FF2FC55B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70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4D102-A423-4DAB-A14C-C5349EA272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8687" y="454735"/>
            <a:ext cx="10334625" cy="2387600"/>
          </a:xfrm>
        </p:spPr>
        <p:txBody>
          <a:bodyPr>
            <a:normAutofit fontScale="90000"/>
          </a:bodyPr>
          <a:lstStyle/>
          <a:p>
            <a:pPr algn="l"/>
            <a:br>
              <a:rPr lang="en-US" sz="6600" b="1" dirty="0"/>
            </a:br>
            <a:br>
              <a:rPr lang="en-US" sz="6600" b="1" dirty="0"/>
            </a:br>
            <a:br>
              <a:rPr lang="en-US" sz="6600" b="1" dirty="0"/>
            </a:br>
            <a:br>
              <a:rPr lang="en-US" sz="6600" b="1" dirty="0"/>
            </a:br>
            <a:r>
              <a:rPr lang="en-US" sz="6600" b="1" dirty="0"/>
              <a:t>Time series analysis &amp; forecasting of International Airline Activity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F525D1-CA14-482C-A9D2-557E5F62D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8687" y="3219181"/>
            <a:ext cx="9144000" cy="999136"/>
          </a:xfrm>
        </p:spPr>
        <p:txBody>
          <a:bodyPr>
            <a:normAutofit fontScale="92500" lnSpcReduction="20000"/>
          </a:bodyPr>
          <a:lstStyle/>
          <a:p>
            <a:pPr algn="l"/>
            <a:endParaRPr lang="en-US" dirty="0">
              <a:solidFill>
                <a:srgbClr val="FF0000"/>
              </a:solidFill>
            </a:endParaRPr>
          </a:p>
          <a:p>
            <a:pPr algn="l"/>
            <a:r>
              <a:rPr lang="en-US" dirty="0">
                <a:solidFill>
                  <a:srgbClr val="FF0000"/>
                </a:solidFill>
              </a:rPr>
              <a:t>Data Exploration &amp; Forecasting for International passengers, freight and mail data for Australia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2BDE5C7B-37BE-4FE6-9A11-616F18EE1E56}"/>
              </a:ext>
            </a:extLst>
          </p:cNvPr>
          <p:cNvSpPr txBox="1">
            <a:spLocks/>
          </p:cNvSpPr>
          <p:nvPr/>
        </p:nvSpPr>
        <p:spPr>
          <a:xfrm>
            <a:off x="928687" y="4378637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r>
              <a:rPr lang="en-US" dirty="0"/>
              <a:t>Presented By: Sasha, Rich, Bharat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12/12/2019</a:t>
            </a:r>
          </a:p>
        </p:txBody>
      </p:sp>
    </p:spTree>
    <p:extLst>
      <p:ext uri="{BB962C8B-B14F-4D97-AF65-F5344CB8AC3E}">
        <p14:creationId xmlns:p14="http://schemas.microsoft.com/office/powerpoint/2010/main" val="14224680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FA14F-17F6-4D5B-B1F3-F67BE1C51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Mail SARIMA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CD405B-242A-4FC4-B041-9D56B48CFCF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400" dirty="0"/>
              <a:t>P-value 0.9008 of box test shows residuals are not autocorrelated</a:t>
            </a:r>
          </a:p>
          <a:p>
            <a:r>
              <a:rPr lang="en-US" sz="2400" dirty="0" err="1"/>
              <a:t>sMAPE</a:t>
            </a:r>
            <a:r>
              <a:rPr lang="en-US" sz="2400" dirty="0"/>
              <a:t> 0.0199 lower than ARIMA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526F89-7124-4D56-863E-D315433386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4391025" cy="15430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498695F-BADF-40A0-A196-C4F8420AF6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068" y="3363985"/>
            <a:ext cx="4669288" cy="288161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52D3A34-DF0B-4EF9-B6B2-69A7C1B2CA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0389" y="3363985"/>
            <a:ext cx="4805222" cy="2965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8842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43E60-C8BD-4ED9-AECA-0F71FAA4A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Mail ARFIMA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D10DD6-BF3A-4ECC-9E00-0B3AB3AEB2D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400" dirty="0"/>
              <a:t>P-value 0.6189 of box test shows residuals are not autocorrelated</a:t>
            </a:r>
          </a:p>
          <a:p>
            <a:r>
              <a:rPr lang="en-US" sz="2400" dirty="0" err="1"/>
              <a:t>sMAPE</a:t>
            </a:r>
            <a:r>
              <a:rPr lang="en-US" sz="2400" dirty="0"/>
              <a:t> 0.0849 higher than other models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BD6DBD-184B-4B17-85E9-305DF3D5B2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2324100" cy="10382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E2DD821-2B5C-406F-9728-75465F14F8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238" y="2970213"/>
            <a:ext cx="5196124" cy="32067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2B70EA0-4C07-412B-9233-A6A04113B6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2621" y="3429000"/>
            <a:ext cx="4300758" cy="2654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415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6A33B-CBFB-430D-8514-698EEEF54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309E9-B7A8-40BD-93DE-785B41604B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dirty="0"/>
              <a:t>Problem Statement</a:t>
            </a:r>
          </a:p>
          <a:p>
            <a:pPr lvl="0"/>
            <a:r>
              <a:rPr lang="en-US" dirty="0"/>
              <a:t>Time Series Dataset Used</a:t>
            </a:r>
          </a:p>
          <a:p>
            <a:pPr lvl="0"/>
            <a:r>
              <a:rPr lang="en-US" dirty="0"/>
              <a:t>Data Exploration</a:t>
            </a:r>
          </a:p>
          <a:p>
            <a:pPr lvl="0"/>
            <a:r>
              <a:rPr lang="en-US" dirty="0"/>
              <a:t>STL Decomposition</a:t>
            </a:r>
          </a:p>
          <a:p>
            <a:pPr lvl="0"/>
            <a:r>
              <a:rPr lang="en-US" dirty="0"/>
              <a:t>Holt Winters Model</a:t>
            </a:r>
          </a:p>
          <a:p>
            <a:pPr lvl="0"/>
            <a:r>
              <a:rPr lang="en-US" dirty="0"/>
              <a:t>ARIMA Model</a:t>
            </a:r>
          </a:p>
          <a:p>
            <a:pPr lvl="0"/>
            <a:r>
              <a:rPr lang="en-US" dirty="0"/>
              <a:t>Prophet</a:t>
            </a:r>
          </a:p>
          <a:p>
            <a:pPr lvl="0"/>
            <a:r>
              <a:rPr lang="en-US" dirty="0"/>
              <a:t>Results </a:t>
            </a:r>
            <a:r>
              <a:rPr lang="en-US"/>
              <a:t>&amp; Conclusion</a:t>
            </a:r>
            <a:endParaRPr lang="en-US" dirty="0"/>
          </a:p>
          <a:p>
            <a:pPr lvl="0"/>
            <a:r>
              <a:rPr lang="en-US" dirty="0"/>
              <a:t>Future Work/Improvements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25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111A4-14A4-4688-B079-047B60435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Passenger ARIMA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247E957-E3B5-4675-A1ED-75FA464BF2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031846"/>
            <a:ext cx="5181600" cy="5145117"/>
          </a:xfrm>
        </p:spPr>
        <p:txBody>
          <a:bodyPr/>
          <a:lstStyle/>
          <a:p>
            <a:r>
              <a:rPr lang="en-US" sz="2000" dirty="0"/>
              <a:t>ARIMA (4,1,0) model returned from </a:t>
            </a:r>
            <a:r>
              <a:rPr lang="en-US" sz="2000" dirty="0" err="1"/>
              <a:t>auto.arima</a:t>
            </a:r>
            <a:r>
              <a:rPr lang="en-US" sz="2000" dirty="0"/>
              <a:t> with seasonal set to FALSE</a:t>
            </a:r>
          </a:p>
          <a:p>
            <a:r>
              <a:rPr lang="en-US" sz="2000" dirty="0"/>
              <a:t>Not a great fit for our data because there is seasonality</a:t>
            </a:r>
          </a:p>
          <a:p>
            <a:r>
              <a:rPr lang="en-US" sz="2000" dirty="0"/>
              <a:t>P-value 0.4423 of box test shows residuals not autocorrelated</a:t>
            </a:r>
          </a:p>
          <a:p>
            <a:r>
              <a:rPr lang="en-US" sz="2000" dirty="0" err="1"/>
              <a:t>sMAPE</a:t>
            </a:r>
            <a:r>
              <a:rPr lang="en-US" sz="2000" dirty="0"/>
              <a:t> 0.0807 higher than other models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CB990B-C212-4747-A820-7DA27FE3E1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4343400" cy="15335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67A3DC5-5046-475E-9E43-3391E76C6F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136" y="3313651"/>
            <a:ext cx="4995528" cy="308295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ADCC6D4-9655-4B59-A9BE-5DAF0E13BB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8427" y="3665719"/>
            <a:ext cx="4069146" cy="2511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517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CC1B7-EE6A-4A50-9F11-A9047A802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Passenger SARIMA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2ED179E-A2BD-4531-9570-A0DAC2EDD9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90688"/>
            <a:ext cx="5181600" cy="4486275"/>
          </a:xfrm>
        </p:spPr>
        <p:txBody>
          <a:bodyPr>
            <a:normAutofit/>
          </a:bodyPr>
          <a:lstStyle/>
          <a:p>
            <a:r>
              <a:rPr lang="en-US" sz="2000" dirty="0"/>
              <a:t>ACF/PCAF suggests SARIMA model could be best candidate</a:t>
            </a:r>
          </a:p>
          <a:p>
            <a:r>
              <a:rPr lang="en-US" sz="2000" dirty="0"/>
              <a:t>P-value 0.949 of box test shows residuals not autocorrelated</a:t>
            </a:r>
          </a:p>
          <a:p>
            <a:r>
              <a:rPr lang="en-US" sz="2000" dirty="0" err="1"/>
              <a:t>sMAPE</a:t>
            </a:r>
            <a:r>
              <a:rPr lang="en-US" sz="2000" dirty="0"/>
              <a:t> 0.0222 lower than ARIMA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CBB91C-3CFF-4B3E-AF63-8FEA13B668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4371975" cy="15335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E0DEAC7-DD9F-45EF-A53E-31B50D2630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229" y="3484973"/>
            <a:ext cx="4873916" cy="300790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C40BF83-CD77-4F3D-981C-EA37534554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4740" y="3933825"/>
            <a:ext cx="3996519" cy="2466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903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5DE84-E6FC-441E-8774-4133EA531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Passenger ARFIMA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EEC4B5A-8AD5-483C-87D2-855A82F0B7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023458"/>
            <a:ext cx="5181600" cy="5153506"/>
          </a:xfrm>
        </p:spPr>
        <p:txBody>
          <a:bodyPr>
            <a:normAutofit/>
          </a:bodyPr>
          <a:lstStyle/>
          <a:p>
            <a:r>
              <a:rPr lang="en-US" sz="2000" dirty="0"/>
              <a:t>ACF does not have a tapering/decaying pattern – suggests this is wrong model for data</a:t>
            </a:r>
          </a:p>
          <a:p>
            <a:r>
              <a:rPr lang="en-US" sz="2000" dirty="0"/>
              <a:t>P-value 1.869e-09 of box test shows residuals are autocorrelated</a:t>
            </a:r>
          </a:p>
          <a:p>
            <a:r>
              <a:rPr lang="en-US" sz="2000" dirty="0" err="1"/>
              <a:t>sMAPE</a:t>
            </a:r>
            <a:r>
              <a:rPr lang="en-US" sz="2000" dirty="0"/>
              <a:t> .0941 much higher than other ARIMA models</a:t>
            </a:r>
          </a:p>
          <a:p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B58E688-2CAD-451A-B6A4-FB6B6AB53D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1475" y="3600211"/>
            <a:ext cx="4343050" cy="268028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194AB13-F6FD-42D4-BAB7-419ED81EA5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4324350" cy="1066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3D1FA46-BFEA-49CC-9D57-609832F289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177" y="3095981"/>
            <a:ext cx="5184396" cy="3199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15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9AED6-A95B-4756-9AA0-420716CF2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Freight ARIMA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384442-C834-475C-8D7F-9BAB11BF6B1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P-value 0.979 of box test shows residuals are not autocorrelated</a:t>
            </a:r>
          </a:p>
          <a:p>
            <a:r>
              <a:rPr lang="en-US" sz="2400" dirty="0" err="1"/>
              <a:t>sMAPE</a:t>
            </a:r>
            <a:r>
              <a:rPr lang="en-US" sz="2400" dirty="0"/>
              <a:t> 0.1361 higher than SARIMA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5C2DCF-F8CB-4F8E-A2BB-70A29A130F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4352925" cy="15144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C2A37A3-ED11-4419-90EF-AE1D982432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635" y="3429000"/>
            <a:ext cx="4838054" cy="298577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6A23547-7C42-4744-BBEA-13FA37E93C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2915" y="3502404"/>
            <a:ext cx="4600170" cy="2838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784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363B7-9A27-454E-98E8-91BEE3900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Freight SARIMA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09F4DC-589E-4401-947B-8E8AC34B16E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400" dirty="0"/>
              <a:t>P-value 0.7018 of box test shows residuals are not autocorrelated</a:t>
            </a:r>
          </a:p>
          <a:p>
            <a:r>
              <a:rPr lang="en-US" sz="2400" dirty="0" err="1"/>
              <a:t>sMAPE</a:t>
            </a:r>
            <a:r>
              <a:rPr lang="en-US" sz="2400" dirty="0"/>
              <a:t> 0.0828 lower than ARIMA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0C3AA4-3934-4EEE-9516-6AB82BF324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4333875" cy="14859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1DAD7C3-5393-496C-925E-1C5C2E9558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075" y="3429000"/>
            <a:ext cx="5196124" cy="32067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88319B2-56E2-4B67-A588-00D8471714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2380" y="3631078"/>
            <a:ext cx="4541240" cy="2802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652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BD330-5E2D-43F7-A6E2-14ABF67B8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Freight ARFIMA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F1D124-81F3-4C90-8A19-91166B9B14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90688"/>
            <a:ext cx="5181600" cy="4486275"/>
          </a:xfrm>
        </p:spPr>
        <p:txBody>
          <a:bodyPr/>
          <a:lstStyle/>
          <a:p>
            <a:r>
              <a:rPr lang="en-US" sz="2400" dirty="0"/>
              <a:t>P-value 0.6884 of box test shows residuals are not autocorrelated</a:t>
            </a:r>
          </a:p>
          <a:p>
            <a:r>
              <a:rPr lang="en-US" sz="2400" dirty="0" err="1"/>
              <a:t>sMAPE</a:t>
            </a:r>
            <a:r>
              <a:rPr lang="en-US" sz="2400" dirty="0"/>
              <a:t> 0.1647 is higher than other models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0BD718-E971-4EFB-8AA7-5A0F27A707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5072546" cy="102321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EEF21DA-85AB-42FE-94A5-B48D7FDB9D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319" y="3016251"/>
            <a:ext cx="4942308" cy="305011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DA91A16-231A-46D5-A06C-E09BA28ABE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4594" y="3698017"/>
            <a:ext cx="4016812" cy="2478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0049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E850F-EC05-4616-B148-2EF4DEE06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Mail ARIMA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C4E085-29B2-4AF8-8A07-92A97165629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P-value 0.8651 of box test shows residuals are not autocorrelated</a:t>
            </a:r>
          </a:p>
          <a:p>
            <a:r>
              <a:rPr lang="en-US" sz="2400" dirty="0" err="1"/>
              <a:t>sMAPE</a:t>
            </a:r>
            <a:r>
              <a:rPr lang="en-US" sz="2400" dirty="0"/>
              <a:t> 0.0881 higher than other models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BCA476-70A3-464E-BEEF-2F8D7ACAB9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4191000" cy="14859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D3E0D7C-C020-4D64-AE2E-D1FBCDABE1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309" y="3429000"/>
            <a:ext cx="4886782" cy="301584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A71970F-5D09-4E14-928C-00BB01F8B5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5461" y="3568382"/>
            <a:ext cx="4435078" cy="2737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1281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Main Event</Template>
  <TotalTime>22056</TotalTime>
  <Words>272</Words>
  <Application>Microsoft Office PowerPoint</Application>
  <PresentationFormat>Widescreen</PresentationFormat>
  <Paragraphs>49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    Time series analysis &amp; forecasting of International Airline Activity</vt:lpstr>
      <vt:lpstr>Agenda</vt:lpstr>
      <vt:lpstr>Passenger ARIMA</vt:lpstr>
      <vt:lpstr>Passenger SARIMA</vt:lpstr>
      <vt:lpstr>Passenger ARFIMA</vt:lpstr>
      <vt:lpstr>Freight ARIMA</vt:lpstr>
      <vt:lpstr>Freight SARIMA</vt:lpstr>
      <vt:lpstr>Freight ARFIMA</vt:lpstr>
      <vt:lpstr>Mail ARIMA</vt:lpstr>
      <vt:lpstr>Mail SARIMA</vt:lpstr>
      <vt:lpstr>Mail ARFIMA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Get Away With Murder</dc:title>
  <dc:creator>Barry, Stephen</dc:creator>
  <cp:lastModifiedBy>Sasha Roberts</cp:lastModifiedBy>
  <cp:revision>483</cp:revision>
  <cp:lastPrinted>2019-03-20T03:01:17Z</cp:lastPrinted>
  <dcterms:created xsi:type="dcterms:W3CDTF">2019-03-09T22:01:43Z</dcterms:created>
  <dcterms:modified xsi:type="dcterms:W3CDTF">2019-12-07T03:57:15Z</dcterms:modified>
</cp:coreProperties>
</file>