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  <p:sldMasterId id="2147483735" r:id="rId2"/>
  </p:sldMasterIdLst>
  <p:notesMasterIdLst>
    <p:notesMasterId r:id="rId61"/>
  </p:notesMasterIdLst>
  <p:sldIdLst>
    <p:sldId id="293" r:id="rId3"/>
    <p:sldId id="330" r:id="rId4"/>
    <p:sldId id="297" r:id="rId5"/>
    <p:sldId id="338" r:id="rId6"/>
    <p:sldId id="316" r:id="rId7"/>
    <p:sldId id="258" r:id="rId8"/>
    <p:sldId id="298" r:id="rId9"/>
    <p:sldId id="295" r:id="rId10"/>
    <p:sldId id="296" r:id="rId11"/>
    <p:sldId id="334" r:id="rId12"/>
    <p:sldId id="321" r:id="rId13"/>
    <p:sldId id="332" r:id="rId14"/>
    <p:sldId id="331" r:id="rId15"/>
    <p:sldId id="300" r:id="rId16"/>
    <p:sldId id="314" r:id="rId17"/>
    <p:sldId id="324" r:id="rId18"/>
    <p:sldId id="301" r:id="rId19"/>
    <p:sldId id="312" r:id="rId20"/>
    <p:sldId id="323" r:id="rId21"/>
    <p:sldId id="294" r:id="rId22"/>
    <p:sldId id="290" r:id="rId23"/>
    <p:sldId id="275" r:id="rId24"/>
    <p:sldId id="276" r:id="rId25"/>
    <p:sldId id="291" r:id="rId26"/>
    <p:sldId id="322" r:id="rId27"/>
    <p:sldId id="278" r:id="rId28"/>
    <p:sldId id="279" r:id="rId29"/>
    <p:sldId id="280" r:id="rId30"/>
    <p:sldId id="281" r:id="rId31"/>
    <p:sldId id="313" r:id="rId32"/>
    <p:sldId id="282" r:id="rId33"/>
    <p:sldId id="333" r:id="rId34"/>
    <p:sldId id="320" r:id="rId35"/>
    <p:sldId id="302" r:id="rId36"/>
    <p:sldId id="303" r:id="rId37"/>
    <p:sldId id="309" r:id="rId38"/>
    <p:sldId id="325" r:id="rId39"/>
    <p:sldId id="266" r:id="rId40"/>
    <p:sldId id="299" r:id="rId41"/>
    <p:sldId id="267" r:id="rId42"/>
    <p:sldId id="284" r:id="rId43"/>
    <p:sldId id="285" r:id="rId44"/>
    <p:sldId id="286" r:id="rId45"/>
    <p:sldId id="287" r:id="rId46"/>
    <p:sldId id="288" r:id="rId47"/>
    <p:sldId id="319" r:id="rId48"/>
    <p:sldId id="306" r:id="rId49"/>
    <p:sldId id="307" r:id="rId50"/>
    <p:sldId id="336" r:id="rId51"/>
    <p:sldId id="317" r:id="rId52"/>
    <p:sldId id="328" r:id="rId53"/>
    <p:sldId id="304" r:id="rId54"/>
    <p:sldId id="311" r:id="rId55"/>
    <p:sldId id="310" r:id="rId56"/>
    <p:sldId id="329" r:id="rId57"/>
    <p:sldId id="315" r:id="rId58"/>
    <p:sldId id="337" r:id="rId59"/>
    <p:sldId id="289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to Fix a Security Defect ($)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Development</c:v>
                </c:pt>
                <c:pt idx="1">
                  <c:v>Build</c:v>
                </c:pt>
                <c:pt idx="2">
                  <c:v>QA</c:v>
                </c:pt>
                <c:pt idx="3">
                  <c:v>Release Phase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240</c:v>
                </c:pt>
                <c:pt idx="2">
                  <c:v>960</c:v>
                </c:pt>
                <c:pt idx="3">
                  <c:v>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B-48F4-8D31-DE4688ACE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051488"/>
        <c:axId val="454051880"/>
      </c:barChart>
      <c:catAx>
        <c:axId val="45405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051880"/>
        <c:crosses val="autoZero"/>
        <c:auto val="1"/>
        <c:lblAlgn val="ctr"/>
        <c:lblOffset val="100"/>
        <c:noMultiLvlLbl val="0"/>
      </c:catAx>
      <c:valAx>
        <c:axId val="45405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05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B479A-DE6E-4DE8-A1EF-6E00D1A0D610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8615-111D-44DB-86C1-0B3211F40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9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BE3D2199-458A-48EA-A477-417045FDD744}"/>
              </a:ext>
            </a:extLst>
          </p:cNvPr>
          <p:cNvSpPr/>
          <p:nvPr/>
        </p:nvSpPr>
        <p:spPr>
          <a:xfrm>
            <a:off x="3473569" y="2907101"/>
            <a:ext cx="5244861" cy="117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4B8D247-6050-4715-BE2A-BB5F82412682}"/>
              </a:ext>
            </a:extLst>
          </p:cNvPr>
          <p:cNvSpPr/>
          <p:nvPr/>
        </p:nvSpPr>
        <p:spPr>
          <a:xfrm>
            <a:off x="640583" y="1583505"/>
            <a:ext cx="10916417" cy="14223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4192E5D-7AE1-4CBD-B677-A68182FDFDBF}"/>
              </a:ext>
            </a:extLst>
          </p:cNvPr>
          <p:cNvSpPr/>
          <p:nvPr/>
        </p:nvSpPr>
        <p:spPr>
          <a:xfrm>
            <a:off x="7090913" y="4883519"/>
            <a:ext cx="4262887" cy="1422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5FA2A0B-AA91-4CA1-A5B0-0E1AA21CAAF8}"/>
              </a:ext>
            </a:extLst>
          </p:cNvPr>
          <p:cNvSpPr/>
          <p:nvPr/>
        </p:nvSpPr>
        <p:spPr>
          <a:xfrm>
            <a:off x="11461750" y="4883519"/>
            <a:ext cx="95250" cy="1422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A15551B9-383D-47C0-8F81-46BFB49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035"/>
            <a:ext cx="10515600" cy="713982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943DB1FB-D18C-4DF8-968F-404B5F46A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304895"/>
            <a:ext cx="10515600" cy="4066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C338A15-4AEF-4E0F-8BD9-D642A63A4D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090911" y="4997822"/>
            <a:ext cx="4262890" cy="63097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A387A0D3-9714-49C1-AF3C-31AEBE07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7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F5A4B1-9646-4B05-AE8E-2B5AC620973E}"/>
              </a:ext>
            </a:extLst>
          </p:cNvPr>
          <p:cNvGrpSpPr/>
          <p:nvPr/>
        </p:nvGrpSpPr>
        <p:grpSpPr>
          <a:xfrm>
            <a:off x="615836" y="160220"/>
            <a:ext cx="10631233" cy="6112937"/>
            <a:chOff x="615836" y="160220"/>
            <a:chExt cx="10631233" cy="6112937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AED4053-2BAE-4A31-A9A5-91888EF329A6}"/>
                </a:ext>
              </a:extLst>
            </p:cNvPr>
            <p:cNvGrpSpPr/>
            <p:nvPr/>
          </p:nvGrpSpPr>
          <p:grpSpPr>
            <a:xfrm>
              <a:off x="615836" y="1277257"/>
              <a:ext cx="5596278" cy="2151743"/>
              <a:chOff x="615836" y="1277257"/>
              <a:chExt cx="5596278" cy="2151743"/>
            </a:xfrm>
          </p:grpSpPr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1C016F7-DC98-4339-A2E3-C1D1FBCE3D60}"/>
                  </a:ext>
                </a:extLst>
              </p:cNvPr>
              <p:cNvSpPr/>
              <p:nvPr/>
            </p:nvSpPr>
            <p:spPr>
              <a:xfrm>
                <a:off x="1320800" y="1277257"/>
                <a:ext cx="4891314" cy="215174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160B6C04-B12F-4272-B5F5-553C321FE412}"/>
                  </a:ext>
                </a:extLst>
              </p:cNvPr>
              <p:cNvSpPr/>
              <p:nvPr/>
            </p:nvSpPr>
            <p:spPr>
              <a:xfrm>
                <a:off x="615836" y="1277257"/>
                <a:ext cx="470014" cy="21517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6D0EE3-05E5-4EC0-A086-781C234923D4}"/>
                </a:ext>
              </a:extLst>
            </p:cNvPr>
            <p:cNvSpPr txBox="1"/>
            <p:nvPr/>
          </p:nvSpPr>
          <p:spPr>
            <a:xfrm>
              <a:off x="1154967" y="160220"/>
              <a:ext cx="459933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ru-RU" sz="23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87006D-B7ED-4763-BCA1-FA071DD10499}"/>
                </a:ext>
              </a:extLst>
            </p:cNvPr>
            <p:cNvSpPr txBox="1"/>
            <p:nvPr/>
          </p:nvSpPr>
          <p:spPr>
            <a:xfrm>
              <a:off x="6846505" y="3564723"/>
              <a:ext cx="4400564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Q&amp;A</a:t>
              </a:r>
              <a:endParaRPr lang="ru-RU" sz="17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10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  <a:lvl6pPr marL="1143000" indent="0" algn="ctr">
              <a:buNone/>
              <a:defRPr/>
            </a:lvl6pPr>
            <a:lvl7pPr marL="1371600" indent="0" algn="ctr">
              <a:buNone/>
              <a:defRPr/>
            </a:lvl7pPr>
            <a:lvl8pPr marL="1600200" indent="0" algn="ctr">
              <a:buNone/>
              <a:defRPr/>
            </a:lvl8pPr>
            <a:lvl9pPr marL="18288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24E4C-8B86-4931-9E34-336CBCECC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694DA-3553-47D9-9883-F69E4C13D0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532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4DDE6-FD47-4B84-8825-D62E926EA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2E9E4-9A29-4FF0-AA1F-9938A6CF08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3666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/>
            </a:lvl1pPr>
            <a:lvl2pPr marL="228600" indent="0">
              <a:buNone/>
              <a:defRPr sz="900"/>
            </a:lvl2pPr>
            <a:lvl3pPr marL="457200" indent="0">
              <a:buNone/>
              <a:defRPr sz="800"/>
            </a:lvl3pPr>
            <a:lvl4pPr marL="685800" indent="0">
              <a:buNone/>
              <a:defRPr sz="700"/>
            </a:lvl4pPr>
            <a:lvl5pPr marL="914400" indent="0">
              <a:buNone/>
              <a:defRPr sz="700"/>
            </a:lvl5pPr>
            <a:lvl6pPr marL="1143000" indent="0">
              <a:buNone/>
              <a:defRPr sz="700"/>
            </a:lvl6pPr>
            <a:lvl7pPr marL="1371600" indent="0">
              <a:buNone/>
              <a:defRPr sz="700"/>
            </a:lvl7pPr>
            <a:lvl8pPr marL="1600200" indent="0">
              <a:buNone/>
              <a:defRPr sz="700"/>
            </a:lvl8pPr>
            <a:lvl9pPr marL="18288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02A01-A1E0-4416-8115-D500C3474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0C705-80DB-4CAE-B482-E983B94037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655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93132" y="1821657"/>
            <a:ext cx="3863975" cy="4419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33306" y="1821657"/>
            <a:ext cx="3864769" cy="4419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A83087-4EB5-4F3D-8928-64A1E0182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30D56-39A5-4C12-83EB-8F618D2DD3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809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632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86B80-9BCE-4798-A5F1-95EA88D84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BB6B1-A563-4786-968D-A1EE8D3C52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62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2AC0EA-7CDC-41F2-AB6B-1448CFED5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8B1D7-BDD7-4F22-BF13-13D4339FB3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30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C267A80-D993-41FF-A62A-7A93077A4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E88C1-D204-45CF-9D69-445935FC89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021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469" y="273050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71DC7-9882-4CD4-A639-7A52998D9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4C866-34B0-4355-B440-3100C9499F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978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ru-RU" noProof="0">
              <a:sym typeface="Helvetica Neue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982" y="5367338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DB031D-72E3-4691-9F69-5A6CA8525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607E5-7350-4455-902D-58DCC52238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14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окладч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ый треугольник 13">
            <a:extLst>
              <a:ext uri="{FF2B5EF4-FFF2-40B4-BE49-F238E27FC236}">
                <a16:creationId xmlns:a16="http://schemas.microsoft.com/office/drawing/2014/main" id="{F6AC732A-3303-47D6-B31D-160957E5F4E3}"/>
              </a:ext>
            </a:extLst>
          </p:cNvPr>
          <p:cNvSpPr/>
          <p:nvPr/>
        </p:nvSpPr>
        <p:spPr>
          <a:xfrm flipH="1">
            <a:off x="2133600" y="0"/>
            <a:ext cx="10058400" cy="6857999"/>
          </a:xfrm>
          <a:prstGeom prst="rtTriangle">
            <a:avLst/>
          </a:prstGeom>
          <a:solidFill>
            <a:srgbClr val="00B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C82C2A1-EFB9-488E-81EC-602BADD2CA1F}"/>
              </a:ext>
            </a:extLst>
          </p:cNvPr>
          <p:cNvSpPr/>
          <p:nvPr/>
        </p:nvSpPr>
        <p:spPr>
          <a:xfrm>
            <a:off x="840505" y="955522"/>
            <a:ext cx="2655017" cy="771678"/>
          </a:xfrm>
          <a:prstGeom prst="rect">
            <a:avLst/>
          </a:prstGeom>
          <a:solidFill>
            <a:srgbClr val="00B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0694A2A-7C2D-46BB-AFEA-4054117B4474}"/>
              </a:ext>
            </a:extLst>
          </p:cNvPr>
          <p:cNvSpPr/>
          <p:nvPr/>
        </p:nvSpPr>
        <p:spPr>
          <a:xfrm>
            <a:off x="639763" y="955522"/>
            <a:ext cx="85725" cy="771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E8C58-6701-4180-B071-8761D6FB64DF}"/>
              </a:ext>
            </a:extLst>
          </p:cNvPr>
          <p:cNvSpPr txBox="1"/>
          <p:nvPr/>
        </p:nvSpPr>
        <p:spPr>
          <a:xfrm>
            <a:off x="972685" y="1036621"/>
            <a:ext cx="26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Докладчик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C5BED98-88B3-46A8-BEAF-942F83B6DD2C}"/>
              </a:ext>
            </a:extLst>
          </p:cNvPr>
          <p:cNvSpPr/>
          <p:nvPr/>
        </p:nvSpPr>
        <p:spPr>
          <a:xfrm>
            <a:off x="7608118" y="508000"/>
            <a:ext cx="3875540" cy="5835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5B93D5F4-5C0B-498A-BB75-CB839F1A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87" y="2089703"/>
            <a:ext cx="5129213" cy="8058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D636B459-5AA7-4BFE-82B9-06D22B4A139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7" y="3258103"/>
            <a:ext cx="6704013" cy="29188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00000"/>
              </a:lnSpc>
              <a:spcAft>
                <a:spcPts val="600"/>
              </a:spcAft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100000"/>
              </a:lnSpc>
              <a:spcAft>
                <a:spcPts val="600"/>
              </a:spcAft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00000"/>
              </a:lnSpc>
              <a:spcAft>
                <a:spcPts val="600"/>
              </a:spcAft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lnSpc>
                <a:spcPct val="100000"/>
              </a:lnSpc>
              <a:spcAft>
                <a:spcPts val="600"/>
              </a:spcAft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522B7F-E49E-450C-86BF-7188043ECC2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75732" y="514350"/>
            <a:ext cx="3875539" cy="58293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88141E9-D59E-48B0-A992-4ACD5E1E7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00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F6116-1AB2-4335-8615-EC0AB4801A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FA5A-F3C0-424C-ABD0-BEA77094F8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999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47038" y="178594"/>
            <a:ext cx="1951038" cy="60626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3132" y="178594"/>
            <a:ext cx="5777706" cy="60626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E5C1EF-D99C-40A2-8234-7B058DA3C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C6F49-F4C2-417A-9D83-A1FAE9DABA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57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784D9AED-5CFB-4680-803C-288DEEB59A7C}"/>
              </a:ext>
            </a:extLst>
          </p:cNvPr>
          <p:cNvSpPr/>
          <p:nvPr userDrawn="1"/>
        </p:nvSpPr>
        <p:spPr>
          <a:xfrm>
            <a:off x="640466" y="196396"/>
            <a:ext cx="10220058" cy="7716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E68A318-5B5A-45B9-8D5C-AD786F274B14}"/>
              </a:ext>
            </a:extLst>
          </p:cNvPr>
          <p:cNvSpPr/>
          <p:nvPr/>
        </p:nvSpPr>
        <p:spPr>
          <a:xfrm>
            <a:off x="263526" y="196397"/>
            <a:ext cx="138905" cy="771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AD656C4-B1E7-446B-A710-5C5459976C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9"/>
            <a:ext cx="10630617" cy="385409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145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1717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1F3269BE-3EE2-46C8-B63B-EE348818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466" y="258143"/>
            <a:ext cx="11074206" cy="406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04F85423-5AEE-4E44-973B-2ED694A2A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431F47A-59BF-4CAF-8F9E-F221A28300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108918C2-8377-4C29-8680-A71807CC1002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1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853EC257-CB09-4CB2-B81C-BB9DA29582AE}"/>
              </a:ext>
            </a:extLst>
          </p:cNvPr>
          <p:cNvSpPr/>
          <p:nvPr userDrawn="1"/>
        </p:nvSpPr>
        <p:spPr>
          <a:xfrm>
            <a:off x="640466" y="196396"/>
            <a:ext cx="10220058" cy="7716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E68A318-5B5A-45B9-8D5C-AD786F274B14}"/>
              </a:ext>
            </a:extLst>
          </p:cNvPr>
          <p:cNvSpPr/>
          <p:nvPr/>
        </p:nvSpPr>
        <p:spPr>
          <a:xfrm>
            <a:off x="263526" y="196397"/>
            <a:ext cx="138905" cy="771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1F3269BE-3EE2-46C8-B63B-EE348818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466" y="258143"/>
            <a:ext cx="11074206" cy="4066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F5BDE9A-7632-48B8-AA00-6D3D23A202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05732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2pPr>
            <a:lvl3pPr marL="11430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3pPr>
            <a:lvl4pPr marL="16002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4pPr>
            <a:lvl5pPr marL="20574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6A2D586-F88A-4B28-9DB8-6DE1F61FF72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BE4769B9-1D08-4AEF-A860-E271341426E0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450AF73F-060E-4F51-9199-B73907261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с заголовком длин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AE68A318-5B5A-45B9-8D5C-AD786F274B14}"/>
              </a:ext>
            </a:extLst>
          </p:cNvPr>
          <p:cNvSpPr/>
          <p:nvPr/>
        </p:nvSpPr>
        <p:spPr>
          <a:xfrm>
            <a:off x="263526" y="196397"/>
            <a:ext cx="138905" cy="1238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AD656C4-B1E7-446B-A710-5C5459976C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638299"/>
            <a:ext cx="10989184" cy="34925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145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171700" indent="-342900">
              <a:lnSpc>
                <a:spcPct val="100000"/>
              </a:lnSpc>
              <a:spcAft>
                <a:spcPts val="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1F3269BE-3EE2-46C8-B63B-EE34881837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0466" y="258143"/>
            <a:ext cx="11074206" cy="101856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0E9B570-34EA-4B7E-9510-3590CEC39F9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2A5A820C-D75D-4933-B641-CBCE29E3A4F7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17E0EDB-F94B-44FD-941A-DA00EE89E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>
            <a:extLst>
              <a:ext uri="{FF2B5EF4-FFF2-40B4-BE49-F238E27FC236}">
                <a16:creationId xmlns:a16="http://schemas.microsoft.com/office/drawing/2014/main" id="{2AD656C4-B1E7-446B-A710-5C5459976C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940279"/>
            <a:ext cx="10630617" cy="41905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lnSpc>
                <a:spcPct val="100000"/>
              </a:lnSpc>
              <a:spcAft>
                <a:spcPts val="60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14500" indent="-342900">
              <a:lnSpc>
                <a:spcPct val="100000"/>
              </a:lnSpc>
              <a:spcAft>
                <a:spcPts val="60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171700" indent="-342900">
              <a:lnSpc>
                <a:spcPct val="100000"/>
              </a:lnSpc>
              <a:spcAft>
                <a:spcPts val="600"/>
              </a:spcAft>
              <a:buClr>
                <a:srgbClr val="00B4ED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3B20-612C-4739-B019-68973A46C08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CDE2F017-72B3-47FB-BCEB-685E2099CB67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742E3F8-9E01-4C79-915E-C0100BC65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кода длин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D2E4BF05-28A8-48D7-9AF6-7154BA0F1006}"/>
              </a:ext>
            </a:extLst>
          </p:cNvPr>
          <p:cNvSpPr/>
          <p:nvPr/>
        </p:nvSpPr>
        <p:spPr>
          <a:xfrm>
            <a:off x="943242" y="955522"/>
            <a:ext cx="10220058" cy="847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6CA252-41C6-4922-A6B4-F1DA5E11606C}"/>
              </a:ext>
            </a:extLst>
          </p:cNvPr>
          <p:cNvSpPr/>
          <p:nvPr/>
        </p:nvSpPr>
        <p:spPr>
          <a:xfrm>
            <a:off x="639763" y="955522"/>
            <a:ext cx="189179" cy="847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76D103D-5997-4676-A81E-83094A1BB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1043797"/>
            <a:ext cx="9884279" cy="5008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76262C5-4CE1-4986-9DC4-42E6B9F1130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78F978C2-89B9-49E8-8DE3-57861B85DA4B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35FE7EB-9B7F-4EAC-8434-3F7DD7D16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3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кода длинный и широк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3F91F2A2-2672-4870-A279-19E0F8AA382A}"/>
              </a:ext>
            </a:extLst>
          </p:cNvPr>
          <p:cNvSpPr/>
          <p:nvPr/>
        </p:nvSpPr>
        <p:spPr>
          <a:xfrm>
            <a:off x="943242" y="955521"/>
            <a:ext cx="10220058" cy="148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B9E2E92-93D0-4644-A8B6-DB6F94125E53}"/>
              </a:ext>
            </a:extLst>
          </p:cNvPr>
          <p:cNvSpPr/>
          <p:nvPr/>
        </p:nvSpPr>
        <p:spPr>
          <a:xfrm>
            <a:off x="639763" y="955522"/>
            <a:ext cx="189179" cy="14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78F3185-17FD-49FE-91E5-E44CF4618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699" y="1061049"/>
            <a:ext cx="9884279" cy="483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66FDD-5EC5-4CBC-B5FE-377C024549E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C20F4454-F11E-4D45-AB69-58A4403D91F9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5CF6B86-B204-4FFD-A70B-5BAB788F2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C9943FE6-1442-4A5D-8C00-EBBFD0470E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40504" y="165100"/>
            <a:ext cx="10989545" cy="63309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2pPr>
            <a:lvl3pPr marL="11430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3pPr>
            <a:lvl4pPr marL="16002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4pPr>
            <a:lvl5pPr marL="2057400" indent="-228600">
              <a:buFontTx/>
              <a:buBlip>
                <a:blip r:embed="rId2"/>
              </a:buBlip>
              <a:defRPr sz="28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B1261F-4E56-417F-87B3-65F7351E46E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F0"/>
                </a:solidFill>
              </a:defRPr>
            </a:lvl1pPr>
          </a:lstStyle>
          <a:p>
            <a:fld id="{9EDB8A97-CB7E-4FF3-8F13-013D5E12D744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E1B5103-E6A7-49DB-BA8C-6EA93F049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7367" y="6295447"/>
            <a:ext cx="567305" cy="486930"/>
          </a:xfrm>
          <a:prstGeom prst="ellipse">
            <a:avLst/>
          </a:prstGeom>
        </p:spPr>
        <p:txBody>
          <a:bodyPr anchor="ctr"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DCCAFFBD-4C21-40E3-9ACA-61F59EEA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1821" y="6075045"/>
            <a:ext cx="861579" cy="706755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rgbClr val="00B0F0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hf hdr="0" ftr="0"/>
  <p:txStyles>
    <p:titleStyle>
      <a:lvl1pPr marL="0" marR="0" indent="0" algn="r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BC017CD-D98A-49C4-931B-93CE248778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93132" y="178594"/>
            <a:ext cx="7804944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3E750FC-2679-4E3C-9953-A5A2370D2B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93132" y="1821657"/>
            <a:ext cx="78049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>
                <a:sym typeface="Helvetica Neue" charset="0"/>
              </a:rPr>
              <a:t>Click to edit Master text styles</a:t>
            </a:r>
          </a:p>
          <a:p>
            <a:pPr lvl="1"/>
            <a:r>
              <a:rPr lang="ru-RU" altLang="ru-RU">
                <a:sym typeface="Helvetica Neue" charset="0"/>
              </a:rPr>
              <a:t>Second level</a:t>
            </a:r>
          </a:p>
          <a:p>
            <a:pPr lvl="2"/>
            <a:r>
              <a:rPr lang="ru-RU" altLang="ru-RU">
                <a:sym typeface="Helvetica Neue" charset="0"/>
              </a:rPr>
              <a:t>Third level</a:t>
            </a:r>
          </a:p>
          <a:p>
            <a:pPr lvl="3"/>
            <a:r>
              <a:rPr lang="ru-RU" altLang="ru-RU">
                <a:sym typeface="Helvetica Neue" charset="0"/>
              </a:rPr>
              <a:t>Fourth level</a:t>
            </a:r>
          </a:p>
          <a:p>
            <a:pPr lvl="4"/>
            <a:r>
              <a:rPr lang="ru-RU" altLang="ru-RU">
                <a:sym typeface="Helvetica Neue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0A0249-80D8-492D-87B4-D3D3AEECC4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6938" y="6536532"/>
            <a:ext cx="23256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7FC741F3-0594-4363-BB93-36A06CE55F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19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/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305594" indent="-305594" algn="l" defTabSz="410369" rtl="0" eaLnBrk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527844" indent="-305594" algn="l" defTabSz="410369" rtl="0" eaLnBrk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750094" indent="-305594" algn="l" defTabSz="410369" rtl="0" eaLnBrk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972344" indent="-305594" algn="l" defTabSz="410369" rtl="0" eaLnBrk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1194594" indent="-305594" algn="l" defTabSz="410369" rtl="0" eaLnBrk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1423194" indent="-305594" algn="l" defTabSz="410369" rtl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1651794" indent="-305594" algn="l" defTabSz="410369" rtl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1880394" indent="-305594" algn="l" defTabSz="410369" rtl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2108994" indent="-305594" algn="l" defTabSz="410369" rtl="0" fontAlgn="base" hangingPunct="0">
        <a:spcBef>
          <a:spcPts val="2950"/>
        </a:spcBef>
        <a:spcAft>
          <a:spcPct val="0"/>
        </a:spcAft>
        <a:buSzPct val="145000"/>
        <a:buChar char="•"/>
        <a:defRPr sz="2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ru-RU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ck.ru/JH4Ea" TargetMode="External"/><Relationship Id="rId2" Type="http://schemas.openxmlformats.org/officeDocument/2006/relationships/hyperlink" Target="https://www.youtube.com/watch?v=4W4KhZvrAaI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cumatica/Acuminator" TargetMode="External"/><Relationship Id="rId5" Type="http://schemas.openxmlformats.org/officeDocument/2006/relationships/hyperlink" Target="https://github.com/JosefPihrt/Roslynator" TargetMode="External"/><Relationship Id="rId4" Type="http://schemas.openxmlformats.org/officeDocument/2006/relationships/hyperlink" Target="https://github.com/dotnet/roslyn-analyze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sites/default/files/documents/director/planning/report02-3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pvs-studio/" TargetMode="External"/><Relationship Id="rId2" Type="http://schemas.openxmlformats.org/officeDocument/2006/relationships/hyperlink" Target="https://www.viva64.com/ru/b/0399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5F23503E-5DF9-4476-BCB7-B6976E19C617}"/>
              </a:ext>
            </a:extLst>
          </p:cNvPr>
          <p:cNvSpPr txBox="1">
            <a:spLocks/>
          </p:cNvSpPr>
          <p:nvPr/>
        </p:nvSpPr>
        <p:spPr bwMode="auto">
          <a:xfrm>
            <a:off x="1108869" y="2367394"/>
            <a:ext cx="7589838" cy="13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369" eaLnBrk="1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4000" dirty="0"/>
              <a:t>В помощь разработчику: </a:t>
            </a:r>
          </a:p>
          <a:p>
            <a:pPr defTabSz="410369" eaLnBrk="1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4000" dirty="0"/>
              <a:t>мини-анализатор кода</a:t>
            </a:r>
            <a:endParaRPr lang="ru-RU" altLang="ru-RU" sz="4000" b="1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7D11A51E-A249-4429-9BD0-7B73AB5EDB5D}"/>
              </a:ext>
            </a:extLst>
          </p:cNvPr>
          <p:cNvSpPr txBox="1">
            <a:spLocks/>
          </p:cNvSpPr>
          <p:nvPr/>
        </p:nvSpPr>
        <p:spPr bwMode="auto">
          <a:xfrm>
            <a:off x="1370012" y="3784563"/>
            <a:ext cx="7590632" cy="50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369" eaLnBrk="1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2800" dirty="0"/>
              <a:t>на базе .NET </a:t>
            </a:r>
            <a:r>
              <a:rPr lang="ru-RU" sz="2800" dirty="0" err="1"/>
              <a:t>Compiler</a:t>
            </a:r>
            <a:r>
              <a:rPr lang="ru-RU" sz="2800" dirty="0"/>
              <a:t> </a:t>
            </a:r>
            <a:r>
              <a:rPr lang="ru-RU" sz="2800" dirty="0" err="1"/>
              <a:t>Platform</a:t>
            </a:r>
            <a:r>
              <a:rPr lang="ru-RU" sz="2800" dirty="0"/>
              <a:t> ("</a:t>
            </a:r>
            <a:r>
              <a:rPr lang="ru-RU" sz="2800" dirty="0" err="1"/>
              <a:t>Roslyn</a:t>
            </a:r>
            <a:r>
              <a:rPr lang="ru-RU" sz="2800" dirty="0"/>
              <a:t>")</a:t>
            </a:r>
            <a:endParaRPr lang="ru-RU" altLang="ru-RU" sz="2400" dirty="0">
              <a:solidFill>
                <a:srgbClr val="212121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716AACCB-07D5-49EC-9CE1-73FA3F6F1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4058298"/>
            <a:ext cx="15478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pPr algn="ctr" defTabSz="410369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b="1">
              <a:solidFill>
                <a:srgbClr val="000000"/>
              </a:solidFill>
              <a:sym typeface="Helvetica Neue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6DDAD431-FC72-4277-AD3A-77F2123D6666}"/>
              </a:ext>
            </a:extLst>
          </p:cNvPr>
          <p:cNvSpPr txBox="1">
            <a:spLocks/>
          </p:cNvSpPr>
          <p:nvPr/>
        </p:nvSpPr>
        <p:spPr bwMode="auto">
          <a:xfrm>
            <a:off x="1115219" y="1345529"/>
            <a:ext cx="6058694" cy="30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369" eaLnBrk="1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15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Разработчик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B04EAFC2-8843-4250-A23A-061AF2B4EA62}"/>
              </a:ext>
            </a:extLst>
          </p:cNvPr>
          <p:cNvSpPr txBox="1">
            <a:spLocks/>
          </p:cNvSpPr>
          <p:nvPr/>
        </p:nvSpPr>
        <p:spPr bwMode="auto">
          <a:xfrm>
            <a:off x="1108869" y="974962"/>
            <a:ext cx="6058694" cy="4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l" eaLnBrk="0">
              <a:spcBef>
                <a:spcPts val="5900"/>
              </a:spcBef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0738" eaLnBrk="0" fontAlgn="base" hangingPunct="0">
              <a:spcBef>
                <a:spcPts val="5900"/>
              </a:spcBef>
              <a:spcAft>
                <a:spcPct val="0"/>
              </a:spcAft>
              <a:buSzPct val="145000"/>
              <a:buChar char="•"/>
              <a:defRPr sz="4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defTabSz="410369" eaLnBrk="1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2200" b="1" dirty="0" err="1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Сеничкин</a:t>
            </a:r>
            <a:r>
              <a:rPr lang="ru-RU" altLang="ru-RU" sz="2200" b="1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Александр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Roslyn</a:t>
            </a:r>
            <a:r>
              <a:rPr lang="ru-RU" dirty="0"/>
              <a:t> ссылки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7477135" cy="5057327"/>
          </a:xfrm>
        </p:spPr>
        <p:txBody>
          <a:bodyPr/>
          <a:lstStyle/>
          <a:p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https://www.youtube.com/watch?v=4W4KhZvrAaI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Filip W — Building code analysis tools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the .NET Compiler Platform (Roslyn)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https://clck.ru/JH4Ea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Начало работы с функциями синтаксического анализа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Примеры анализаторов: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https://github.com/dotnet/roslyn-analyzers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https://github.com/JosefPihrt/Roslynator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https://github.com/Acumatica/Acuminator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31CB7-EB4E-4973-9B67-8FA36A1E28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7F56DB-ADA7-44F0-B39A-596E965771D0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7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60E452-62B2-43CB-BCE5-0F3736AA7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CAD454-0CA5-4A7C-87BE-1222F5A97D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2863" y="2917725"/>
            <a:ext cx="8235950" cy="899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Как это происходит?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758E7FAC-9156-4473-B254-8FD4B352FEF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902B110-A92B-4B6B-A18D-AB753DF5C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BAAC22-07DB-4427-924F-4AD1BA657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это происходит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ABAAF-A0F0-4298-A557-D4FDA19E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9D58B1D7-BDD7-4F22-BF13-13D4339FB379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A3930-8CD7-4808-81FF-74A603053D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public class Analyzer1Analyzer : </a:t>
            </a:r>
            <a:r>
              <a:rPr lang="en-US" dirty="0" err="1"/>
              <a:t>DiagnosticAnalyzer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public override void Initialize(</a:t>
            </a:r>
            <a:r>
              <a:rPr lang="en-US" dirty="0" err="1"/>
              <a:t>AnalysisContext</a:t>
            </a:r>
            <a:r>
              <a:rPr lang="en-US" dirty="0"/>
              <a:t> context)</a:t>
            </a:r>
          </a:p>
          <a:p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{</a:t>
            </a:r>
          </a:p>
          <a:p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 </a:t>
            </a:r>
            <a:r>
              <a:rPr lang="en-US" dirty="0" err="1"/>
              <a:t>context.</a:t>
            </a:r>
            <a:r>
              <a:rPr lang="en-US" dirty="0" err="1">
                <a:highlight>
                  <a:srgbClr val="FFFF00"/>
                </a:highlight>
              </a:rPr>
              <a:t>RegisterSyntaxNodeAction</a:t>
            </a:r>
            <a:r>
              <a:rPr lang="en-US" dirty="0"/>
              <a:t>(</a:t>
            </a:r>
            <a:r>
              <a:rPr lang="en-US" dirty="0" err="1"/>
              <a:t>MyAnalyzer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				</a:t>
            </a:r>
            <a:r>
              <a:rPr lang="en-US" dirty="0"/>
              <a:t>    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 err="1">
                <a:highlight>
                  <a:srgbClr val="FFFF00"/>
                </a:highlight>
              </a:rPr>
              <a:t>SymbolKind.Event</a:t>
            </a:r>
            <a:r>
              <a:rPr lang="en-US" dirty="0"/>
              <a:t>);</a:t>
            </a:r>
          </a:p>
          <a:p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private void </a:t>
            </a:r>
            <a:r>
              <a:rPr lang="en-US" dirty="0" err="1"/>
              <a:t>MyAnalyzer</a:t>
            </a:r>
            <a:r>
              <a:rPr lang="en-US" dirty="0"/>
              <a:t>(</a:t>
            </a:r>
            <a:r>
              <a:rPr lang="en-US" dirty="0" err="1"/>
              <a:t>SyntaxNodeAnalysisContext</a:t>
            </a:r>
            <a:r>
              <a:rPr lang="en-US" dirty="0"/>
              <a:t> obj)</a:t>
            </a:r>
          </a:p>
          <a:p>
            <a:r>
              <a:rPr lang="en-US" dirty="0"/>
              <a:t>  </a:t>
            </a:r>
            <a:r>
              <a:rPr lang="ru-RU" dirty="0"/>
              <a:t>{</a:t>
            </a:r>
            <a:endParaRPr lang="en-US" dirty="0"/>
          </a:p>
          <a:p>
            <a:r>
              <a:rPr lang="en-US" dirty="0"/>
              <a:t>    ....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obj.</a:t>
            </a:r>
            <a:r>
              <a:rPr lang="en-US" dirty="0" err="1">
                <a:highlight>
                  <a:srgbClr val="FFFF00"/>
                </a:highlight>
              </a:rPr>
              <a:t>ReportDiagnostic</a:t>
            </a:r>
            <a:r>
              <a:rPr lang="en-US" dirty="0"/>
              <a:t>(diagnostic); 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ru-RU" dirty="0">
                <a:highlight>
                  <a:srgbClr val="FFFF00"/>
                </a:highlight>
              </a:rPr>
              <a:t>*</a:t>
            </a:r>
            <a:r>
              <a:rPr lang="en-US" dirty="0">
                <a:highlight>
                  <a:srgbClr val="FFFF00"/>
                </a:highlight>
              </a:rPr>
              <a:t>Error</a:t>
            </a:r>
            <a:r>
              <a:rPr lang="ru-RU" dirty="0">
                <a:highlight>
                  <a:srgbClr val="FFFF00"/>
                </a:highlight>
              </a:rPr>
              <a:t>*</a:t>
            </a:r>
            <a:r>
              <a:rPr lang="en-US" dirty="0">
                <a:highlight>
                  <a:srgbClr val="FFFF00"/>
                </a:highlight>
              </a:rPr>
              <a:t>/</a:t>
            </a:r>
          </a:p>
          <a:p>
            <a:r>
              <a:rPr lang="en-US" dirty="0"/>
              <a:t>  </a:t>
            </a:r>
            <a:r>
              <a:rPr lang="ru-RU" dirty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55FD8E6-BE51-4BFC-8D9A-DD8DA1B8355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D2D130-D423-4D68-BEBC-36988144ED2E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6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D34B505-93B6-42CD-A928-AAABB928B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FE843-E28A-4135-BB77-20804EB1D4B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AAFB1E32-92CF-4A73-909A-9CC23704511C}"/>
              </a:ext>
            </a:extLst>
          </p:cNvPr>
          <p:cNvSpPr txBox="1">
            <a:spLocks/>
          </p:cNvSpPr>
          <p:nvPr/>
        </p:nvSpPr>
        <p:spPr>
          <a:xfrm>
            <a:off x="1852863" y="2917725"/>
            <a:ext cx="8235950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Поиск "Кода с душком"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C729BC7-5729-43CB-B800-DC009786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38708-CAE0-4D4D-9787-03125CE0FB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9" y="1276709"/>
            <a:ext cx="7168552" cy="2498337"/>
          </a:xfrm>
        </p:spPr>
        <p:txBody>
          <a:bodyPr/>
          <a:lstStyle/>
          <a:p>
            <a:r>
              <a:rPr lang="ru-RU" sz="3600" dirty="0"/>
              <a:t>Длинный метод</a:t>
            </a:r>
          </a:p>
          <a:p>
            <a:r>
              <a:rPr lang="ru-RU" sz="3600" dirty="0"/>
              <a:t>Много параметров у метода</a:t>
            </a:r>
          </a:p>
          <a:p>
            <a:r>
              <a:rPr lang="ru-RU" sz="3600" dirty="0"/>
              <a:t>Большой класс</a:t>
            </a:r>
            <a:endParaRPr lang="en-US" sz="3600" dirty="0"/>
          </a:p>
          <a:p>
            <a:endParaRPr lang="ru-RU" sz="36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4931C0C-8E3F-476B-B9E2-BB45EBFC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</a:t>
            </a:r>
            <a:r>
              <a:rPr lang="en-US" dirty="0"/>
              <a:t>code smells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C012F-E0AB-4D87-83D1-15EABAB914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D2D130-D423-4D68-BEBC-36988144ED2E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883A87-5F07-4557-8385-9F44AE95B8A7}"/>
              </a:ext>
            </a:extLst>
          </p:cNvPr>
          <p:cNvSpPr/>
          <p:nvPr/>
        </p:nvSpPr>
        <p:spPr>
          <a:xfrm>
            <a:off x="640466" y="4332830"/>
            <a:ext cx="60371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M. Fowler,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Refactoring: Improving the Design of Existing Code,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Canada: Addison-Wesley, 2000.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BE47973-0521-43D1-83C9-CDBB15975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931C0C-8E3F-476B-B9E2-BB45EBFC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</a:t>
            </a:r>
            <a:r>
              <a:rPr lang="en-US" dirty="0"/>
              <a:t>code smells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4B658-78DE-4BA0-AF1E-48FCF8430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C012F-E0AB-4D87-83D1-15EABAB914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D2D130-D423-4D68-BEBC-36988144ED2E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E42586-1B73-48BB-BB62-2AD85DB87672}"/>
              </a:ext>
            </a:extLst>
          </p:cNvPr>
          <p:cNvSpPr txBox="1">
            <a:spLocks/>
          </p:cNvSpPr>
          <p:nvPr/>
        </p:nvSpPr>
        <p:spPr>
          <a:xfrm>
            <a:off x="559518" y="1138686"/>
            <a:ext cx="10943860" cy="50573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SyntaxKind.MethodDeclaration</a:t>
            </a:r>
            <a:endParaRPr lang="en-US" dirty="0"/>
          </a:p>
          <a:p>
            <a:endParaRPr lang="ru-RU" dirty="0"/>
          </a:p>
          <a:p>
            <a:r>
              <a:rPr lang="en-US" dirty="0"/>
              <a:t>if</a:t>
            </a:r>
            <a:r>
              <a:rPr lang="en-US" dirty="0">
                <a:solidFill>
                  <a:srgbClr val="000000"/>
                </a:solidFill>
              </a:rPr>
              <a:t> (node.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Body?.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Statements</a:t>
            </a:r>
            <a:r>
              <a:rPr lang="en-US" dirty="0" err="1">
                <a:solidFill>
                  <a:srgbClr val="000000"/>
                </a:solidFill>
              </a:rPr>
              <a:t>.Count</a:t>
            </a:r>
            <a:r>
              <a:rPr lang="en-US" dirty="0">
                <a:solidFill>
                  <a:srgbClr val="000000"/>
                </a:solidFill>
              </a:rPr>
              <a:t> &gt; 500</a:t>
            </a:r>
            <a:r>
              <a:rPr lang="en-US" dirty="0"/>
              <a:t>)</a:t>
            </a:r>
          </a:p>
          <a:p>
            <a:r>
              <a:rPr lang="en-US" dirty="0"/>
              <a:t>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/>
              <a:t>node.</a:t>
            </a:r>
            <a:r>
              <a:rPr lang="en-US" dirty="0" err="1">
                <a:highlight>
                  <a:srgbClr val="FFFF00"/>
                </a:highlight>
              </a:rPr>
              <a:t>ParameterList</a:t>
            </a:r>
            <a:r>
              <a:rPr lang="en-US" dirty="0">
                <a:highlight>
                  <a:srgbClr val="FFFF00"/>
                </a:highlight>
              </a:rPr>
              <a:t>?.</a:t>
            </a:r>
            <a:r>
              <a:rPr lang="en-US" dirty="0" err="1">
                <a:highlight>
                  <a:srgbClr val="FFFF00"/>
                </a:highlight>
              </a:rPr>
              <a:t>Parameters</a:t>
            </a:r>
            <a:r>
              <a:rPr lang="en-US" dirty="0" err="1"/>
              <a:t>.Count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&gt; 10</a:t>
            </a:r>
            <a:r>
              <a:rPr lang="en-US" dirty="0"/>
              <a:t>)</a:t>
            </a:r>
          </a:p>
          <a:p>
            <a:r>
              <a:rPr lang="en-US" dirty="0"/>
              <a:t>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SyntaxKind.ClassDeclaration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/>
              <a:t>node.</a:t>
            </a:r>
            <a:r>
              <a:rPr lang="en-US" dirty="0" err="1">
                <a:highlight>
                  <a:srgbClr val="FFFF00"/>
                </a:highlight>
              </a:rPr>
              <a:t>Members</a:t>
            </a:r>
            <a:r>
              <a:rPr lang="en-US" dirty="0" err="1"/>
              <a:t>.Count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&gt; 50</a:t>
            </a:r>
            <a:r>
              <a:rPr lang="en-US" dirty="0"/>
              <a:t>)</a:t>
            </a:r>
          </a:p>
          <a:p>
            <a:r>
              <a:rPr lang="en-US" dirty="0"/>
              <a:t>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5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6BC54-F138-4E45-A099-BAAECC15C2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B0C8456-991E-42A5-B25F-2B75FAE8E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F2E3A5C8-F2C2-49A1-A0F4-F2490ECF7EF8}"/>
              </a:ext>
            </a:extLst>
          </p:cNvPr>
          <p:cNvSpPr txBox="1">
            <a:spLocks/>
          </p:cNvSpPr>
          <p:nvPr/>
        </p:nvSpPr>
        <p:spPr>
          <a:xfrm>
            <a:off x="1852863" y="2917725"/>
            <a:ext cx="8235950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/>
              <a:t>Поиск магических чисел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798A7B9F-D55D-46A3-9C2D-AED1C27D1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931C0C-8E3F-476B-B9E2-BB45EBFC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магических чисел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4B658-78DE-4BA0-AF1E-48FCF8430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F141E-8FCA-44EC-9E2E-F2C64B1AA9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0466" y="1529406"/>
            <a:ext cx="7070475" cy="477275"/>
          </a:xfrm>
        </p:spPr>
        <p:txBody>
          <a:bodyPr/>
          <a:lstStyle/>
          <a:p>
            <a:r>
              <a:rPr lang="en-US" dirty="0" err="1"/>
              <a:t>this.Draw</a:t>
            </a:r>
            <a:r>
              <a:rPr lang="en-US" dirty="0"/>
              <a:t>(2, 320, 240, 3, 7);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7639-5C1B-44FF-AFEE-1C43ACB285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76C669-FD7F-44D4-9E36-2A84990CEADC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70690-7E6F-4668-B7E2-0D879A88E4FF}"/>
              </a:ext>
            </a:extLst>
          </p:cNvPr>
          <p:cNvSpPr/>
          <p:nvPr/>
        </p:nvSpPr>
        <p:spPr>
          <a:xfrm>
            <a:off x="640466" y="37803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VRageRender.MyRenderProxy.DrawAABB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</a:rPr>
              <a:t>BoundingBoxD</a:t>
            </a:r>
            <a:r>
              <a:rPr lang="en-US" sz="2400" dirty="0">
                <a:latin typeface="Consolas" panose="020B0609020204030204" pitchFamily="49" charset="0"/>
              </a:rPr>
              <a:t>(511.99, 512.01),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new Color(4289978101U),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1f, 1.5f, true)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1024*800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only!</a:t>
            </a:r>
            <a:endParaRPr lang="ru-RU" sz="2400" dirty="0" err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43CF3-4FE2-49DD-8A1C-C5CFCA64E683}"/>
              </a:ext>
            </a:extLst>
          </p:cNvPr>
          <p:cNvSpPr/>
          <p:nvPr/>
        </p:nvSpPr>
        <p:spPr>
          <a:xfrm>
            <a:off x="640466" y="24780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400" dirty="0">
                <a:latin typeface="Consolas" panose="020B0609020204030204" pitchFamily="49" charset="0"/>
              </a:rPr>
              <a:t>for(int i = 0; i &lt; 260; i++)</a:t>
            </a:r>
          </a:p>
          <a:p>
            <a:r>
              <a:rPr lang="nn-NO" sz="2400" dirty="0">
                <a:latin typeface="Consolas" panose="020B0609020204030204" pitchFamily="49" charset="0"/>
              </a:rPr>
              <a:t>   {</a:t>
            </a:r>
            <a:r>
              <a:rPr lang="en-US" sz="2400" dirty="0">
                <a:latin typeface="Consolas" panose="020B0609020204030204" pitchFamily="49" charset="0"/>
              </a:rPr>
              <a:t>Calculate(597, 1024,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-9)</a:t>
            </a:r>
            <a:r>
              <a:rPr lang="nn-NO" sz="2400" dirty="0">
                <a:latin typeface="Consolas" panose="020B0609020204030204" pitchFamily="49" charset="0"/>
              </a:rPr>
              <a:t>;}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931C0C-8E3F-476B-B9E2-BB45EBFC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магических чисел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4B658-78DE-4BA0-AF1E-48FCF8430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F141E-8FCA-44EC-9E2E-F2C64B1AA9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SyntaxKind.NumericLiteralExpression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if(</a:t>
            </a:r>
            <a:r>
              <a:rPr lang="en-US" dirty="0" err="1"/>
              <a:t>int.TryParse</a:t>
            </a:r>
            <a:r>
              <a:rPr lang="en-US" dirty="0"/>
              <a:t>(</a:t>
            </a:r>
            <a:r>
              <a:rPr lang="en-US" dirty="0" err="1">
                <a:highlight>
                  <a:srgbClr val="FFFF00"/>
                </a:highlight>
              </a:rPr>
              <a:t>node.Token.ValueText</a:t>
            </a:r>
            <a:r>
              <a:rPr lang="en-US" dirty="0"/>
              <a:t>, out int num))</a:t>
            </a:r>
          </a:p>
          <a:p>
            <a:r>
              <a:rPr lang="en-US" dirty="0"/>
              <a:t>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</a:p>
          <a:p>
            <a:endParaRPr lang="en-US" dirty="0"/>
          </a:p>
          <a:p>
            <a:r>
              <a:rPr lang="en-US" dirty="0"/>
              <a:t>if(num &gt; 10 &amp;&amp; num%10 == 0) //</a:t>
            </a:r>
            <a:r>
              <a:rPr lang="ru-RU" dirty="0"/>
              <a:t> найди свой паттерн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7639-5C1B-44FF-AFEE-1C43ACB285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76C669-FD7F-44D4-9E36-2A84990CEADC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78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A2E97A-5FA3-4F33-A86C-CDEACA2A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1043797"/>
            <a:ext cx="9884279" cy="500890"/>
          </a:xfrm>
        </p:spPr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43CCC-930D-42F2-A168-24FE002FB99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AAD56B1B-DB26-44E8-B7F8-FE3C36878291}"/>
              </a:ext>
            </a:extLst>
          </p:cNvPr>
          <p:cNvSpPr txBox="1">
            <a:spLocks/>
          </p:cNvSpPr>
          <p:nvPr/>
        </p:nvSpPr>
        <p:spPr>
          <a:xfrm>
            <a:off x="1271778" y="2979367"/>
            <a:ext cx="9648443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Поиск стандартных методов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9B03676-2FC1-45A7-A9EF-7FDB5E0C3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AEF43621-C441-4D09-A925-67797429C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Вводная история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297C3-99C4-4D5B-8852-5788644D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922F68E-D0B8-4FD7-A37E-4834D1B4CE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sz="3200" dirty="0" err="1"/>
              <a:t>public</a:t>
            </a:r>
            <a:r>
              <a:rPr lang="ru-RU" sz="3200" dirty="0"/>
              <a:t> </a:t>
            </a:r>
            <a:r>
              <a:rPr lang="en-US" sz="3200" dirty="0"/>
              <a:t>List&lt;int&gt; </a:t>
            </a:r>
            <a:r>
              <a:rPr lang="en-US" sz="3200" dirty="0" err="1"/>
              <a:t>IsItCorrect</a:t>
            </a:r>
            <a:r>
              <a:rPr lang="ru-RU" sz="3200" dirty="0"/>
              <a:t>(</a:t>
            </a:r>
            <a:r>
              <a:rPr lang="en-US" sz="3200" dirty="0"/>
              <a:t>List&lt;int&gt; source</a:t>
            </a:r>
            <a:r>
              <a:rPr lang="ru-RU" sz="3200" dirty="0"/>
              <a:t>) </a:t>
            </a:r>
          </a:p>
          <a:p>
            <a:r>
              <a:rPr lang="ru-RU" sz="3200" dirty="0">
                <a:solidFill>
                  <a:srgbClr val="00B050"/>
                </a:solidFill>
              </a:rPr>
              <a:t>// Возвращает исправленный лист</a:t>
            </a:r>
          </a:p>
          <a:p>
            <a:endParaRPr lang="ru-RU" sz="3200" dirty="0"/>
          </a:p>
          <a:p>
            <a:r>
              <a:rPr lang="en-US" sz="3200" dirty="0"/>
              <a:t>public void </a:t>
            </a:r>
            <a:r>
              <a:rPr lang="en-US" sz="3200" dirty="0" err="1"/>
              <a:t>GetActMarriage</a:t>
            </a:r>
            <a:r>
              <a:rPr lang="ru-RU" sz="3200" dirty="0"/>
              <a:t>()</a:t>
            </a:r>
            <a:r>
              <a:rPr lang="en-US" sz="3200" dirty="0"/>
              <a:t> </a:t>
            </a:r>
            <a:endParaRPr lang="ru-RU" sz="3200" dirty="0"/>
          </a:p>
          <a:p>
            <a:r>
              <a:rPr lang="en-US" sz="3200" dirty="0">
                <a:solidFill>
                  <a:srgbClr val="00B050"/>
                </a:solidFill>
              </a:rPr>
              <a:t>//</a:t>
            </a:r>
            <a:r>
              <a:rPr lang="ru-RU" sz="3200" dirty="0">
                <a:solidFill>
                  <a:srgbClr val="00B050"/>
                </a:solidFill>
              </a:rPr>
              <a:t> автозаполнение акта о браке товара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sz="3200" dirty="0"/>
          </a:p>
          <a:p>
            <a:r>
              <a:rPr lang="ru-RU" sz="3200" dirty="0" err="1"/>
              <a:t>public</a:t>
            </a:r>
            <a:r>
              <a:rPr lang="ru-RU" sz="3200" dirty="0"/>
              <a:t> </a:t>
            </a:r>
            <a:r>
              <a:rPr lang="en-US" sz="3200" dirty="0"/>
              <a:t>List&lt;int&gt; </a:t>
            </a:r>
            <a:r>
              <a:rPr lang="en-US" sz="3200" dirty="0" err="1"/>
              <a:t>SetField</a:t>
            </a:r>
            <a:r>
              <a:rPr lang="ru-RU" sz="3200" dirty="0"/>
              <a:t>()</a:t>
            </a:r>
          </a:p>
          <a:p>
            <a:r>
              <a:rPr lang="ru-RU" sz="3200" dirty="0">
                <a:solidFill>
                  <a:srgbClr val="00B050"/>
                </a:solidFill>
              </a:rPr>
              <a:t>// Забирает откуда–то значения 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   </a:t>
            </a:r>
            <a:r>
              <a:rPr lang="ru-RU" sz="3200" dirty="0">
                <a:solidFill>
                  <a:srgbClr val="00B050"/>
                </a:solidFill>
              </a:rPr>
              <a:t>и куда-то присваивает</a:t>
            </a:r>
          </a:p>
          <a:p>
            <a:endParaRPr lang="ru-RU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0FC41-437F-43D2-B8B6-8844280502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7E8077-1ED7-47EE-9891-644935969557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6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стандартных методов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MyReplacer</a:t>
            </a:r>
            <a:r>
              <a:rPr lang="en-US" dirty="0"/>
              <a:t>(string source)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    var result = </a:t>
            </a:r>
            <a:r>
              <a:rPr lang="en-US" dirty="0" err="1"/>
              <a:t>source.Replace</a:t>
            </a:r>
            <a:r>
              <a:rPr lang="en-US" dirty="0"/>
              <a:t>("one", "1");</a:t>
            </a:r>
          </a:p>
          <a:p>
            <a:r>
              <a:rPr lang="en-US" dirty="0"/>
              <a:t>    result = </a:t>
            </a:r>
            <a:r>
              <a:rPr lang="en-US" dirty="0" err="1"/>
              <a:t>source.Replace</a:t>
            </a:r>
            <a:r>
              <a:rPr lang="en-US" dirty="0"/>
              <a:t>("two", "2");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("three", "3");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("four", "4");</a:t>
            </a:r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result = </a:t>
            </a:r>
            <a:r>
              <a:rPr lang="en-US" dirty="0" err="1"/>
              <a:t>result.Replace</a:t>
            </a:r>
            <a:r>
              <a:rPr lang="en-US" dirty="0"/>
              <a:t>("five", "5");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("six", "6");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("seven", "7");</a:t>
            </a:r>
          </a:p>
          <a:p>
            <a:r>
              <a:rPr lang="en-US" dirty="0"/>
              <a:t>    return result;</a:t>
            </a:r>
          </a:p>
          <a:p>
            <a:r>
              <a:rPr lang="ru-RU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3DEA1-2617-4060-B606-3ACDA040E8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214779-50CA-41EE-8CC9-F92D4B6DE6A4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93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стандартных методов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MyReplacer</a:t>
            </a:r>
            <a:r>
              <a:rPr lang="en-US" dirty="0"/>
              <a:t>(string source)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    var result = </a:t>
            </a:r>
            <a:r>
              <a:rPr lang="en-US" dirty="0" err="1"/>
              <a:t>source.Replace</a:t>
            </a:r>
            <a:r>
              <a:rPr lang="en-US" dirty="0"/>
              <a:t>("one", "1");</a:t>
            </a:r>
          </a:p>
          <a:p>
            <a:r>
              <a:rPr lang="en-US" dirty="0"/>
              <a:t>    result = </a:t>
            </a:r>
            <a:r>
              <a:rPr lang="en-US" dirty="0" err="1">
                <a:highlight>
                  <a:srgbClr val="FFFF00"/>
                </a:highlight>
              </a:rPr>
              <a:t>source</a:t>
            </a:r>
            <a:r>
              <a:rPr lang="en-US" dirty="0" err="1"/>
              <a:t>.Replace</a:t>
            </a:r>
            <a:r>
              <a:rPr lang="en-US" dirty="0"/>
              <a:t>("two", "2");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("three", "3");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("four", "4");</a:t>
            </a:r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result = </a:t>
            </a:r>
            <a:r>
              <a:rPr lang="en-US" dirty="0" err="1"/>
              <a:t>result.Replace</a:t>
            </a:r>
            <a:r>
              <a:rPr lang="en-US" dirty="0"/>
              <a:t>("five", "5");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("six", "6");</a:t>
            </a:r>
          </a:p>
          <a:p>
            <a:r>
              <a:rPr lang="en-US" dirty="0"/>
              <a:t>    result = </a:t>
            </a:r>
            <a:r>
              <a:rPr lang="en-US" dirty="0" err="1"/>
              <a:t>result.Replace</a:t>
            </a:r>
            <a:r>
              <a:rPr lang="en-US" dirty="0"/>
              <a:t>("seven", "7");</a:t>
            </a:r>
          </a:p>
          <a:p>
            <a:r>
              <a:rPr lang="en-US" dirty="0"/>
              <a:t>    return result;</a:t>
            </a:r>
          </a:p>
          <a:p>
            <a:r>
              <a:rPr lang="ru-RU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7C6D-5151-466A-B7F0-467CCB4F5F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5A2DBA-AAE4-429B-92AE-89EC80D81838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77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стандартных методов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FE727-6418-4BD3-9ED7-3600D2FDA210}"/>
              </a:ext>
            </a:extLst>
          </p:cNvPr>
          <p:cNvSpPr/>
          <p:nvPr/>
        </p:nvSpPr>
        <p:spPr>
          <a:xfrm>
            <a:off x="422913" y="1526963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var result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source.Replace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("one", "1")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CB4DF1-E59E-4883-80EA-83D75100C9AA}"/>
              </a:ext>
            </a:extLst>
          </p:cNvPr>
          <p:cNvGrpSpPr/>
          <p:nvPr/>
        </p:nvGrpSpPr>
        <p:grpSpPr>
          <a:xfrm>
            <a:off x="4815243" y="2293743"/>
            <a:ext cx="6351470" cy="3541573"/>
            <a:chOff x="5497572" y="2209522"/>
            <a:chExt cx="5931224" cy="33622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B700FE-0E8B-454C-BCE0-B5F3DB71E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7572" y="2209522"/>
              <a:ext cx="5931224" cy="336228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4BC9D2-7690-4663-9ADB-8A2DF6010DB9}"/>
                </a:ext>
              </a:extLst>
            </p:cNvPr>
            <p:cNvSpPr/>
            <p:nvPr/>
          </p:nvSpPr>
          <p:spPr>
            <a:xfrm>
              <a:off x="6184232" y="3429000"/>
              <a:ext cx="5244564" cy="18408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F9099-CAB2-427E-A1E0-2ECE4DD603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0EF6C7D-0A5D-4717-A545-15434617A066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1C7758F-36EB-440B-9A0E-93F9542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58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стандартных методов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BFB0-B290-40CE-886B-BC71EDE0976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057327"/>
          </a:xfrm>
        </p:spPr>
        <p:txBody>
          <a:bodyPr/>
          <a:lstStyle/>
          <a:p>
            <a:endParaRPr lang="en-US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r>
              <a:rPr lang="en-US" dirty="0" err="1"/>
              <a:t>SyntaxKind.IdentifierName</a:t>
            </a:r>
            <a:endParaRPr lang="en-US" dirty="0"/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if (</a:t>
            </a:r>
            <a:r>
              <a:rPr lang="en-US" dirty="0" err="1">
                <a:cs typeface="Courier New" panose="02070309020205020404" pitchFamily="49" charset="0"/>
              </a:rPr>
              <a:t>node.Identifier.Text</a:t>
            </a:r>
            <a:r>
              <a:rPr lang="en-US" dirty="0">
                <a:cs typeface="Courier New" panose="02070309020205020404" pitchFamily="49" charset="0"/>
              </a:rPr>
              <a:t> == "Replace")</a:t>
            </a:r>
          </a:p>
          <a:p>
            <a:r>
              <a:rPr lang="en-US" dirty="0">
                <a:cs typeface="Courier New" panose="02070309020205020404" pitchFamily="49" charset="0"/>
              </a:rPr>
              <a:t>   {/</a:t>
            </a:r>
            <a:r>
              <a:rPr lang="ru-RU" dirty="0">
                <a:cs typeface="Courier New" panose="02070309020205020404" pitchFamily="49" charset="0"/>
              </a:rPr>
              <a:t>*</a:t>
            </a:r>
            <a:r>
              <a:rPr lang="en-US" dirty="0">
                <a:cs typeface="Courier New" panose="02070309020205020404" pitchFamily="49" charset="0"/>
              </a:rPr>
              <a:t>Error</a:t>
            </a:r>
            <a:r>
              <a:rPr lang="ru-RU" dirty="0">
                <a:cs typeface="Courier New" panose="02070309020205020404" pitchFamily="49" charset="0"/>
              </a:rPr>
              <a:t>*</a:t>
            </a:r>
            <a:r>
              <a:rPr lang="en-US" dirty="0">
                <a:cs typeface="Courier New" panose="02070309020205020404" pitchFamily="49" charset="0"/>
              </a:rPr>
              <a:t>/}</a:t>
            </a:r>
          </a:p>
          <a:p>
            <a:endParaRPr lang="en-US" dirty="0"/>
          </a:p>
          <a:p>
            <a:pPr lvl="0"/>
            <a:r>
              <a:rPr lang="en-US" dirty="0"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node.</a:t>
            </a:r>
            <a:r>
              <a:rPr lang="en-US" dirty="0" err="1">
                <a:cs typeface="Courier New" panose="02070309020205020404" pitchFamily="49" charset="0"/>
              </a:rPr>
              <a:t>Parent</a:t>
            </a:r>
            <a:r>
              <a:rPr lang="en-US" dirty="0">
                <a:cs typeface="Courier New" panose="02070309020205020404" pitchFamily="49" charset="0"/>
              </a:rPr>
              <a:t> is </a:t>
            </a:r>
            <a:r>
              <a:rPr lang="en-US" dirty="0" err="1">
                <a:highlight>
                  <a:srgbClr val="FFFF00"/>
                </a:highlight>
              </a:rPr>
              <a:t>MemberAccessExpressionSyntax</a:t>
            </a:r>
            <a:r>
              <a:rPr lang="en-US" dirty="0"/>
              <a:t> member</a:t>
            </a:r>
          </a:p>
          <a:p>
            <a:pPr lvl="0"/>
            <a:r>
              <a:rPr lang="en-US" dirty="0"/>
              <a:t>    &amp;&amp; </a:t>
            </a:r>
            <a:r>
              <a:rPr lang="en-US" dirty="0" err="1"/>
              <a:t>model.</a:t>
            </a:r>
            <a:r>
              <a:rPr lang="en-US" dirty="0" err="1">
                <a:highlight>
                  <a:srgbClr val="FFFF00"/>
                </a:highlight>
              </a:rPr>
              <a:t>GetTypeSymbol</a:t>
            </a:r>
            <a:r>
              <a:rPr lang="en-US" dirty="0"/>
              <a:t>(</a:t>
            </a:r>
            <a:r>
              <a:rPr lang="en-US" dirty="0" err="1"/>
              <a:t>member.Expression</a:t>
            </a:r>
            <a:r>
              <a:rPr lang="en-US" dirty="0"/>
              <a:t>)?</a:t>
            </a:r>
          </a:p>
          <a:p>
            <a:pPr lvl="0"/>
            <a:r>
              <a:rPr lang="en-US" dirty="0"/>
              <a:t>            .</a:t>
            </a:r>
            <a:r>
              <a:rPr lang="en-US" dirty="0" err="1"/>
              <a:t>BaseType.Name</a:t>
            </a:r>
            <a:r>
              <a:rPr lang="en-US" dirty="0"/>
              <a:t> == </a:t>
            </a:r>
            <a:r>
              <a:rPr lang="en-US" dirty="0" err="1"/>
              <a:t>nameof</a:t>
            </a:r>
            <a:r>
              <a:rPr lang="en-US" dirty="0"/>
              <a:t>(String)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dirty="0">
                <a:cs typeface="Courier New" panose="02070309020205020404" pitchFamily="49" charset="0"/>
              </a:rPr>
              <a:t>   {/</a:t>
            </a:r>
            <a:r>
              <a:rPr lang="ru-RU" dirty="0">
                <a:cs typeface="Courier New" panose="02070309020205020404" pitchFamily="49" charset="0"/>
              </a:rPr>
              <a:t>*</a:t>
            </a:r>
            <a:r>
              <a:rPr lang="en-US" dirty="0">
                <a:cs typeface="Courier New" panose="02070309020205020404" pitchFamily="49" charset="0"/>
              </a:rPr>
              <a:t>Error</a:t>
            </a:r>
            <a:r>
              <a:rPr lang="ru-RU" dirty="0">
                <a:cs typeface="Courier New" panose="02070309020205020404" pitchFamily="49" charset="0"/>
              </a:rPr>
              <a:t>*</a:t>
            </a:r>
            <a:r>
              <a:rPr lang="en-US" dirty="0">
                <a:cs typeface="Courier New" panose="02070309020205020404" pitchFamily="49" charset="0"/>
              </a:rPr>
              <a:t>/}</a:t>
            </a:r>
            <a:endParaRPr lang="ru-RU" dirty="0"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/>
              <a:t>BaseType.FullName</a:t>
            </a:r>
            <a:r>
              <a:rPr lang="en-US" dirty="0"/>
              <a:t>() == </a:t>
            </a:r>
            <a:r>
              <a:rPr lang="en-US" dirty="0" err="1"/>
              <a:t>typeof</a:t>
            </a:r>
            <a:r>
              <a:rPr lang="en-US" dirty="0"/>
              <a:t>(String).</a:t>
            </a:r>
            <a:r>
              <a:rPr lang="en-US" dirty="0" err="1"/>
              <a:t>FullName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F6A8-7744-42AA-9D5C-18E99AF0599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6640EB-7F0F-4524-8E0F-BD5790737EEA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9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стандартного метода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 Update is called once per frame</a:t>
            </a:r>
          </a:p>
          <a:p>
            <a:r>
              <a:rPr lang="en-US" dirty="0"/>
              <a:t>void Update () {</a:t>
            </a:r>
          </a:p>
          <a:p>
            <a:r>
              <a:rPr lang="en-US" dirty="0"/>
              <a:t>  </a:t>
            </a:r>
            <a:r>
              <a:rPr lang="en-US" dirty="0" err="1"/>
              <a:t>GameObject.Find</a:t>
            </a:r>
            <a:r>
              <a:rPr lang="en-US" dirty="0"/>
              <a:t>(</a:t>
            </a:r>
            <a:r>
              <a:rPr lang="en-US" dirty="0">
                <a:solidFill>
                  <a:srgbClr val="B94C4C"/>
                </a:solidFill>
              </a:rPr>
              <a:t>"Car1"</a:t>
            </a:r>
            <a:r>
              <a:rPr lang="en-US" dirty="0"/>
              <a:t>).</a:t>
            </a:r>
            <a:r>
              <a:rPr lang="en-US" dirty="0" err="1"/>
              <a:t>GetComponent</a:t>
            </a:r>
            <a:r>
              <a:rPr lang="en-US" dirty="0"/>
              <a:t>&lt;</a:t>
            </a:r>
            <a:r>
              <a:rPr lang="en-US" dirty="0" err="1"/>
              <a:t>Rigidbody</a:t>
            </a:r>
            <a:r>
              <a:rPr lang="en-US" dirty="0"/>
              <a:t>&gt;().velocity = carRight1.transform.forward * speed;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GameObject.Find</a:t>
            </a:r>
            <a:r>
              <a:rPr lang="en-US" dirty="0"/>
              <a:t>(</a:t>
            </a:r>
            <a:r>
              <a:rPr lang="en-US" dirty="0">
                <a:solidFill>
                  <a:srgbClr val="B94C4C"/>
                </a:solidFill>
              </a:rPr>
              <a:t>"Car2"</a:t>
            </a:r>
            <a:r>
              <a:rPr lang="en-US" dirty="0"/>
              <a:t>).GetComponent&lt;</a:t>
            </a:r>
            <a:r>
              <a:rPr lang="en-US" dirty="0" err="1"/>
              <a:t>Rigidbody</a:t>
            </a:r>
            <a:r>
              <a:rPr lang="en-US" dirty="0"/>
              <a:t>&gt;().velocity = carRight2.transform.forward * speed;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GameObject.Find</a:t>
            </a:r>
            <a:r>
              <a:rPr lang="en-US" dirty="0"/>
              <a:t>(</a:t>
            </a:r>
            <a:r>
              <a:rPr lang="en-US" dirty="0">
                <a:solidFill>
                  <a:srgbClr val="B94C4C"/>
                </a:solidFill>
              </a:rPr>
              <a:t>"Car3"</a:t>
            </a:r>
            <a:r>
              <a:rPr lang="en-US" dirty="0"/>
              <a:t>).GetComponent&lt;</a:t>
            </a:r>
            <a:r>
              <a:rPr lang="en-US" dirty="0" err="1"/>
              <a:t>Rigidbody</a:t>
            </a:r>
            <a:r>
              <a:rPr lang="en-US" dirty="0"/>
              <a:t>&gt;().velocity = carRight3.transform.forward * speed;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CDBBB-4487-4219-BD7B-2181617F43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A2C21A-AF18-48D8-93F9-B7A459E93465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39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240158-425D-45DB-9873-F24762C7C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4</a:t>
            </a:r>
          </a:p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22B0E-83CF-46D5-91CB-0F35B807219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F4151FE-6112-458B-8260-E8263E1EE9DA}"/>
              </a:ext>
            </a:extLst>
          </p:cNvPr>
          <p:cNvSpPr txBox="1">
            <a:spLocks/>
          </p:cNvSpPr>
          <p:nvPr/>
        </p:nvSpPr>
        <p:spPr>
          <a:xfrm>
            <a:off x="11166713" y="6196013"/>
            <a:ext cx="861579" cy="706755"/>
          </a:xfrm>
          <a:prstGeom prst="ellipse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smtClean="0">
                <a:latin typeface="Manrope Medium"/>
              </a:rPr>
              <a:pPr/>
              <a:t>25</a:t>
            </a:fld>
            <a:endParaRPr lang="en-US" dirty="0">
              <a:latin typeface="Manrope Medium"/>
            </a:endParaRP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57E23E44-C118-42A3-8C70-E9FD63AE7981}"/>
              </a:ext>
            </a:extLst>
          </p:cNvPr>
          <p:cNvSpPr txBox="1">
            <a:spLocks/>
          </p:cNvSpPr>
          <p:nvPr/>
        </p:nvSpPr>
        <p:spPr>
          <a:xfrm>
            <a:off x="791758" y="2979367"/>
            <a:ext cx="10358159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Выброс исключений в методах</a:t>
            </a:r>
          </a:p>
        </p:txBody>
      </p:sp>
    </p:spTree>
    <p:extLst>
      <p:ext uri="{BB962C8B-B14F-4D97-AF65-F5344CB8AC3E}">
        <p14:creationId xmlns:p14="http://schemas.microsoft.com/office/powerpoint/2010/main" val="340968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7A28-DCCB-4279-986C-082C75D940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0734" y="1610652"/>
            <a:ext cx="11270532" cy="2719211"/>
          </a:xfrm>
        </p:spPr>
        <p:txBody>
          <a:bodyPr/>
          <a:lstStyle/>
          <a:p>
            <a:pPr lvl="0"/>
            <a:endParaRPr lang="ru-RU" sz="2800" dirty="0">
              <a:solidFill>
                <a:srgbClr val="000000"/>
              </a:solidFill>
            </a:endParaRPr>
          </a:p>
          <a:p>
            <a:pPr lvl="0"/>
            <a:r>
              <a:rPr lang="en-US" sz="2800" dirty="0"/>
              <a:t>static void </a:t>
            </a:r>
            <a:r>
              <a:rPr lang="en-US" sz="2800" dirty="0" err="1"/>
              <a:t>ThrowInvalidDeleteCounterDocumentArg</a:t>
            </a:r>
            <a:r>
              <a:rPr lang="en-US" sz="2800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</a:rPr>
              <a:t>{</a:t>
            </a:r>
            <a:r>
              <a:rPr lang="en-US" sz="2800" dirty="0">
                <a:highlight>
                  <a:srgbClr val="FFFF00"/>
                </a:highlight>
              </a:rPr>
              <a:t>throw</a:t>
            </a:r>
            <a:r>
              <a:rPr lang="en-US" sz="2800" dirty="0"/>
              <a:t> new </a:t>
            </a:r>
            <a:r>
              <a:rPr lang="en-US" sz="2800" dirty="0" err="1">
                <a:solidFill>
                  <a:srgbClr val="000000"/>
                </a:solidFill>
              </a:rPr>
              <a:t>InvalidOperationException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deleteCounter</a:t>
            </a:r>
            <a:r>
              <a:rPr lang="en-US" sz="2800" dirty="0">
                <a:solidFill>
                  <a:srgbClr val="A31515"/>
                </a:solidFill>
              </a:rPr>
              <a:t>(doc, name): 'doc' must be a string argument (the document id) or the actual document instance itself"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  <a:r>
              <a:rPr lang="ru-RU" sz="2800" dirty="0">
                <a:solidFill>
                  <a:srgbClr val="000000"/>
                </a:solidFill>
              </a:rPr>
              <a:t>}</a:t>
            </a:r>
          </a:p>
          <a:p>
            <a:pPr lvl="0"/>
            <a:endParaRPr lang="ru-RU" sz="2800" dirty="0">
              <a:solidFill>
                <a:srgbClr val="000000"/>
              </a:solidFill>
            </a:endParaRPr>
          </a:p>
          <a:p>
            <a:endParaRPr lang="ru-RU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D9EAF-4439-4E47-A234-CDB2E7B3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0" y="5595620"/>
            <a:ext cx="1879600" cy="4735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A882-BE47-4FFC-AD00-BFF60E0C7B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6EAA96-3EC6-4D81-9766-80D15E92BFE1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4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14FCF-64FA-4B2D-8AED-5DA7055CCC7B}"/>
              </a:ext>
            </a:extLst>
          </p:cNvPr>
          <p:cNvSpPr txBox="1"/>
          <p:nvPr/>
        </p:nvSpPr>
        <p:spPr>
          <a:xfrm>
            <a:off x="477328" y="1613117"/>
            <a:ext cx="4916731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void Throw()</a:t>
            </a:r>
          </a:p>
          <a:p>
            <a:r>
              <a:rPr lang="ru-RU" sz="2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throw new Exception();</a:t>
            </a:r>
          </a:p>
          <a:p>
            <a:r>
              <a:rPr lang="ru-RU" sz="2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7954D-16D5-444C-BAF6-04591143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921" y="1390650"/>
            <a:ext cx="6402752" cy="4500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1F6E68-5B9E-410A-AAED-6C21B06BE6E0}"/>
              </a:ext>
            </a:extLst>
          </p:cNvPr>
          <p:cNvSpPr/>
          <p:nvPr/>
        </p:nvSpPr>
        <p:spPr>
          <a:xfrm>
            <a:off x="6096000" y="3992448"/>
            <a:ext cx="4112302" cy="369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FFE41-C96F-405F-9A97-91C8BD969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E6DD99-6B97-4112-BBEF-11B5C2B0C01B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9409DD9-2A0B-44A8-910E-77136A725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7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C110BB-98BA-476D-B635-D800502C2B57}"/>
              </a:ext>
            </a:extLst>
          </p:cNvPr>
          <p:cNvSpPr txBox="1"/>
          <p:nvPr/>
        </p:nvSpPr>
        <p:spPr>
          <a:xfrm>
            <a:off x="517337" y="1357188"/>
            <a:ext cx="846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true ? throw new 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: 0;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7C80C-DFBC-4D07-AAC9-DB1C4342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55" y="2317824"/>
            <a:ext cx="6418037" cy="34736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49245-CC17-476C-A61E-7C77EFE6E1BC}"/>
              </a:ext>
            </a:extLst>
          </p:cNvPr>
          <p:cNvSpPr/>
          <p:nvPr/>
        </p:nvSpPr>
        <p:spPr>
          <a:xfrm>
            <a:off x="6011194" y="3561822"/>
            <a:ext cx="4676793" cy="485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41721-D6E2-4161-BBD1-1D55E5E9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5A809D-187D-4D3D-93AD-3EB3C5537860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5A596FC-297B-4F62-967F-3C59C8619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C2EE-D37E-40A8-9A8A-41D4FD684E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057327"/>
          </a:xfrm>
        </p:spPr>
        <p:txBody>
          <a:bodyPr/>
          <a:lstStyle/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SyntaxKind.ThrowExpression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SyntaxKind.</a:t>
            </a:r>
            <a:r>
              <a:rPr lang="en-US" dirty="0" err="1">
                <a:solidFill>
                  <a:srgbClr val="000000"/>
                </a:solidFill>
              </a:rPr>
              <a:t>ThrowStatementRule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node.</a:t>
            </a:r>
            <a:r>
              <a:rPr lang="en-US" dirty="0" err="1">
                <a:highlight>
                  <a:srgbClr val="FFFF00"/>
                </a:highlight>
              </a:rPr>
              <a:t>Ancestors</a:t>
            </a:r>
            <a:r>
              <a:rPr lang="en-US" dirty="0"/>
              <a:t>().</a:t>
            </a:r>
            <a:r>
              <a:rPr lang="en-US" dirty="0" err="1"/>
              <a:t>OfType</a:t>
            </a:r>
            <a:r>
              <a:rPr lang="en-US" dirty="0"/>
              <a:t>&lt;</a:t>
            </a:r>
            <a:r>
              <a:rPr lang="en-US" dirty="0" err="1">
                <a:highlight>
                  <a:srgbClr val="FFFF00"/>
                </a:highlight>
              </a:rPr>
              <a:t>ClassDeclarationSyntax</a:t>
            </a:r>
            <a:r>
              <a:rPr lang="en-US" dirty="0"/>
              <a:t>&gt;()</a:t>
            </a:r>
            <a:endParaRPr lang="ru-RU" dirty="0"/>
          </a:p>
          <a:p>
            <a:r>
              <a:rPr lang="en-US" dirty="0"/>
              <a:t>       .First().</a:t>
            </a:r>
            <a:r>
              <a:rPr lang="en-US" dirty="0" err="1"/>
              <a:t>Identifier.Text</a:t>
            </a:r>
            <a:r>
              <a:rPr lang="en-US" dirty="0"/>
              <a:t> != "</a:t>
            </a:r>
            <a:r>
              <a:rPr lang="en-US" dirty="0" err="1"/>
              <a:t>MyThrowerClass</a:t>
            </a:r>
            <a:r>
              <a:rPr lang="en-US" dirty="0"/>
              <a:t>")</a:t>
            </a:r>
          </a:p>
          <a:p>
            <a:r>
              <a:rPr lang="en-US" dirty="0"/>
              <a:t>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E8C4-F68A-44E3-AD34-8E635C53100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62B09A-22A0-4177-8473-8D8103E2D193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0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359A82-17BC-403B-B171-A370BA355F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7" y="1276709"/>
            <a:ext cx="10834541" cy="2817119"/>
          </a:xfrm>
        </p:spPr>
        <p:txBody>
          <a:bodyPr/>
          <a:lstStyle/>
          <a:p>
            <a:r>
              <a:rPr lang="ru-RU" dirty="0"/>
              <a:t>Мы автоматизируем поиск ошибок!</a:t>
            </a:r>
          </a:p>
          <a:p>
            <a:r>
              <a:rPr lang="ru-RU" dirty="0"/>
              <a:t>Сохраним своё время и повысим общую стабильность проекта!</a:t>
            </a:r>
          </a:p>
          <a:p>
            <a:r>
              <a:rPr lang="ru-RU" dirty="0"/>
              <a:t>Наш анализатор не требует выполнения кода</a:t>
            </a:r>
          </a:p>
          <a:p>
            <a:r>
              <a:rPr lang="ru-RU" dirty="0"/>
              <a:t>Статический анализатор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F5B1E55-7A10-4577-88A1-FF3F6B69F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Чем доклад может вам помочь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3BF3-9100-4A76-AECB-8115C04655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055A78-C28A-4239-ACD7-994FE3D7E64F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23215C8C-B222-4AD8-A38D-66DF81D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19" y="3316029"/>
            <a:ext cx="6724475" cy="3040321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E06D392-35B9-4F34-A648-6F6E51813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7954D-16D5-444C-BAF6-04591143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9" y="1685680"/>
            <a:ext cx="5799841" cy="4076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1F6E68-5B9E-410A-AAED-6C21B06BE6E0}"/>
              </a:ext>
            </a:extLst>
          </p:cNvPr>
          <p:cNvSpPr/>
          <p:nvPr/>
        </p:nvSpPr>
        <p:spPr>
          <a:xfrm>
            <a:off x="1828800" y="4355960"/>
            <a:ext cx="3501574" cy="330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FFE41-C96F-405F-9A97-91C8BD969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E6DD99-6B97-4112-BBEF-11B5C2B0C01B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0B5A47-807A-44D0-9EDB-749466FC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77" y="2260675"/>
            <a:ext cx="5407515" cy="29267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9D012B-6868-40A3-B9B8-3F4701AE4DC3}"/>
              </a:ext>
            </a:extLst>
          </p:cNvPr>
          <p:cNvSpPr/>
          <p:nvPr/>
        </p:nvSpPr>
        <p:spPr>
          <a:xfrm>
            <a:off x="7310585" y="3658519"/>
            <a:ext cx="4036970" cy="403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A2384F0-7990-4205-A50F-836FDEA5B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42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24DC1E-6DAC-4BEF-A3F1-2CD6FA620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15A9C-B134-41C8-B9D3-DA5BB0BC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2E86B-FA29-4AD5-9E03-EC7C8F3413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SyntaxKind.</a:t>
            </a:r>
            <a:r>
              <a:rPr lang="en-US" dirty="0" err="1">
                <a:solidFill>
                  <a:srgbClr val="000000"/>
                </a:solidFill>
              </a:rPr>
              <a:t>ClassDeclaration</a:t>
            </a:r>
            <a:endParaRPr lang="ru-RU" dirty="0"/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node.</a:t>
            </a:r>
            <a:r>
              <a:rPr lang="en-US" dirty="0" err="1"/>
              <a:t>Identifier.Text</a:t>
            </a:r>
            <a:r>
              <a:rPr lang="en-US" dirty="0"/>
              <a:t> == "</a:t>
            </a:r>
            <a:r>
              <a:rPr lang="en-US" dirty="0" err="1"/>
              <a:t>MyThrowerClass</a:t>
            </a:r>
            <a:r>
              <a:rPr lang="en-US" dirty="0"/>
              <a:t>")</a:t>
            </a:r>
          </a:p>
          <a:p>
            <a:r>
              <a:rPr lang="en-US" dirty="0"/>
              <a:t>    {return;}</a:t>
            </a:r>
            <a:endParaRPr lang="ru-RU" dirty="0"/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node.</a:t>
            </a:r>
            <a:r>
              <a:rPr lang="en-US" dirty="0" err="1">
                <a:highlight>
                  <a:srgbClr val="FFFF00"/>
                </a:highlight>
              </a:rPr>
              <a:t>DescendantTrivia</a:t>
            </a:r>
            <a:r>
              <a:rPr lang="en-US" dirty="0"/>
              <a:t>()</a:t>
            </a:r>
          </a:p>
          <a:p>
            <a:r>
              <a:rPr lang="en-US" dirty="0"/>
              <a:t>        .Any(x =&gt;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</a:t>
            </a:r>
            <a:r>
              <a:rPr lang="en-US" dirty="0" err="1">
                <a:highlight>
                  <a:srgbClr val="FFFF00"/>
                </a:highlight>
              </a:rPr>
              <a:t>ThrowKeyword</a:t>
            </a:r>
            <a:r>
              <a:rPr lang="en-US" dirty="0"/>
              <a:t>))</a:t>
            </a:r>
          </a:p>
          <a:p>
            <a:r>
              <a:rPr lang="en-US" dirty="0"/>
              <a:t>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node.</a:t>
            </a:r>
            <a:r>
              <a:rPr lang="en-US" dirty="0" err="1">
                <a:highlight>
                  <a:srgbClr val="FFFF00"/>
                </a:highlight>
              </a:rPr>
              <a:t>DescendantNodes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.Any(x =&gt;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SyntaxKind.ThrowExpression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                 </a:t>
            </a:r>
            <a:r>
              <a:rPr lang="en-US" dirty="0"/>
              <a:t>||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SyntaxKind.ThrowStatement</a:t>
            </a:r>
            <a:r>
              <a:rPr lang="en-US" dirty="0"/>
              <a:t>) </a:t>
            </a:r>
            <a:endParaRPr lang="ru-RU" dirty="0"/>
          </a:p>
          <a:p>
            <a:r>
              <a:rPr lang="en-US" dirty="0"/>
              <a:t>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6B02B-51F3-4B66-ABCB-042E6C7813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4D834C-5AA3-4C47-9B3F-9C25F171C375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3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24DC1E-6DAC-4BEF-A3F1-2CD6FA620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Выброс исключений в методах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15A9C-B134-41C8-B9D3-DA5BB0BC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2E86B-FA29-4AD5-9E03-EC7C8F3413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/>
              <a:t>public </a:t>
            </a:r>
            <a:r>
              <a:rPr lang="en-US" dirty="0" err="1"/>
              <a:t>AllocatedMemoryData</a:t>
            </a:r>
            <a:r>
              <a:rPr lang="en-US" dirty="0"/>
              <a:t> </a:t>
            </a:r>
            <a:r>
              <a:rPr lang="en-US" dirty="0" err="1"/>
              <a:t>GetLongLivedMemory</a:t>
            </a:r>
            <a:r>
              <a:rPr lang="en-US" dirty="0"/>
              <a:t>(int </a:t>
            </a:r>
            <a:r>
              <a:rPr lang="en-US" dirty="0" err="1"/>
              <a:t>requestedSize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  ....</a:t>
            </a:r>
            <a:endParaRPr lang="en-US" dirty="0"/>
          </a:p>
          <a:p>
            <a:r>
              <a:rPr lang="ru-RU" dirty="0"/>
              <a:t>  </a:t>
            </a:r>
            <a:r>
              <a:rPr lang="en-US" dirty="0"/>
              <a:t>if (_</a:t>
            </a:r>
            <a:r>
              <a:rPr lang="en-US" dirty="0" err="1"/>
              <a:t>arenaAllocatorForLongLivedValues</a:t>
            </a:r>
            <a:r>
              <a:rPr lang="en-US" dirty="0"/>
              <a:t> == null)</a:t>
            </a:r>
          </a:p>
          <a:p>
            <a:r>
              <a:rPr lang="en-US" dirty="0"/>
              <a:t>  {</a:t>
            </a:r>
          </a:p>
          <a:p>
            <a:r>
              <a:rPr lang="ru-RU" dirty="0"/>
              <a:t>    </a:t>
            </a:r>
            <a:r>
              <a:rPr lang="en-US" dirty="0" err="1"/>
              <a:t>ThrowAlreadyDisposedForLongLivedAllocator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//make compiler happy, previous row will throw</a:t>
            </a:r>
          </a:p>
          <a:p>
            <a:r>
              <a:rPr lang="en-US" dirty="0"/>
              <a:t>    return null;</a:t>
            </a:r>
          </a:p>
          <a:p>
            <a:r>
              <a:rPr lang="en-US" dirty="0"/>
              <a:t>  }</a:t>
            </a:r>
            <a:endParaRPr lang="ru-RU" dirty="0"/>
          </a:p>
          <a:p>
            <a:r>
              <a:rPr lang="ru-RU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6B02B-51F3-4B66-ABCB-042E6C7813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4D834C-5AA3-4C47-9B3F-9C25F171C375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05AE2-C5B4-4A85-A775-5471D9DF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0" y="5595620"/>
            <a:ext cx="1879600" cy="4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58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1A43EF-4FA6-4582-B05D-75F6F5D94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5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79ACD59-1563-4190-86EC-678470E1CEC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88A2E61-DD9C-4A19-8332-B13824F80396}"/>
              </a:ext>
            </a:extLst>
          </p:cNvPr>
          <p:cNvSpPr txBox="1">
            <a:spLocks/>
          </p:cNvSpPr>
          <p:nvPr/>
        </p:nvSpPr>
        <p:spPr>
          <a:xfrm>
            <a:off x="11166713" y="6196013"/>
            <a:ext cx="861579" cy="706755"/>
          </a:xfrm>
          <a:prstGeom prst="ellipse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smtClean="0">
                <a:latin typeface="Manrope Medium"/>
              </a:rPr>
              <a:pPr/>
              <a:t>33</a:t>
            </a:fld>
            <a:endParaRPr lang="en-US" dirty="0">
              <a:latin typeface="Manrope Medium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B26C789-ACFC-45BB-B8FC-62FE1B5FA85E}"/>
              </a:ext>
            </a:extLst>
          </p:cNvPr>
          <p:cNvSpPr txBox="1">
            <a:spLocks/>
          </p:cNvSpPr>
          <p:nvPr/>
        </p:nvSpPr>
        <p:spPr>
          <a:xfrm>
            <a:off x="791758" y="2979367"/>
            <a:ext cx="10358159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Поиск нецензурной лексики</a:t>
            </a:r>
          </a:p>
        </p:txBody>
      </p:sp>
    </p:spTree>
    <p:extLst>
      <p:ext uri="{BB962C8B-B14F-4D97-AF65-F5344CB8AC3E}">
        <p14:creationId xmlns:p14="http://schemas.microsoft.com/office/powerpoint/2010/main" val="331243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78FA74-0D99-4726-97EA-DEFC039E2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нецензурной лексики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12D4C-5DDB-49F4-8B2C-A3166543F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A9FEB-AE3A-4DE9-88D1-9A92779E0F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1380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en-US" dirty="0"/>
              <a:t>void </a:t>
            </a:r>
            <a:r>
              <a:rPr lang="en-US" dirty="0" err="1"/>
              <a:t>AdjustAll</a:t>
            </a:r>
            <a:r>
              <a:rPr lang="ru-RU" dirty="0"/>
              <a:t>() </a:t>
            </a:r>
            <a:r>
              <a:rPr lang="ru-RU" dirty="0">
                <a:solidFill>
                  <a:srgbClr val="00B050"/>
                </a:solidFill>
              </a:rPr>
              <a:t>// Если эта ******* ещё раз</a:t>
            </a:r>
          </a:p>
          <a:p>
            <a:r>
              <a:rPr lang="ru-RU" dirty="0">
                <a:solidFill>
                  <a:srgbClr val="00B050"/>
                </a:solidFill>
              </a:rPr>
              <a:t>                                 упадёт ***** увольняюсь *****</a:t>
            </a:r>
          </a:p>
          <a:p>
            <a:r>
              <a:rPr lang="en-US" dirty="0"/>
              <a:t>1381  </a:t>
            </a:r>
            <a:r>
              <a:rPr lang="ru-RU" dirty="0"/>
              <a:t>{ </a:t>
            </a:r>
            <a:endParaRPr lang="en-US" dirty="0"/>
          </a:p>
          <a:p>
            <a:r>
              <a:rPr lang="en-US" dirty="0"/>
              <a:t>        .</a:t>
            </a:r>
            <a:r>
              <a:rPr lang="ru-RU" dirty="0"/>
              <a:t>.. </a:t>
            </a:r>
            <a:endParaRPr lang="en-US" dirty="0"/>
          </a:p>
          <a:p>
            <a:r>
              <a:rPr lang="en-US" dirty="0"/>
              <a:t>2593  </a:t>
            </a: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en-US" dirty="0"/>
              <a:t>int </a:t>
            </a:r>
            <a:r>
              <a:rPr lang="en-US" dirty="0" err="1"/>
              <a:t>GetNum</a:t>
            </a:r>
            <a:r>
              <a:rPr lang="ru-RU" dirty="0"/>
              <a:t>() </a:t>
            </a:r>
            <a:r>
              <a:rPr lang="ru-RU" dirty="0">
                <a:solidFill>
                  <a:srgbClr val="00B050"/>
                </a:solidFill>
              </a:rPr>
              <a:t>// Подробности ****** в ***** тетрадке</a:t>
            </a:r>
          </a:p>
          <a:p>
            <a:r>
              <a:rPr lang="ru-RU" dirty="0"/>
              <a:t>{  ... }</a:t>
            </a:r>
          </a:p>
          <a:p>
            <a:endParaRPr lang="ru-RU" dirty="0"/>
          </a:p>
          <a:p>
            <a:r>
              <a:rPr lang="en-US" dirty="0"/>
              <a:t>string </a:t>
            </a:r>
            <a:r>
              <a:rPr lang="en-US" dirty="0" err="1"/>
              <a:t>DoMagic</a:t>
            </a:r>
            <a:r>
              <a:rPr lang="ru-RU" dirty="0"/>
              <a:t>(...) </a:t>
            </a:r>
          </a:p>
          <a:p>
            <a:r>
              <a:rPr lang="ru-RU" dirty="0">
                <a:solidFill>
                  <a:srgbClr val="00B050"/>
                </a:solidFill>
              </a:rPr>
              <a:t>// **** знает, какого ***** эта ***** падает. Закомментирую ****</a:t>
            </a:r>
          </a:p>
          <a:p>
            <a:r>
              <a:rPr lang="ru-RU" dirty="0"/>
              <a:t>{  ... }</a:t>
            </a:r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7AFB1-9007-4E50-82D9-2631D748DD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B87328-0678-4741-921B-DF89A9ACD668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142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78FA74-0D99-4726-97EA-DEFC039E2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нецензурной лексики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12D4C-5DDB-49F4-8B2C-A3166543F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A9FEB-AE3A-4DE9-88D1-9A92779E0F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SyntaxKind.CompilationUnit</a:t>
            </a:r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/>
              <a:t>var comments = </a:t>
            </a:r>
            <a:r>
              <a:rPr lang="en-US" dirty="0" err="1"/>
              <a:t>node.DescendantTrivia</a:t>
            </a:r>
            <a:r>
              <a:rPr lang="en-US" dirty="0"/>
              <a:t>().Where(x =&gt; </a:t>
            </a:r>
          </a:p>
          <a:p>
            <a:r>
              <a:rPr lang="en-US" dirty="0"/>
              <a:t>               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</a:t>
            </a:r>
            <a:r>
              <a:rPr lang="en-US" dirty="0" err="1">
                <a:highlight>
                  <a:srgbClr val="FFFF00"/>
                </a:highlight>
              </a:rPr>
              <a:t>SingleLineCommentTrivia</a:t>
            </a:r>
            <a:r>
              <a:rPr lang="en-US" dirty="0"/>
              <a:t> </a:t>
            </a:r>
          </a:p>
          <a:p>
            <a:r>
              <a:rPr lang="en-US" dirty="0"/>
              <a:t>             ||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</a:t>
            </a:r>
            <a:r>
              <a:rPr lang="en-US" dirty="0" err="1">
                <a:highlight>
                  <a:srgbClr val="FFFF00"/>
                </a:highlight>
              </a:rPr>
              <a:t>MultiLineCommentTrivia</a:t>
            </a:r>
            <a:r>
              <a:rPr lang="en-US" dirty="0"/>
              <a:t>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var words = new string[]{</a:t>
            </a:r>
            <a:r>
              <a:rPr lang="en-US" dirty="0">
                <a:solidFill>
                  <a:srgbClr val="B94C4C"/>
                </a:solidFill>
              </a:rPr>
              <a:t>"#$@*$"</a:t>
            </a:r>
            <a:r>
              <a:rPr lang="en-US" dirty="0"/>
              <a:t>, </a:t>
            </a:r>
            <a:r>
              <a:rPr lang="en-US" dirty="0">
                <a:solidFill>
                  <a:srgbClr val="B94C4C"/>
                </a:solidFill>
              </a:rPr>
              <a:t>"@#!*#$"</a:t>
            </a:r>
            <a:r>
              <a:rPr lang="en-US" dirty="0"/>
              <a:t>};</a:t>
            </a:r>
          </a:p>
          <a:p>
            <a:r>
              <a:rPr lang="en-US" dirty="0"/>
              <a:t>foreach (var comment in comments)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var </a:t>
            </a:r>
            <a:r>
              <a:rPr lang="en-US" dirty="0" err="1"/>
              <a:t>commWords</a:t>
            </a:r>
            <a:r>
              <a:rPr lang="en-US" dirty="0"/>
              <a:t> = </a:t>
            </a:r>
            <a:r>
              <a:rPr lang="en-US" dirty="0" err="1"/>
              <a:t>comment.Token.Text.Split</a:t>
            </a:r>
            <a:r>
              <a:rPr lang="en-US" dirty="0"/>
              <a:t>(' ');</a:t>
            </a:r>
          </a:p>
          <a:p>
            <a:r>
              <a:rPr lang="en-US" dirty="0"/>
              <a:t>    if (</a:t>
            </a:r>
            <a:r>
              <a:rPr lang="en-US" dirty="0" err="1"/>
              <a:t>commWords.Any</a:t>
            </a:r>
            <a:r>
              <a:rPr lang="en-US" dirty="0"/>
              <a:t>(x =&gt; </a:t>
            </a:r>
            <a:r>
              <a:rPr lang="en-US" dirty="0" err="1"/>
              <a:t>words.Contains</a:t>
            </a:r>
            <a:r>
              <a:rPr lang="en-US" dirty="0"/>
              <a:t>(x)))</a:t>
            </a:r>
          </a:p>
          <a:p>
            <a:r>
              <a:rPr lang="en-US" dirty="0"/>
              <a:t>    {/*Error*/}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3AC1-D707-48A6-BA07-10B83294C9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31EAED8-5BE7-4868-9D40-D7086DBA2276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77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78FA74-0D99-4726-97EA-DEFC039E2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 цензурной лексики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12D4C-5DDB-49F4-8B2C-A3166543F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A9FEB-AE3A-4DE9-88D1-9A92779E0F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SyntaxKind.CompilationUnit</a:t>
            </a:r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/>
              <a:t>var comments = </a:t>
            </a:r>
            <a:r>
              <a:rPr lang="en-US" dirty="0" err="1"/>
              <a:t>node.DescendantTrivia</a:t>
            </a:r>
            <a:r>
              <a:rPr lang="en-US" dirty="0"/>
              <a:t>().Where(x =&gt; </a:t>
            </a:r>
          </a:p>
          <a:p>
            <a:r>
              <a:rPr lang="en-US" dirty="0"/>
              <a:t>               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</a:t>
            </a:r>
            <a:r>
              <a:rPr lang="en-US" dirty="0" err="1">
                <a:highlight>
                  <a:srgbClr val="FFFF00"/>
                </a:highlight>
              </a:rPr>
              <a:t>SingleLineCommentTrivia</a:t>
            </a:r>
            <a:r>
              <a:rPr lang="en-US" dirty="0"/>
              <a:t> </a:t>
            </a:r>
          </a:p>
          <a:p>
            <a:r>
              <a:rPr lang="en-US" dirty="0"/>
              <a:t>             || </a:t>
            </a:r>
            <a:r>
              <a:rPr lang="en-US" dirty="0" err="1"/>
              <a:t>x.Kind</a:t>
            </a:r>
            <a:r>
              <a:rPr lang="en-US" dirty="0"/>
              <a:t>() == </a:t>
            </a:r>
            <a:r>
              <a:rPr lang="en-US" dirty="0" err="1"/>
              <a:t>SyntaxKind.</a:t>
            </a:r>
            <a:r>
              <a:rPr lang="en-US" dirty="0" err="1">
                <a:highlight>
                  <a:srgbClr val="FFFF00"/>
                </a:highlight>
              </a:rPr>
              <a:t>MultiLineCommentTrivia</a:t>
            </a:r>
            <a:r>
              <a:rPr lang="en-US" dirty="0"/>
              <a:t>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var words = new string[]{</a:t>
            </a:r>
            <a:r>
              <a:rPr lang="en-US" dirty="0">
                <a:solidFill>
                  <a:srgbClr val="B94C4C"/>
                </a:solidFill>
              </a:rPr>
              <a:t>"#$@*$"</a:t>
            </a:r>
            <a:r>
              <a:rPr lang="en-US" dirty="0"/>
              <a:t>, </a:t>
            </a:r>
            <a:r>
              <a:rPr lang="en-US" dirty="0">
                <a:solidFill>
                  <a:srgbClr val="B94C4C"/>
                </a:solidFill>
              </a:rPr>
              <a:t>"@#!*#$"</a:t>
            </a:r>
            <a:r>
              <a:rPr lang="en-US" dirty="0"/>
              <a:t>};</a:t>
            </a:r>
          </a:p>
          <a:p>
            <a:r>
              <a:rPr lang="en-US" dirty="0"/>
              <a:t>foreach (var comment in comments)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var </a:t>
            </a:r>
            <a:r>
              <a:rPr lang="en-US" dirty="0" err="1"/>
              <a:t>commWords</a:t>
            </a:r>
            <a:r>
              <a:rPr lang="en-US" dirty="0"/>
              <a:t> = </a:t>
            </a:r>
            <a:r>
              <a:rPr lang="en-US" dirty="0" err="1"/>
              <a:t>comment.Token.Text.Split</a:t>
            </a:r>
            <a:r>
              <a:rPr lang="en-US" dirty="0"/>
              <a:t>(' ');</a:t>
            </a:r>
          </a:p>
          <a:p>
            <a:r>
              <a:rPr lang="en-US" dirty="0"/>
              <a:t>    if (</a:t>
            </a:r>
            <a:r>
              <a:rPr lang="en-US" dirty="0" err="1"/>
              <a:t>commWords.Any</a:t>
            </a:r>
            <a:r>
              <a:rPr lang="en-US" dirty="0"/>
              <a:t>(x =&gt; !</a:t>
            </a:r>
            <a:r>
              <a:rPr lang="en-US" dirty="0" err="1"/>
              <a:t>words.Contains</a:t>
            </a:r>
            <a:r>
              <a:rPr lang="en-US" dirty="0"/>
              <a:t>(x)))</a:t>
            </a:r>
          </a:p>
          <a:p>
            <a:r>
              <a:rPr lang="en-US" dirty="0"/>
              <a:t>    {/*Error*/}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B61FC-44DC-4A94-A481-3710687BAF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D5ECDD-2283-46B7-A5C0-069D1C578A21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367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717EA7-A470-4931-9796-BD524D558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EED0E-E036-4A41-8A60-3F3902501B5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63D98D2-A5D2-478F-B994-C75D73AA8D58}"/>
              </a:ext>
            </a:extLst>
          </p:cNvPr>
          <p:cNvSpPr txBox="1">
            <a:spLocks/>
          </p:cNvSpPr>
          <p:nvPr/>
        </p:nvSpPr>
        <p:spPr>
          <a:xfrm>
            <a:off x="11166713" y="6196013"/>
            <a:ext cx="861579" cy="706755"/>
          </a:xfrm>
          <a:prstGeom prst="ellipse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smtClean="0">
                <a:latin typeface="Manrope Medium"/>
              </a:rPr>
              <a:pPr/>
              <a:t>37</a:t>
            </a:fld>
            <a:endParaRPr lang="en-US" dirty="0">
              <a:latin typeface="Manrope Medium"/>
            </a:endParaRP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9D7D4B1E-C2D9-482C-9608-3AAF65256861}"/>
              </a:ext>
            </a:extLst>
          </p:cNvPr>
          <p:cNvSpPr txBox="1">
            <a:spLocks/>
          </p:cNvSpPr>
          <p:nvPr/>
        </p:nvSpPr>
        <p:spPr>
          <a:xfrm>
            <a:off x="791758" y="2979367"/>
            <a:ext cx="10358159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Корректные имена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361159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91A6A5F-98CA-4232-AB89-49FA6D9C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Корректные имена методов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00352-9F8B-4156-9316-0548C96D79EC}"/>
              </a:ext>
            </a:extLst>
          </p:cNvPr>
          <p:cNvSpPr/>
          <p:nvPr/>
        </p:nvSpPr>
        <p:spPr>
          <a:xfrm>
            <a:off x="249210" y="1381035"/>
            <a:ext cx="10753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ru-RU" sz="2800" dirty="0" err="1">
                <a:latin typeface="Consolas" panose="020B0609020204030204" pitchFamily="49" charset="0"/>
              </a:rPr>
              <a:t>public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List&lt;int&gt; </a:t>
            </a:r>
            <a:r>
              <a:rPr lang="en-US" sz="2800" dirty="0" err="1">
                <a:latin typeface="Consolas" panose="020B0609020204030204" pitchFamily="49" charset="0"/>
              </a:rPr>
              <a:t>IsItCorrect</a:t>
            </a:r>
            <a:r>
              <a:rPr lang="ru-RU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List&lt;int&gt; source</a:t>
            </a:r>
            <a:r>
              <a:rPr lang="ru-RU" sz="28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</a:rPr>
              <a:t>// Возвращает исправленный лист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public void </a:t>
            </a:r>
            <a:r>
              <a:rPr lang="en-US" sz="2800" dirty="0" err="1">
                <a:latin typeface="Consolas" panose="020B0609020204030204" pitchFamily="49" charset="0"/>
              </a:rPr>
              <a:t>GetActMarriage</a:t>
            </a:r>
            <a:r>
              <a:rPr lang="ru-RU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ru-RU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</a:rPr>
              <a:t> автозаполнение акта о браке товара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ru-RU" sz="2800" dirty="0" err="1">
                <a:latin typeface="Consolas" panose="020B0609020204030204" pitchFamily="49" charset="0"/>
              </a:rPr>
              <a:t>public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List&lt;int&gt; </a:t>
            </a:r>
            <a:r>
              <a:rPr lang="en-US" sz="2800" dirty="0" err="1">
                <a:latin typeface="Consolas" panose="020B0609020204030204" pitchFamily="49" charset="0"/>
              </a:rPr>
              <a:t>SetField</a:t>
            </a:r>
            <a:r>
              <a:rPr lang="ru-RU" sz="28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</a:rPr>
              <a:t>// Забирает откуда–то значения 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ru-RU" sz="2800" dirty="0">
                <a:solidFill>
                  <a:srgbClr val="00B050"/>
                </a:solidFill>
                <a:latin typeface="Consolas" panose="020B0609020204030204" pitchFamily="49" charset="0"/>
              </a:rPr>
              <a:t>и куда-то присваивает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0FC41-437F-43D2-B8B6-8844280502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7E8077-1ED7-47EE-9891-644935969557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DC568E2-60FA-4FE1-BDFF-9542BB46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7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730020-9063-4E73-89CB-8C0D5EF4A84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9"/>
            <a:ext cx="10813369" cy="4919304"/>
          </a:xfrm>
        </p:spPr>
        <p:txBody>
          <a:bodyPr/>
          <a:lstStyle/>
          <a:p>
            <a:r>
              <a:rPr lang="ru-RU" sz="3200" dirty="0"/>
              <a:t>Если метод начинается с </a:t>
            </a:r>
            <a:r>
              <a:rPr lang="en-US" sz="3200" dirty="0"/>
              <a:t>Is</a:t>
            </a:r>
            <a:r>
              <a:rPr lang="ru-RU" sz="3200" dirty="0"/>
              <a:t> – он должен вернуть </a:t>
            </a:r>
            <a:r>
              <a:rPr lang="en-US" sz="3200" dirty="0"/>
              <a:t>bool</a:t>
            </a:r>
            <a:r>
              <a:rPr lang="ru-RU" sz="3200" dirty="0"/>
              <a:t>.</a:t>
            </a:r>
          </a:p>
          <a:p>
            <a:r>
              <a:rPr lang="ru-RU" sz="3200" dirty="0"/>
              <a:t>Если метод начинается с </a:t>
            </a:r>
            <a:r>
              <a:rPr lang="en-US" sz="3200" dirty="0"/>
              <a:t>Get</a:t>
            </a:r>
            <a:r>
              <a:rPr lang="ru-RU" sz="3200" dirty="0"/>
              <a:t> он должен что-то возвращать.</a:t>
            </a:r>
          </a:p>
          <a:p>
            <a:r>
              <a:rPr lang="ru-RU" sz="3200" dirty="0"/>
              <a:t>Если метод начинается с </a:t>
            </a:r>
            <a:r>
              <a:rPr lang="en-US" sz="3200" dirty="0"/>
              <a:t>Set</a:t>
            </a:r>
            <a:r>
              <a:rPr lang="ru-RU" sz="3200" dirty="0"/>
              <a:t> он не должен ничего возвращать, но иметь аргументы.</a:t>
            </a:r>
          </a:p>
          <a:p>
            <a:r>
              <a:rPr lang="ru-RU" sz="3200" dirty="0"/>
              <a:t>Если в имени метода есть </a:t>
            </a:r>
            <a:r>
              <a:rPr lang="en-US" sz="3200" dirty="0"/>
              <a:t>Throw </a:t>
            </a:r>
            <a:r>
              <a:rPr lang="ru-RU" sz="3200" dirty="0"/>
              <a:t>– он выбрасывает исключение.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91A6A5F-98CA-4232-AB89-49FA6D9C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Корректные имена методов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75C03-8E39-4A77-8EB3-FD205994B7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5A8E6C-DAFC-448D-8C23-F7692E148B1F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6422A3-F09D-4980-873F-7C64F4807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F5B1E55-7A10-4577-88A1-FF3F6B69F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Когда искать ошибки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3BF3-9100-4A76-AECB-8115C04655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055A78-C28A-4239-ACD7-994FE3D7E64F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E06D392-35B9-4F34-A648-6F6E51813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3906FB8-B20D-4BA4-86FA-382F6DDF0B6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90533621"/>
              </p:ext>
            </p:extLst>
          </p:nvPr>
        </p:nvGraphicFramePr>
        <p:xfrm>
          <a:off x="725488" y="1276350"/>
          <a:ext cx="1062990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5DB6B69-65FD-4208-94CE-ED8CE90E5E65}"/>
              </a:ext>
            </a:extLst>
          </p:cNvPr>
          <p:cNvSpPr/>
          <p:nvPr/>
        </p:nvSpPr>
        <p:spPr>
          <a:xfrm>
            <a:off x="2424642" y="43638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7A1968-9CE5-4B4B-B53F-018FA7F98B9C}"/>
              </a:ext>
            </a:extLst>
          </p:cNvPr>
          <p:cNvSpPr/>
          <p:nvPr/>
        </p:nvSpPr>
        <p:spPr>
          <a:xfrm>
            <a:off x="4816555" y="424783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240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25C4E-67ED-441E-9B8B-C4042EDE5AE0}"/>
              </a:ext>
            </a:extLst>
          </p:cNvPr>
          <p:cNvSpPr/>
          <p:nvPr/>
        </p:nvSpPr>
        <p:spPr>
          <a:xfrm>
            <a:off x="7264419" y="39945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960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455FD-6068-4F5C-BC73-722F3F3962C9}"/>
              </a:ext>
            </a:extLst>
          </p:cNvPr>
          <p:cNvSpPr/>
          <p:nvPr/>
        </p:nvSpPr>
        <p:spPr>
          <a:xfrm>
            <a:off x="9674996" y="172193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7600</a:t>
            </a:r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BDEFC-DC9A-4917-A9CE-84499DCB6CBE}"/>
              </a:ext>
            </a:extLst>
          </p:cNvPr>
          <p:cNvSpPr/>
          <p:nvPr/>
        </p:nvSpPr>
        <p:spPr>
          <a:xfrm>
            <a:off x="836612" y="12763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B2560-B265-445F-82F0-A389DA60DFB4}"/>
              </a:ext>
            </a:extLst>
          </p:cNvPr>
          <p:cNvSpPr/>
          <p:nvPr/>
        </p:nvSpPr>
        <p:spPr>
          <a:xfrm>
            <a:off x="836612" y="5416063"/>
            <a:ext cx="9840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Источник: </a:t>
            </a:r>
            <a:r>
              <a:rPr lang="en-US" dirty="0">
                <a:hlinkClick r:id="rId3"/>
              </a:rPr>
              <a:t>https://www.nist.gov/sites/default/files/documents/director/planning/report02-3.pdf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41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0932C-3F63-41E3-8A62-20FDD2AA913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057327"/>
          </a:xfrm>
        </p:spPr>
        <p:txBody>
          <a:bodyPr/>
          <a:lstStyle/>
          <a:p>
            <a:endParaRPr lang="ru-RU" dirty="0">
              <a:solidFill>
                <a:srgbClr val="0000FF"/>
              </a:solidFill>
            </a:endParaRPr>
          </a:p>
          <a:p>
            <a:r>
              <a:rPr lang="en-US" dirty="0" err="1"/>
              <a:t>SyntaxKind.</a:t>
            </a:r>
            <a:r>
              <a:rPr lang="en-US" dirty="0" err="1">
                <a:solidFill>
                  <a:srgbClr val="000000"/>
                </a:solidFill>
              </a:rPr>
              <a:t>MethodDeclaration</a:t>
            </a:r>
            <a:endParaRPr lang="ru-RU" dirty="0"/>
          </a:p>
          <a:p>
            <a:endParaRPr lang="ru-RU" dirty="0">
              <a:solidFill>
                <a:srgbClr val="0000FF"/>
              </a:solidFill>
            </a:endParaRPr>
          </a:p>
          <a:p>
            <a:r>
              <a:rPr lang="en-US" dirty="0"/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node.</a:t>
            </a:r>
            <a:r>
              <a:rPr lang="en-US" dirty="0" err="1"/>
              <a:t>Identifier.Text.StartsWith</a:t>
            </a:r>
            <a:r>
              <a:rPr lang="en-US" dirty="0"/>
              <a:t>("Is") </a:t>
            </a:r>
          </a:p>
          <a:p>
            <a:r>
              <a:rPr lang="en-US" dirty="0"/>
              <a:t>    &amp;&amp; </a:t>
            </a:r>
            <a:r>
              <a:rPr lang="en-US" dirty="0" err="1"/>
              <a:t>node.ReturnType</a:t>
            </a:r>
            <a:r>
              <a:rPr lang="en-US" dirty="0"/>
              <a:t> is </a:t>
            </a:r>
            <a:r>
              <a:rPr lang="en-US" dirty="0" err="1">
                <a:highlight>
                  <a:srgbClr val="FFFF00"/>
                </a:highlight>
              </a:rPr>
              <a:t>PredefinedTypeSyntax</a:t>
            </a:r>
            <a:r>
              <a:rPr lang="en-US" dirty="0"/>
              <a:t> </a:t>
            </a:r>
            <a:r>
              <a:rPr lang="en-US" dirty="0" err="1"/>
              <a:t>predef</a:t>
            </a:r>
            <a:r>
              <a:rPr lang="en-US" dirty="0"/>
              <a:t> </a:t>
            </a:r>
          </a:p>
          <a:p>
            <a:r>
              <a:rPr lang="en-US" dirty="0"/>
              <a:t>    &amp;&amp; </a:t>
            </a:r>
            <a:r>
              <a:rPr lang="en-US" dirty="0" err="1"/>
              <a:t>predef.Keyword.Text</a:t>
            </a:r>
            <a:r>
              <a:rPr lang="en-US" dirty="0"/>
              <a:t> != "bool")</a:t>
            </a:r>
          </a:p>
          <a:p>
            <a:r>
              <a:rPr lang="en-US" dirty="0"/>
              <a:t>    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node.Identifier.Text.StartsWith</a:t>
            </a:r>
            <a:r>
              <a:rPr lang="en-US" dirty="0"/>
              <a:t>("Get") </a:t>
            </a:r>
          </a:p>
          <a:p>
            <a:r>
              <a:rPr lang="en-US" dirty="0"/>
              <a:t>    &amp;&amp; </a:t>
            </a:r>
            <a:r>
              <a:rPr lang="en-US" dirty="0" err="1"/>
              <a:t>node.ReturnType</a:t>
            </a:r>
            <a:r>
              <a:rPr lang="en-US" dirty="0"/>
              <a:t> is </a:t>
            </a:r>
            <a:r>
              <a:rPr lang="en-US" dirty="0" err="1"/>
              <a:t>PredefinedTypeSyntax</a:t>
            </a:r>
            <a:r>
              <a:rPr lang="en-US" dirty="0"/>
              <a:t> </a:t>
            </a:r>
            <a:r>
              <a:rPr lang="en-US" dirty="0" err="1"/>
              <a:t>predef</a:t>
            </a:r>
            <a:r>
              <a:rPr lang="en-US" dirty="0"/>
              <a:t> </a:t>
            </a:r>
          </a:p>
          <a:p>
            <a:r>
              <a:rPr lang="en-US" dirty="0"/>
              <a:t>    &amp;&amp; </a:t>
            </a:r>
            <a:r>
              <a:rPr lang="en-US" dirty="0" err="1"/>
              <a:t>predef.</a:t>
            </a:r>
            <a:r>
              <a:rPr lang="en-US" dirty="0" err="1">
                <a:highlight>
                  <a:srgbClr val="FFFF00"/>
                </a:highlight>
              </a:rPr>
              <a:t>Keyword.Text</a:t>
            </a:r>
            <a:r>
              <a:rPr lang="en-US" dirty="0">
                <a:highlight>
                  <a:srgbClr val="FFFF00"/>
                </a:highlight>
              </a:rPr>
              <a:t> == "void"</a:t>
            </a:r>
            <a:r>
              <a:rPr lang="en-US" dirty="0"/>
              <a:t>)</a:t>
            </a:r>
          </a:p>
          <a:p>
            <a:r>
              <a:rPr lang="en-US" dirty="0"/>
              <a:t>    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33D05-12DF-46A2-BC84-0106E0967DC3}"/>
              </a:ext>
            </a:extLst>
          </p:cNvPr>
          <p:cNvSpPr txBox="1"/>
          <p:nvPr/>
        </p:nvSpPr>
        <p:spPr>
          <a:xfrm>
            <a:off x="304799" y="350941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CFF51-F181-4380-8958-D0739ED60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ru-RU" dirty="0"/>
              <a:t> – вернуть </a:t>
            </a:r>
            <a:r>
              <a:rPr lang="en-US" dirty="0"/>
              <a:t>bool</a:t>
            </a:r>
            <a:r>
              <a:rPr lang="ru-RU" dirty="0"/>
              <a:t>, </a:t>
            </a:r>
            <a:r>
              <a:rPr lang="en-US" dirty="0"/>
              <a:t>Get – </a:t>
            </a:r>
            <a:r>
              <a:rPr lang="ru-RU" dirty="0"/>
              <a:t>возвращать объект</a:t>
            </a: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73045-94A8-4461-8224-2CEA08DE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11FB-7A7D-4F81-B721-04183060F60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2FC27E8-8A8D-4A5C-9310-CEB67F74B479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7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96596A-BBED-4469-B6D2-FBF5F7360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</a:t>
            </a:r>
            <a:r>
              <a:rPr lang="ru-RU" dirty="0"/>
              <a:t> – иметь аргументы,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C00F8-F24A-4F12-BC03-5AAF90BEE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3A787-F578-4BF8-8549-3A82BDB6DA2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 dirty="0">
              <a:solidFill>
                <a:srgbClr val="0000FF"/>
              </a:solidFill>
            </a:endParaRPr>
          </a:p>
          <a:p>
            <a:r>
              <a:rPr lang="en-US" dirty="0" err="1"/>
              <a:t>SyntaxKind.</a:t>
            </a:r>
            <a:r>
              <a:rPr lang="en-US" dirty="0" err="1">
                <a:solidFill>
                  <a:srgbClr val="000000"/>
                </a:solidFill>
              </a:rPr>
              <a:t>MethodDeclaration</a:t>
            </a:r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/>
              <a:t>if (</a:t>
            </a:r>
            <a:r>
              <a:rPr lang="en-US" dirty="0" err="1"/>
              <a:t>node.Identifier.Text.StartsWith</a:t>
            </a:r>
            <a:r>
              <a:rPr lang="en-US" dirty="0"/>
              <a:t>(</a:t>
            </a:r>
            <a:r>
              <a:rPr lang="ru-RU" dirty="0"/>
              <a:t>"</a:t>
            </a:r>
            <a:r>
              <a:rPr lang="en-US" dirty="0"/>
              <a:t>Set") </a:t>
            </a:r>
          </a:p>
          <a:p>
            <a:r>
              <a:rPr lang="en-US" dirty="0"/>
              <a:t>    &amp;&amp; </a:t>
            </a:r>
            <a:r>
              <a:rPr lang="en-US" dirty="0" err="1"/>
              <a:t>node.ReturnType</a:t>
            </a:r>
            <a:r>
              <a:rPr lang="en-US" dirty="0"/>
              <a:t> is </a:t>
            </a:r>
            <a:r>
              <a:rPr lang="en-US" dirty="0" err="1"/>
              <a:t>PredefinedTypeSyntax</a:t>
            </a:r>
            <a:r>
              <a:rPr lang="en-US" dirty="0"/>
              <a:t> </a:t>
            </a:r>
            <a:r>
              <a:rPr lang="en-US" dirty="0" err="1"/>
              <a:t>predef</a:t>
            </a:r>
            <a:r>
              <a:rPr lang="en-US" dirty="0"/>
              <a:t> </a:t>
            </a:r>
          </a:p>
          <a:p>
            <a:r>
              <a:rPr lang="en-US" dirty="0"/>
              <a:t>    &amp;&amp; </a:t>
            </a:r>
            <a:r>
              <a:rPr lang="ru-RU" dirty="0"/>
              <a:t>(</a:t>
            </a:r>
            <a:r>
              <a:rPr lang="en-US" dirty="0" err="1"/>
              <a:t>predef.Keyword.Text</a:t>
            </a:r>
            <a:r>
              <a:rPr lang="en-US" dirty="0"/>
              <a:t> != "void</a:t>
            </a:r>
            <a:r>
              <a:rPr lang="ru-RU" dirty="0"/>
              <a:t>"</a:t>
            </a:r>
            <a:endParaRPr lang="en-US" dirty="0"/>
          </a:p>
          <a:p>
            <a:r>
              <a:rPr lang="en-US" dirty="0"/>
              <a:t>    || </a:t>
            </a:r>
            <a:r>
              <a:rPr lang="ru-RU" dirty="0"/>
              <a:t>!</a:t>
            </a:r>
            <a:r>
              <a:rPr lang="en-US" dirty="0" err="1"/>
              <a:t>node.</a:t>
            </a:r>
            <a:r>
              <a:rPr lang="en-US" dirty="0" err="1">
                <a:highlight>
                  <a:srgbClr val="FFFF00"/>
                </a:highlight>
              </a:rPr>
              <a:t>ParameterList</a:t>
            </a:r>
            <a:r>
              <a:rPr lang="en-US" dirty="0" err="1"/>
              <a:t>.Parameters.Any</a:t>
            </a:r>
            <a:r>
              <a:rPr lang="en-US" dirty="0"/>
              <a:t>())</a:t>
            </a:r>
          </a:p>
          <a:p>
            <a:r>
              <a:rPr lang="en-US" dirty="0"/>
              <a:t>    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7379-2024-4C05-B379-DA9A36DD5C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4E8EA8-E6D5-4817-96C3-8439BE87C412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37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F834E2-3984-4E24-A819-BFC668EC8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имени есть </a:t>
            </a:r>
            <a:r>
              <a:rPr lang="en-US" dirty="0"/>
              <a:t>Throw </a:t>
            </a:r>
            <a:r>
              <a:rPr lang="ru-RU" dirty="0"/>
              <a:t>– выброс исключения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708C0-6464-47DA-B92E-590D9F3B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0EF28-E5E3-4F24-B2C4-1B98E31410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SyntaxKind.</a:t>
            </a:r>
            <a:r>
              <a:rPr lang="en-US" dirty="0" err="1">
                <a:solidFill>
                  <a:srgbClr val="000000"/>
                </a:solidFill>
              </a:rPr>
              <a:t>MethodDeclaration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(!</a:t>
            </a:r>
            <a:r>
              <a:rPr lang="en-US" dirty="0" err="1"/>
              <a:t>node.Identifier.Text.Contains</a:t>
            </a:r>
            <a:r>
              <a:rPr lang="en-US" dirty="0"/>
              <a:t>("Throw")) </a:t>
            </a:r>
          </a:p>
          <a:p>
            <a:r>
              <a:rPr lang="en-US" dirty="0"/>
              <a:t>        {return;}</a:t>
            </a:r>
          </a:p>
          <a:p>
            <a:endParaRPr lang="en-US" dirty="0"/>
          </a:p>
          <a:p>
            <a:r>
              <a:rPr lang="en-US" dirty="0"/>
              <a:t>if (!</a:t>
            </a:r>
            <a:r>
              <a:rPr lang="en-US" dirty="0" err="1"/>
              <a:t>node.</a:t>
            </a:r>
            <a:r>
              <a:rPr lang="en-US" dirty="0" err="1">
                <a:highlight>
                  <a:srgbClr val="FFFF00"/>
                </a:highlight>
              </a:rPr>
              <a:t>DescendantNodes</a:t>
            </a:r>
            <a:r>
              <a:rPr lang="ru-RU" dirty="0"/>
              <a:t>()</a:t>
            </a:r>
            <a:r>
              <a:rPr lang="en-US" dirty="0"/>
              <a:t>.Any(x =&gt; x is </a:t>
            </a:r>
            <a:r>
              <a:rPr lang="en-US" dirty="0" err="1"/>
              <a:t>ThrowExpressionSyntax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|| x is </a:t>
            </a:r>
            <a:r>
              <a:rPr lang="en-US" dirty="0" err="1"/>
              <a:t>ThrowStatementSyntax</a:t>
            </a:r>
            <a:r>
              <a:rPr lang="en-US" dirty="0"/>
              <a:t>))</a:t>
            </a:r>
          </a:p>
          <a:p>
            <a:r>
              <a:rPr lang="en-US" dirty="0"/>
              <a:t>    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7515D-B2BD-43CC-83ED-99D3A7641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6487999-D833-43A4-868A-82F348FB1892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988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F834E2-3984-4E24-A819-BFC668EC8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Вариант исключения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708C0-6464-47DA-B92E-590D9F3B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42A65-126B-4167-8AF5-4DD2DA911F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public void Throw()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    if (false)</a:t>
            </a:r>
          </a:p>
          <a:p>
            <a:r>
              <a:rPr lang="en-US" dirty="0"/>
              <a:t>        throw new Exception();</a:t>
            </a:r>
          </a:p>
          <a:p>
            <a:r>
              <a:rPr lang="ru-RU" dirty="0"/>
              <a:t>}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8CBAF-6F28-4BEF-89E6-BB5778F7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18" y="1268720"/>
            <a:ext cx="4896854" cy="47972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0DABD3-D3D5-4DD2-B653-2C2E268F7CC8}"/>
              </a:ext>
            </a:extLst>
          </p:cNvPr>
          <p:cNvSpPr/>
          <p:nvPr/>
        </p:nvSpPr>
        <p:spPr>
          <a:xfrm>
            <a:off x="7408166" y="3162021"/>
            <a:ext cx="4306506" cy="264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B2C3-9ED8-4D28-8A9D-9B2D4886DE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6B45A9-7E97-498E-8C8B-47F0E590FA8D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856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F834E2-3984-4E24-A819-BFC668EC8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Тоже поддержим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708C0-6464-47DA-B92E-590D9F3B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42A65-126B-4167-8AF5-4DD2DA911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9772014" cy="5057327"/>
          </a:xfrm>
        </p:spPr>
        <p:txBody>
          <a:bodyPr/>
          <a:lstStyle/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SyntaxKind.</a:t>
            </a:r>
            <a:r>
              <a:rPr lang="en-US" dirty="0" err="1">
                <a:solidFill>
                  <a:srgbClr val="000000"/>
                </a:solidFill>
              </a:rPr>
              <a:t>MethodDeclaration</a:t>
            </a:r>
            <a:endParaRPr lang="ru-RU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if (!</a:t>
            </a:r>
            <a:r>
              <a:rPr lang="en-US" dirty="0" err="1"/>
              <a:t>node.Identifier.Text.Contains</a:t>
            </a:r>
            <a:r>
              <a:rPr lang="en-US" dirty="0"/>
              <a:t>("Throw")) </a:t>
            </a:r>
          </a:p>
          <a:p>
            <a:r>
              <a:rPr lang="en-US" dirty="0"/>
              <a:t>        {return;}</a:t>
            </a:r>
            <a:endParaRPr lang="ru-RU" dirty="0"/>
          </a:p>
          <a:p>
            <a:endParaRPr lang="en-US" dirty="0"/>
          </a:p>
          <a:p>
            <a:r>
              <a:rPr lang="en-US" dirty="0"/>
              <a:t>if (!</a:t>
            </a:r>
            <a:r>
              <a:rPr lang="en-US" dirty="0" err="1"/>
              <a:t>node.</a:t>
            </a:r>
            <a:r>
              <a:rPr lang="en-US" dirty="0" err="1">
                <a:highlight>
                  <a:srgbClr val="FFFF00"/>
                </a:highlight>
              </a:rPr>
              <a:t>Body.Statements</a:t>
            </a:r>
            <a:r>
              <a:rPr lang="en-US" dirty="0" err="1"/>
              <a:t>.Any</a:t>
            </a:r>
            <a:r>
              <a:rPr lang="en-US" dirty="0"/>
              <a:t>(x =&gt; x is </a:t>
            </a:r>
            <a:r>
              <a:rPr lang="en-US" dirty="0" err="1"/>
              <a:t>ThrowStatementSyntax</a:t>
            </a:r>
            <a:r>
              <a:rPr lang="en-US" dirty="0"/>
              <a:t>))</a:t>
            </a:r>
          </a:p>
          <a:p>
            <a:r>
              <a:rPr lang="en-US" dirty="0"/>
              <a:t>    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E81B0-7C62-47EA-A90B-4548E613E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7FC71B-9A0D-44F9-A0AF-E59A56D3803B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163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F834E2-3984-4E24-A819-BFC668EC8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Не всё так просто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708C0-6464-47DA-B92E-590D9F3B0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42A65-126B-4167-8AF5-4DD2DA911F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057327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public void Throw()</a:t>
            </a:r>
          </a:p>
          <a:p>
            <a:r>
              <a:rPr lang="ru-RU" dirty="0"/>
              <a:t>{</a:t>
            </a:r>
            <a:r>
              <a:rPr lang="en-US" dirty="0"/>
              <a:t>   return; throw new Exception();</a:t>
            </a:r>
            <a:r>
              <a:rPr lang="ru-RU" dirty="0"/>
              <a:t>}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public void Throw()</a:t>
            </a:r>
          </a:p>
          <a:p>
            <a:r>
              <a:rPr lang="ru-RU" dirty="0"/>
              <a:t>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#if </a:t>
            </a: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throw new Exception();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#endif</a:t>
            </a:r>
          </a:p>
          <a:p>
            <a:r>
              <a:rPr lang="ru-RU" dirty="0">
                <a:solidFill>
                  <a:srgbClr val="000000"/>
                </a:solidFill>
              </a:rPr>
              <a:t>}</a:t>
            </a:r>
            <a:endParaRPr lang="ru-RU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23F4-49B5-4052-8ACE-AEDB91D397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88BE54-E736-4EBB-8C25-CA37C5818653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6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61F6CB-1516-452B-89DC-3E1A41F7ED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8"/>
            <a:ext cx="8091341" cy="4311389"/>
          </a:xfrm>
        </p:spPr>
        <p:txBody>
          <a:bodyPr/>
          <a:lstStyle/>
          <a:p>
            <a:r>
              <a:rPr lang="ru-RU" dirty="0"/>
              <a:t>Если условие выполнено – у нас обычный код</a:t>
            </a:r>
          </a:p>
          <a:p>
            <a:r>
              <a:rPr lang="ru-RU" dirty="0"/>
              <a:t>Иначе – код попадёт в синтаксическое дерево в качестве </a:t>
            </a:r>
            <a:r>
              <a:rPr lang="en-US" dirty="0"/>
              <a:t>Syntax trivia</a:t>
            </a:r>
            <a:r>
              <a:rPr lang="ru-RU" dirty="0"/>
              <a:t> (комментария)</a:t>
            </a:r>
          </a:p>
          <a:p>
            <a:r>
              <a:rPr lang="ru-RU" dirty="0"/>
              <a:t>Дерево можно построить</a:t>
            </a:r>
            <a:r>
              <a:rPr lang="en-US" dirty="0"/>
              <a:t> </a:t>
            </a:r>
            <a:r>
              <a:rPr lang="ru-RU" dirty="0"/>
              <a:t>по любой строке</a:t>
            </a:r>
          </a:p>
          <a:p>
            <a:r>
              <a:rPr lang="ru-RU" dirty="0"/>
              <a:t>Можно попробовать использовать существующую модель</a:t>
            </a:r>
          </a:p>
          <a:p>
            <a:r>
              <a:rPr lang="ru-RU" dirty="0"/>
              <a:t>Скорее всего это не будет стабильным решением и поддержит только частные случаи</a:t>
            </a:r>
          </a:p>
          <a:p>
            <a:r>
              <a:rPr lang="ru-RU" dirty="0"/>
              <a:t>Мы проводили такое построение для интерполированных строк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DB5CF9A-242B-48FD-B0C1-60F3BA582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Подробнее о директивах компиляции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895B6-6E0F-4F52-AD5E-92CA3FC9D0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71D503-9F48-41AF-9C34-699A54085A98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270CC-634A-4E83-AAA6-B60024EE71CA}"/>
              </a:ext>
            </a:extLst>
          </p:cNvPr>
          <p:cNvSpPr/>
          <p:nvPr/>
        </p:nvSpPr>
        <p:spPr>
          <a:xfrm>
            <a:off x="8763581" y="1269902"/>
            <a:ext cx="283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#if </a:t>
            </a: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throw new Exception();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#endif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96651-2B8A-4349-97D6-AC2A88152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4"/>
          <a:stretch/>
        </p:blipFill>
        <p:spPr>
          <a:xfrm>
            <a:off x="8816829" y="2421072"/>
            <a:ext cx="3160424" cy="768147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A70C445-118C-472D-89E5-B77A093E4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B5CF9A-242B-48FD-B0C1-60F3BA582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Строим синтаксическое дерево по строке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3A6FA-C770-463F-899C-A923955A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203E3-41A8-49DD-8E15-D24F6C1D88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8311350" cy="505732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var template = </a:t>
            </a:r>
            <a:r>
              <a:rPr lang="en-US" dirty="0">
                <a:solidFill>
                  <a:srgbClr val="B94C4C"/>
                </a:solidFill>
              </a:rPr>
              <a:t>$"class C {{ </a:t>
            </a:r>
            <a:r>
              <a:rPr lang="en-US" dirty="0"/>
              <a:t>{</a:t>
            </a:r>
            <a:r>
              <a:rPr lang="en-US" dirty="0" err="1"/>
              <a:t>codeToBuild</a:t>
            </a:r>
            <a:r>
              <a:rPr lang="en-US" dirty="0"/>
              <a:t>} </a:t>
            </a:r>
            <a:r>
              <a:rPr lang="en-US" dirty="0">
                <a:solidFill>
                  <a:srgbClr val="B94C4C"/>
                </a:solidFill>
              </a:rPr>
              <a:t>}}"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var tree = </a:t>
            </a:r>
            <a:r>
              <a:rPr lang="en-US" dirty="0" err="1">
                <a:highlight>
                  <a:srgbClr val="FFFF00"/>
                </a:highlight>
              </a:rPr>
              <a:t>CSharpSyntaxTree.ParseText</a:t>
            </a:r>
            <a:r>
              <a:rPr lang="en-US" dirty="0"/>
              <a:t>(template);</a:t>
            </a:r>
          </a:p>
          <a:p>
            <a:endParaRPr lang="ru-RU" dirty="0"/>
          </a:p>
          <a:p>
            <a:r>
              <a:rPr lang="en-US" dirty="0"/>
              <a:t>if (</a:t>
            </a:r>
            <a:r>
              <a:rPr lang="en-US" dirty="0" err="1"/>
              <a:t>tree.GetDiagnostics</a:t>
            </a:r>
            <a:r>
              <a:rPr lang="en-US" dirty="0"/>
              <a:t>().Any(x =&gt; </a:t>
            </a:r>
            <a:r>
              <a:rPr lang="en-US" dirty="0" err="1"/>
              <a:t>x.DefaultSeverity</a:t>
            </a:r>
            <a:r>
              <a:rPr lang="en-US" dirty="0"/>
              <a:t> == </a:t>
            </a:r>
            <a:r>
              <a:rPr lang="en-US" dirty="0" err="1"/>
              <a:t>DiagnosticSeverity.Error</a:t>
            </a:r>
            <a:r>
              <a:rPr lang="en-US" dirty="0"/>
              <a:t>))</a:t>
            </a:r>
          </a:p>
          <a:p>
            <a:r>
              <a:rPr lang="en-US" dirty="0"/>
              <a:t>    return;</a:t>
            </a:r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895B6-6E0F-4F52-AD5E-92CA3FC9D0A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71D503-9F48-41AF-9C34-699A54085A98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045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FB9EE-480A-43B1-8636-12E4EA9BF6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8"/>
            <a:ext cx="10630617" cy="4584445"/>
          </a:xfrm>
        </p:spPr>
        <p:txBody>
          <a:bodyPr/>
          <a:lstStyle/>
          <a:p>
            <a:endParaRPr lang="ru-RU" sz="2800" dirty="0"/>
          </a:p>
          <a:p>
            <a:r>
              <a:rPr lang="ru-RU" sz="2800" dirty="0"/>
              <a:t>Иногда </a:t>
            </a:r>
            <a:r>
              <a:rPr lang="ru-RU" sz="2800" dirty="0" err="1"/>
              <a:t>Roslyn</a:t>
            </a:r>
            <a:r>
              <a:rPr lang="ru-RU" sz="2800" dirty="0"/>
              <a:t> не может корректно скомпилировать, в этом случае семантическая модель будет испорчена (</a:t>
            </a:r>
            <a:r>
              <a:rPr lang="en-US" sz="2800" dirty="0" err="1"/>
              <a:t>Guid</a:t>
            </a:r>
            <a:r>
              <a:rPr lang="en-US" sz="2800" dirty="0"/>
              <a:t> </a:t>
            </a:r>
            <a:r>
              <a:rPr lang="ru-RU" sz="2800" dirty="0"/>
              <a:t>пример)</a:t>
            </a:r>
            <a:endParaRPr lang="en-US" sz="2800" dirty="0"/>
          </a:p>
          <a:p>
            <a:r>
              <a:rPr lang="ru-RU" sz="2800" dirty="0"/>
              <a:t>Метод </a:t>
            </a:r>
            <a:r>
              <a:rPr lang="ru-RU" sz="2800" dirty="0" err="1"/>
              <a:t>Equals</a:t>
            </a:r>
            <a:r>
              <a:rPr lang="ru-RU" sz="2800" dirty="0"/>
              <a:t> для узлов просто сравнивает ссылки</a:t>
            </a:r>
            <a:endParaRPr lang="en-US" sz="2800" dirty="0"/>
          </a:p>
          <a:p>
            <a:r>
              <a:rPr lang="ru-RU" sz="2800" dirty="0" err="1"/>
              <a:t>Roslyn</a:t>
            </a:r>
            <a:r>
              <a:rPr lang="ru-RU" sz="2800" dirty="0"/>
              <a:t> может потреблять гигабайты памяти</a:t>
            </a:r>
          </a:p>
          <a:p>
            <a:r>
              <a:rPr lang="ru-RU" sz="2800" dirty="0"/>
              <a:t>Расширение с </a:t>
            </a:r>
            <a:r>
              <a:rPr lang="en-US" sz="2800" dirty="0"/>
              <a:t>Roslyn </a:t>
            </a:r>
            <a:r>
              <a:rPr lang="ru-RU" sz="2800" dirty="0"/>
              <a:t>может уронить </a:t>
            </a:r>
            <a:r>
              <a:rPr lang="en-US" sz="2800" dirty="0"/>
              <a:t>Visual Studio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ru-RU" sz="2800" dirty="0"/>
              <a:t>Скобки и касты – отдельные узлы</a:t>
            </a:r>
          </a:p>
          <a:p>
            <a:endParaRPr lang="ru-RU" sz="2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43AA5FA-7B9B-472E-B0BD-A6F743DD7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Минусы </a:t>
            </a:r>
            <a:r>
              <a:rPr lang="en-US" dirty="0"/>
              <a:t>Roslyn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5A4B-FFD0-4F8D-9374-FB4C147B64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13A5-6EEA-4160-8F55-AD60884F3750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11DB0E3-EE21-410D-9F75-C6FA92339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3AA5FA-7B9B-472E-B0BD-A6F743DD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466" y="258143"/>
            <a:ext cx="11074206" cy="406651"/>
          </a:xfrm>
        </p:spPr>
        <p:txBody>
          <a:bodyPr/>
          <a:lstStyle/>
          <a:p>
            <a:r>
              <a:rPr lang="ru-RU" dirty="0"/>
              <a:t>Ещё раз об ошибках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5A4B-FFD0-4F8D-9374-FB4C147B64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C313A5-6EEA-4160-8F55-AD60884F3750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11DB0E3-EE21-410D-9F75-C6FA92339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F111AE2-C67F-42B6-B586-C005DF520A06}"/>
              </a:ext>
            </a:extLst>
          </p:cNvPr>
          <p:cNvSpPr/>
          <p:nvPr/>
        </p:nvSpPr>
        <p:spPr>
          <a:xfrm>
            <a:off x="444617" y="1257580"/>
            <a:ext cx="3764638" cy="2618134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6221AA-0DFE-4895-B5DE-7BE37D2C78E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18326" y="1390381"/>
            <a:ext cx="2021953" cy="15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05B350-429F-43D0-A018-5009CD9CF621}"/>
              </a:ext>
            </a:extLst>
          </p:cNvPr>
          <p:cNvSpPr txBox="1"/>
          <p:nvPr/>
        </p:nvSpPr>
        <p:spPr>
          <a:xfrm>
            <a:off x="5340279" y="109799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Все ошибки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509DA3-DF29-4367-93BE-3CDC6A35907C}"/>
              </a:ext>
            </a:extLst>
          </p:cNvPr>
          <p:cNvCxnSpPr>
            <a:cxnSpLocks/>
            <a:stCxn id="16" idx="1"/>
            <a:endCxn id="9" idx="6"/>
          </p:cNvCxnSpPr>
          <p:nvPr/>
        </p:nvCxnSpPr>
        <p:spPr>
          <a:xfrm flipH="1" flipV="1">
            <a:off x="3569942" y="2264644"/>
            <a:ext cx="1633354" cy="96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AB18CB-2863-4190-AF3B-2F7C13BDCB91}"/>
              </a:ext>
            </a:extLst>
          </p:cNvPr>
          <p:cNvSpPr txBox="1"/>
          <p:nvPr/>
        </p:nvSpPr>
        <p:spPr>
          <a:xfrm>
            <a:off x="5203296" y="2068530"/>
            <a:ext cx="3764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Ваша диагностики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68921AA-5F51-4147-A532-DD365ADE5DD5}"/>
              </a:ext>
            </a:extLst>
          </p:cNvPr>
          <p:cNvSpPr/>
          <p:nvPr/>
        </p:nvSpPr>
        <p:spPr>
          <a:xfrm>
            <a:off x="1771934" y="1913746"/>
            <a:ext cx="1589518" cy="1463238"/>
          </a:xfrm>
          <a:prstGeom prst="flowChartConnector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F897F2-ABDD-46EF-B089-8FE114EE1CAE}"/>
              </a:ext>
            </a:extLst>
          </p:cNvPr>
          <p:cNvCxnSpPr>
            <a:cxnSpLocks/>
            <a:stCxn id="28" idx="0"/>
            <a:endCxn id="26" idx="5"/>
          </p:cNvCxnSpPr>
          <p:nvPr/>
        </p:nvCxnSpPr>
        <p:spPr>
          <a:xfrm flipV="1">
            <a:off x="2532555" y="3162698"/>
            <a:ext cx="596117" cy="164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7533A0-9F40-49E7-A1D6-D12017E04EFE}"/>
              </a:ext>
            </a:extLst>
          </p:cNvPr>
          <p:cNvSpPr txBox="1"/>
          <p:nvPr/>
        </p:nvSpPr>
        <p:spPr>
          <a:xfrm>
            <a:off x="640466" y="4805502"/>
            <a:ext cx="3784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Другие анализаторы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32C993-5677-4BD4-A832-B731268E8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68" y="4589567"/>
            <a:ext cx="593743" cy="5937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F16DD27-9A8A-4710-9788-4A42E2EA21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46" y="2938926"/>
            <a:ext cx="729724" cy="72972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D3B674-9351-4AB9-9C0F-EE97D16009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0" y="4589567"/>
            <a:ext cx="871621" cy="655895"/>
          </a:xfrm>
          <a:prstGeom prst="rect">
            <a:avLst/>
          </a:prstGeom>
        </p:spPr>
      </p:pic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F78B42EF-35DE-4C2E-8C48-DE9B120B2FE1}"/>
              </a:ext>
            </a:extLst>
          </p:cNvPr>
          <p:cNvSpPr/>
          <p:nvPr/>
        </p:nvSpPr>
        <p:spPr>
          <a:xfrm>
            <a:off x="1505322" y="1610080"/>
            <a:ext cx="1589518" cy="1463238"/>
          </a:xfrm>
          <a:prstGeom prst="flowChartConnector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E2D005-6157-466C-9161-507CF57169F1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037806" y="2947169"/>
            <a:ext cx="494749" cy="1858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22EEF623-54E0-4496-9EB9-37F1DAF44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49" y="3591526"/>
            <a:ext cx="755259" cy="7552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19818A-E9E8-4274-BEE3-6778D9F9D0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41" y="3149229"/>
            <a:ext cx="729724" cy="72972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C59A9D9-35C8-480A-9CD5-E72DA094E886}"/>
              </a:ext>
            </a:extLst>
          </p:cNvPr>
          <p:cNvSpPr/>
          <p:nvPr/>
        </p:nvSpPr>
        <p:spPr>
          <a:xfrm>
            <a:off x="2932379" y="1962640"/>
            <a:ext cx="637563" cy="604007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B1A14-0D52-40E0-AE03-E334C91A9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40" y="3574509"/>
            <a:ext cx="729724" cy="7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764942-91BE-412B-8F2A-BF757ACCDFF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9"/>
            <a:ext cx="10630617" cy="38540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800" dirty="0"/>
              <a:t>Узнать как работает </a:t>
            </a:r>
            <a:r>
              <a:rPr lang="en-US" sz="2800" dirty="0"/>
              <a:t>Roslyn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Посмотреть примеры диагностик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Интегрировать свои диагностики в свой проект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Страдание и унижение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Profit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B9ADEA0-D876-4FE5-AFA1-E2E68F079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это сделать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7DDF-A365-4077-B0B4-2C29F1E97B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4769B9-1D08-4AEF-A860-E271341426E0}" type="datetime10">
              <a:rPr lang="ru-RU" smtClean="0"/>
              <a:pPr/>
              <a:t>20:09</a:t>
            </a:fld>
            <a:endParaRPr lang="ru-RU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43D3E04-11D2-4FA9-A0F1-5FE2E8475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1BDA-408D-4CC0-8220-30918D111F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8"/>
            <a:ext cx="10630617" cy="4528473"/>
          </a:xfrm>
        </p:spPr>
        <p:txBody>
          <a:bodyPr/>
          <a:lstStyle/>
          <a:p>
            <a:r>
              <a:rPr lang="ru-RU" dirty="0"/>
              <a:t>Лучше бы ты не вёл себя как герой и не пытался справиться со всем сам</a:t>
            </a:r>
          </a:p>
          <a:p>
            <a:r>
              <a:rPr lang="ru-RU" dirty="0"/>
              <a:t>Лучше бы ты автоматизировал поиск ошибок</a:t>
            </a:r>
          </a:p>
          <a:p>
            <a:r>
              <a:rPr lang="ru-RU" dirty="0"/>
              <a:t>Лучше бы ты оставил раздачу штрафов за собой. Даже твой анализатор может ошибиться</a:t>
            </a:r>
          </a:p>
          <a:p>
            <a:r>
              <a:rPr lang="ru-RU" dirty="0"/>
              <a:t>Лучше бы ты не использовал </a:t>
            </a:r>
            <a:r>
              <a:rPr lang="ru-RU" dirty="0" err="1"/>
              <a:t>автозамены</a:t>
            </a:r>
            <a:r>
              <a:rPr lang="ru-RU" dirty="0"/>
              <a:t> в коде, это не безопасно. Если любишь риск – можно делать коммиты в пятницу</a:t>
            </a:r>
          </a:p>
          <a:p>
            <a:r>
              <a:rPr lang="ru-RU" dirty="0"/>
              <a:t>Лучше бы ты не забывал о разных подходах к написанию кода и не вводил жёсткие рамки. Ведь тебе бы тоже не хотелось бы творить в рамках</a:t>
            </a:r>
          </a:p>
          <a:p>
            <a:r>
              <a:rPr lang="ru-RU" dirty="0"/>
              <a:t>Лучше бы тебе не начинать работу над анализатором на пустой желудок.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4D9708D-765E-4999-88AD-14E796F03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4D439-9A19-46BD-980A-2A2FFA4A84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4769B9-1D08-4AEF-A860-E271341426E0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562875A-B270-4CB4-BAD7-0A8E550E0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66D018-D9B3-4D22-9D73-BBFC2C00E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Бонусный пример 7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B573C-39C7-4DAB-B4EE-66887791C0B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B309B44-0BFA-4911-9A30-88DCA75A553E}"/>
              </a:ext>
            </a:extLst>
          </p:cNvPr>
          <p:cNvSpPr txBox="1">
            <a:spLocks/>
          </p:cNvSpPr>
          <p:nvPr/>
        </p:nvSpPr>
        <p:spPr>
          <a:xfrm>
            <a:off x="11166713" y="6196013"/>
            <a:ext cx="861579" cy="706755"/>
          </a:xfrm>
          <a:prstGeom prst="ellipse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smtClean="0">
                <a:latin typeface="Manrope Medium"/>
              </a:rPr>
              <a:pPr/>
              <a:t>51</a:t>
            </a:fld>
            <a:endParaRPr lang="en-US" dirty="0">
              <a:latin typeface="Manrope Medium"/>
            </a:endParaRP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A7E40812-9851-439C-9B23-A4CB6EA3FFF2}"/>
              </a:ext>
            </a:extLst>
          </p:cNvPr>
          <p:cNvSpPr txBox="1">
            <a:spLocks/>
          </p:cNvSpPr>
          <p:nvPr/>
        </p:nvSpPr>
        <p:spPr>
          <a:xfrm>
            <a:off x="791758" y="2979367"/>
            <a:ext cx="10358159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</a:t>
            </a:r>
            <a:r>
              <a:rPr lang="ru-R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IDisposable</a:t>
            </a:r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 не в </a:t>
            </a:r>
            <a:r>
              <a:rPr lang="ru-R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2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6652C2-9FAF-432F-BFC5-55A983DD8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IDisposable</a:t>
            </a:r>
            <a:r>
              <a:rPr lang="ru-RU" dirty="0"/>
              <a:t> не в </a:t>
            </a:r>
            <a:r>
              <a:rPr lang="ru-RU" dirty="0" err="1"/>
              <a:t>using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26852-4128-4D3A-BB44-2C9A39D4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E52C-DDB7-4163-BB13-0FDB2F5D4D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7610121" cy="505732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public static void WriteLine(...)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fileStream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(...);</a:t>
            </a:r>
          </a:p>
          <a:p>
            <a:r>
              <a:rPr lang="en-US" dirty="0"/>
              <a:t>  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streamReader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streamWriter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076FA4-AB8C-455C-9B10-714664F253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5ACCA50-E142-4D03-92C4-A369FE79804C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737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6652C2-9FAF-432F-BFC5-55A983DD8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IDisposable</a:t>
            </a:r>
            <a:r>
              <a:rPr lang="ru-RU" dirty="0"/>
              <a:t> не в </a:t>
            </a:r>
            <a:r>
              <a:rPr lang="ru-RU" dirty="0" err="1"/>
              <a:t>using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26852-4128-4D3A-BB44-2C9A39D4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E52C-DDB7-4163-BB13-0FDB2F5D4D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8774487" cy="5057327"/>
          </a:xfrm>
        </p:spPr>
        <p:txBody>
          <a:bodyPr/>
          <a:lstStyle/>
          <a:p>
            <a:r>
              <a:rPr lang="en-US" dirty="0"/>
              <a:t>public static void WriteLine(...)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using (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fileStream</a:t>
            </a:r>
            <a:r>
              <a:rPr lang="en-US" dirty="0"/>
              <a:t> = ...)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using (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streamReader</a:t>
            </a:r>
            <a:r>
              <a:rPr lang="en-US" dirty="0"/>
              <a:t> = ...)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using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streamWriter</a:t>
            </a:r>
            <a:r>
              <a:rPr lang="en-US" dirty="0"/>
              <a:t> = ...)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BD036-8A5C-416A-A378-6814B2D3230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2186798-C41F-42D8-A7E8-818120BD8DB6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286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6652C2-9FAF-432F-BFC5-55A983DD8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err="1"/>
              <a:t>IDisposable</a:t>
            </a:r>
            <a:r>
              <a:rPr lang="ru-RU" dirty="0"/>
              <a:t> не в </a:t>
            </a:r>
            <a:r>
              <a:rPr lang="ru-RU" dirty="0" err="1"/>
              <a:t>using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26852-4128-4D3A-BB44-2C9A39D4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E52C-DDB7-4163-BB13-0FDB2F5D4D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057327"/>
          </a:xfrm>
        </p:spPr>
        <p:txBody>
          <a:bodyPr/>
          <a:lstStyle/>
          <a:p>
            <a:endParaRPr lang="ru-RU" dirty="0">
              <a:solidFill>
                <a:srgbClr val="0000FF"/>
              </a:solidFill>
            </a:endParaRPr>
          </a:p>
          <a:p>
            <a:r>
              <a:rPr lang="en-US" dirty="0" err="1"/>
              <a:t>SyntaxKind.ObjectCreationExpression</a:t>
            </a:r>
            <a:endParaRPr lang="ru-RU" dirty="0"/>
          </a:p>
          <a:p>
            <a:endParaRPr lang="ru-RU" dirty="0">
              <a:solidFill>
                <a:srgbClr val="0000FF"/>
              </a:solidFill>
            </a:endParaRPr>
          </a:p>
          <a:p>
            <a:r>
              <a:rPr lang="en-US" dirty="0"/>
              <a:t>if(!</a:t>
            </a:r>
            <a:r>
              <a:rPr lang="en-US" dirty="0" err="1"/>
              <a:t>model.</a:t>
            </a:r>
            <a:r>
              <a:rPr lang="en-US" dirty="0" err="1">
                <a:highlight>
                  <a:srgbClr val="FFFF00"/>
                </a:highlight>
              </a:rPr>
              <a:t>GetTypeSymbol</a:t>
            </a:r>
            <a:r>
              <a:rPr lang="en-US" dirty="0"/>
              <a:t>(node).</a:t>
            </a:r>
            <a:r>
              <a:rPr lang="en-US" dirty="0" err="1">
                <a:highlight>
                  <a:srgbClr val="FFFF00"/>
                </a:highlight>
              </a:rPr>
              <a:t>GetAllBaseType</a:t>
            </a:r>
            <a:r>
              <a:rPr lang="en-US" dirty="0"/>
              <a:t>().Any(x =&gt; </a:t>
            </a:r>
            <a:r>
              <a:rPr lang="en-US" dirty="0" err="1"/>
              <a:t>x.FullName</a:t>
            </a:r>
            <a:r>
              <a:rPr lang="en-US" dirty="0"/>
              <a:t>() == </a:t>
            </a:r>
            <a:r>
              <a:rPr lang="en-US" dirty="0" err="1"/>
              <a:t>nameof</a:t>
            </a:r>
            <a:r>
              <a:rPr lang="en-US" dirty="0"/>
              <a:t>(</a:t>
            </a:r>
            <a:r>
              <a:rPr lang="en-US" dirty="0" err="1"/>
              <a:t>IDisposable</a:t>
            </a:r>
            <a:r>
              <a:rPr lang="en-US" dirty="0"/>
              <a:t>)))</a:t>
            </a:r>
          </a:p>
          <a:p>
            <a:r>
              <a:rPr lang="en-US" dirty="0"/>
              <a:t>      return;</a:t>
            </a:r>
          </a:p>
          <a:p>
            <a:endParaRPr lang="en-US" dirty="0"/>
          </a:p>
          <a:p>
            <a:r>
              <a:rPr lang="en-US" dirty="0"/>
              <a:t>if (!</a:t>
            </a:r>
            <a:r>
              <a:rPr lang="en-US" dirty="0" err="1"/>
              <a:t>node.Ancestors</a:t>
            </a:r>
            <a:r>
              <a:rPr lang="en-US" dirty="0"/>
              <a:t>().Any(x =&gt; x is </a:t>
            </a:r>
            <a:r>
              <a:rPr lang="en-US" dirty="0" err="1"/>
              <a:t>UsingStatementSyntax</a:t>
            </a:r>
            <a:r>
              <a:rPr lang="en-US" dirty="0"/>
              <a:t>))</a:t>
            </a:r>
          </a:p>
          <a:p>
            <a:r>
              <a:rPr lang="en-US" dirty="0"/>
              <a:t>      {/</a:t>
            </a:r>
            <a:r>
              <a:rPr lang="ru-RU" dirty="0"/>
              <a:t>*</a:t>
            </a:r>
            <a:r>
              <a:rPr lang="en-US" dirty="0"/>
              <a:t>Error</a:t>
            </a:r>
            <a:r>
              <a:rPr lang="ru-RU" dirty="0"/>
              <a:t>*</a:t>
            </a:r>
            <a:r>
              <a:rPr lang="en-US" dirty="0"/>
              <a:t>/}</a:t>
            </a:r>
            <a:endParaRPr lang="ru-RU" dirty="0"/>
          </a:p>
          <a:p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6FE66-1D69-4E94-AF9B-A29980E3A0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D4CFAB-4301-43E1-BC6E-B0101AC03D17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454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D4F0ABE-23AC-4938-B62F-0A0B8F270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Бонусный пример 8</a:t>
            </a:r>
          </a:p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9AFFA-7383-4CE4-9A2D-1CEDDAABF08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2D130-D423-4D68-BEBC-36988144ED2E}" type="datetime10">
              <a:rPr lang="ru-RU" smtClean="0">
                <a:latin typeface="Manrope Medium"/>
              </a:rPr>
              <a:pPr/>
              <a:t>20:09</a:t>
            </a:fld>
            <a:endParaRPr lang="ru-RU" dirty="0">
              <a:latin typeface="Manrope Medium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E2682C4-D283-4E42-A5D8-1A8F72AAF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24ADFEE7-A3FD-4071-8CCB-3793543146D8}"/>
              </a:ext>
            </a:extLst>
          </p:cNvPr>
          <p:cNvSpPr txBox="1">
            <a:spLocks/>
          </p:cNvSpPr>
          <p:nvPr/>
        </p:nvSpPr>
        <p:spPr>
          <a:xfrm>
            <a:off x="791758" y="2979367"/>
            <a:ext cx="10358159" cy="89926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Интовый</a:t>
            </a:r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 свитч от 0 до n</a:t>
            </a:r>
          </a:p>
        </p:txBody>
      </p:sp>
    </p:spTree>
    <p:extLst>
      <p:ext uri="{BB962C8B-B14F-4D97-AF65-F5344CB8AC3E}">
        <p14:creationId xmlns:p14="http://schemas.microsoft.com/office/powerpoint/2010/main" val="920129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4D0E514-905D-4116-A647-8195CFC2D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Интовый</a:t>
            </a:r>
            <a:r>
              <a:rPr lang="ru-RU" dirty="0"/>
              <a:t> свитч от 0 до 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41717-0138-4FB8-8523-5F94DA225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A7D6-DD4D-47BF-8E6A-3D15C1A1AB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200" dirty="0"/>
              <a:t> switch ((flags &amp; 0xF000) &gt;&gt; 12)</a:t>
            </a:r>
          </a:p>
          <a:p>
            <a:r>
              <a:rPr lang="ru-RU" sz="2200" dirty="0"/>
              <a:t>{</a:t>
            </a:r>
          </a:p>
          <a:p>
            <a:r>
              <a:rPr lang="en-US" sz="2200" dirty="0"/>
              <a:t>    case 1: {</a:t>
            </a:r>
            <a:r>
              <a:rPr lang="en-US" sz="2200" dirty="0" err="1"/>
              <a:t>stream.ChannelCount</a:t>
            </a:r>
            <a:r>
              <a:rPr lang="en-US" sz="2200" dirty="0"/>
              <a:t> = 1;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3: {</a:t>
            </a:r>
            <a:r>
              <a:rPr lang="en-US" sz="2200" dirty="0" err="1"/>
              <a:t>stream.ChannelCount</a:t>
            </a:r>
            <a:r>
              <a:rPr lang="en-US" sz="2200" dirty="0"/>
              <a:t> = 2;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4: {</a:t>
            </a:r>
            <a:r>
              <a:rPr lang="en-US" sz="2200" dirty="0" err="1"/>
              <a:t>stream.ChannelCount</a:t>
            </a:r>
            <a:r>
              <a:rPr lang="en-US" sz="2200" dirty="0"/>
              <a:t> = 3;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5: {</a:t>
            </a:r>
            <a:r>
              <a:rPr lang="en-US" sz="2200" dirty="0" err="1"/>
              <a:t>stream.ChannelCount</a:t>
            </a:r>
            <a:r>
              <a:rPr lang="en-US" sz="2200" dirty="0"/>
              <a:t> = 3;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6: {</a:t>
            </a:r>
            <a:r>
              <a:rPr lang="en-US" sz="2200" dirty="0" err="1"/>
              <a:t>stream.ChannelCount</a:t>
            </a:r>
            <a:r>
              <a:rPr lang="en-US" sz="2200" dirty="0"/>
              <a:t> = 4;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7: {</a:t>
            </a:r>
            <a:r>
              <a:rPr lang="en-US" sz="2200" dirty="0" err="1"/>
              <a:t>stream.ChannelCount</a:t>
            </a:r>
            <a:r>
              <a:rPr lang="en-US" sz="2200" dirty="0"/>
              <a:t> = 4;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8: {</a:t>
            </a:r>
            <a:r>
              <a:rPr lang="en-US" sz="2200" dirty="0" err="1"/>
              <a:t>stream.ChannelCount</a:t>
            </a:r>
            <a:r>
              <a:rPr lang="en-US" sz="2200" dirty="0"/>
              <a:t> = 5;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9: {</a:t>
            </a:r>
            <a:r>
              <a:rPr lang="en-US" sz="2200" dirty="0" err="1"/>
              <a:t>stream.ChannelCount</a:t>
            </a:r>
            <a:r>
              <a:rPr lang="en-US" sz="2200" dirty="0"/>
              <a:t> = 5; </a:t>
            </a:r>
            <a:r>
              <a:rPr lang="en-US" sz="2200" dirty="0" err="1"/>
              <a:t>stream.LFE</a:t>
            </a:r>
            <a:r>
              <a:rPr lang="en-US" sz="2200" dirty="0"/>
              <a:t> = 1; break;}</a:t>
            </a:r>
          </a:p>
          <a:p>
            <a:r>
              <a:rPr lang="en-US" sz="2200" dirty="0"/>
              <a:t>    case 10:{</a:t>
            </a:r>
            <a:r>
              <a:rPr lang="en-US" sz="2200" dirty="0" err="1"/>
              <a:t>stream.ChannelCount</a:t>
            </a:r>
            <a:r>
              <a:rPr lang="en-US" sz="2200" dirty="0"/>
              <a:t> = 7; </a:t>
            </a:r>
            <a:r>
              <a:rPr lang="en-US" sz="2200" dirty="0" err="1"/>
              <a:t>stream.LFE</a:t>
            </a:r>
            <a:r>
              <a:rPr lang="en-US" sz="2200" dirty="0"/>
              <a:t> = 0; break;}</a:t>
            </a:r>
          </a:p>
          <a:p>
            <a:r>
              <a:rPr lang="en-US" sz="2200" dirty="0"/>
              <a:t>    case 11:{</a:t>
            </a:r>
            <a:r>
              <a:rPr lang="en-US" sz="2200" dirty="0" err="1"/>
              <a:t>stream.ChannelCount</a:t>
            </a:r>
            <a:r>
              <a:rPr lang="en-US" sz="2200" dirty="0"/>
              <a:t> = 7; </a:t>
            </a:r>
            <a:r>
              <a:rPr lang="en-US" sz="2200" dirty="0" err="1"/>
              <a:t>stream.LFE</a:t>
            </a:r>
            <a:r>
              <a:rPr lang="en-US" sz="2200" dirty="0"/>
              <a:t> = 1; break;}</a:t>
            </a:r>
          </a:p>
          <a:p>
            <a:r>
              <a:rPr lang="en-US" sz="2200" dirty="0"/>
              <a:t>    default:{</a:t>
            </a:r>
            <a:r>
              <a:rPr lang="en-US" sz="2200" dirty="0" err="1"/>
              <a:t>stream.ChannelCount</a:t>
            </a:r>
            <a:r>
              <a:rPr lang="en-US" sz="2200" dirty="0"/>
              <a:t> = 0; </a:t>
            </a:r>
            <a:r>
              <a:rPr lang="en-US" sz="2200" dirty="0" err="1"/>
              <a:t>stream.LFE</a:t>
            </a:r>
            <a:r>
              <a:rPr lang="en-US" sz="2200" dirty="0"/>
              <a:t> = 0; break;</a:t>
            </a:r>
            <a:r>
              <a:rPr lang="ru-RU" sz="2200" dirty="0"/>
              <a:t>}</a:t>
            </a:r>
            <a:endParaRPr lang="en-US" sz="2200" dirty="0"/>
          </a:p>
          <a:p>
            <a:r>
              <a:rPr lang="en-US" sz="2200" dirty="0"/>
              <a:t>}</a:t>
            </a:r>
            <a:endParaRPr lang="ru-RU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31E-9221-4729-94DE-32D271E81C5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4769B9-1D08-4AEF-A860-E271341426E0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37FF50C-FCAE-4202-9EAC-F47BF420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29" r="39524"/>
          <a:stretch/>
        </p:blipFill>
        <p:spPr>
          <a:xfrm>
            <a:off x="10390991" y="1138686"/>
            <a:ext cx="1323681" cy="1276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E19DB9-9470-4A74-B752-F34A37DA6204}"/>
              </a:ext>
            </a:extLst>
          </p:cNvPr>
          <p:cNvSpPr/>
          <p:nvPr/>
        </p:nvSpPr>
        <p:spPr>
          <a:xfrm>
            <a:off x="10518489" y="2400987"/>
            <a:ext cx="1079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Jellyfin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7444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Ссылки про статический анализ и </a:t>
            </a:r>
            <a:r>
              <a:rPr lang="en-US" dirty="0"/>
              <a:t>Roslyn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0466" y="1174657"/>
            <a:ext cx="7477135" cy="4671829"/>
          </a:xfrm>
        </p:spPr>
        <p:txBody>
          <a:bodyPr/>
          <a:lstStyle/>
          <a:p>
            <a:endParaRPr lang="en-US" u="sng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https://www.viva64.com/ru/b/0399/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Введение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Roslyn.</a:t>
            </a:r>
          </a:p>
          <a:p>
            <a:endParaRPr lang="ru-RU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https://habr.com/ru/company/pvs-studio/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Примеры нахождения ошибок и их анализа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31CB7-EB4E-4973-9B67-8FA36A1E28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7F56DB-ADA7-44F0-B39A-596E965771D0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B6743-54A3-4DCF-B076-02A3D0B8D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17" y="1297577"/>
            <a:ext cx="3004457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2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CE510-8C53-4C1D-89CB-455D3330F2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9988" y="6196013"/>
            <a:ext cx="862012" cy="70643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4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68397-0382-4A5A-89AC-4B236B41F8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5488" y="1276709"/>
            <a:ext cx="10630617" cy="2515115"/>
          </a:xfrm>
        </p:spPr>
        <p:txBody>
          <a:bodyPr/>
          <a:lstStyle/>
          <a:p>
            <a:r>
              <a:rPr lang="ru-RU" sz="3200" dirty="0"/>
              <a:t>Компилятор</a:t>
            </a:r>
          </a:p>
          <a:p>
            <a:r>
              <a:rPr lang="ru-RU" sz="3200" dirty="0"/>
              <a:t>Содержит набор </a:t>
            </a:r>
            <a:r>
              <a:rPr lang="en-US" sz="3200" dirty="0"/>
              <a:t>API</a:t>
            </a:r>
            <a:r>
              <a:rPr lang="ru-RU" sz="3200" dirty="0"/>
              <a:t> для разбора и анализа кода</a:t>
            </a:r>
          </a:p>
          <a:p>
            <a:r>
              <a:rPr lang="ru-RU" sz="3200" dirty="0"/>
              <a:t>C# и </a:t>
            </a:r>
            <a:r>
              <a:rPr lang="ru-RU" sz="3200" dirty="0" err="1"/>
              <a:t>Visual</a:t>
            </a:r>
            <a:r>
              <a:rPr lang="ru-RU" sz="3200" dirty="0"/>
              <a:t> </a:t>
            </a:r>
            <a:r>
              <a:rPr lang="ru-RU" sz="3200" dirty="0" err="1"/>
              <a:t>Basic</a:t>
            </a:r>
            <a:r>
              <a:rPr lang="ru-RU" sz="3200" dirty="0"/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Roslyn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31CB7-EB4E-4973-9B67-8FA36A1E28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7F56DB-ADA7-44F0-B39A-596E965771D0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06C70-E84F-4111-853B-D6298DA66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5"/>
          <a:stretch/>
        </p:blipFill>
        <p:spPr>
          <a:xfrm>
            <a:off x="926868" y="4311941"/>
            <a:ext cx="10429237" cy="164034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CEDF85A-BBC9-4765-A865-8EAA161E3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Roslyn</a:t>
            </a:r>
            <a:r>
              <a:rPr lang="ru-RU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1A320D2-208F-4757-AD3E-B8B1C5C9FA4B}"/>
              </a:ext>
            </a:extLst>
          </p:cNvPr>
          <p:cNvSpPr/>
          <p:nvPr/>
        </p:nvSpPr>
        <p:spPr>
          <a:xfrm>
            <a:off x="3431877" y="2687261"/>
            <a:ext cx="604419" cy="22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724719-4EE5-4726-A897-F8AB17B95CE4}"/>
              </a:ext>
            </a:extLst>
          </p:cNvPr>
          <p:cNvSpPr/>
          <p:nvPr/>
        </p:nvSpPr>
        <p:spPr>
          <a:xfrm>
            <a:off x="7730826" y="2729250"/>
            <a:ext cx="604419" cy="22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1400A9E-1F26-43C9-A29F-1674032B9BE4}"/>
              </a:ext>
            </a:extLst>
          </p:cNvPr>
          <p:cNvSpPr/>
          <p:nvPr/>
        </p:nvSpPr>
        <p:spPr>
          <a:xfrm rot="5400000">
            <a:off x="5455197" y="4680555"/>
            <a:ext cx="604419" cy="22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D26D5-DDCC-45CF-8873-52469B6A6001}"/>
              </a:ext>
            </a:extLst>
          </p:cNvPr>
          <p:cNvSpPr txBox="1"/>
          <p:nvPr/>
        </p:nvSpPr>
        <p:spPr>
          <a:xfrm>
            <a:off x="3781129" y="5241906"/>
            <a:ext cx="3952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Синтаксические деревья</a:t>
            </a:r>
          </a:p>
          <a:p>
            <a:pPr algn="ctr"/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Семантическая модель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3C5D4-073A-465D-9301-F50D9AB18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2E0FD9-6676-4B44-A2D2-9B56C25004B7}" type="datetime10">
              <a:rPr lang="ru-RU" smtClean="0"/>
              <a:t>20:09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59360-0684-47A9-B7A3-F7BE3AB7D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40364" r="48690" b="21651"/>
          <a:stretch/>
        </p:blipFill>
        <p:spPr>
          <a:xfrm>
            <a:off x="257490" y="1801767"/>
            <a:ext cx="2876697" cy="1892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CE6047-C453-4BCE-A085-E4E849FD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528" y="2169622"/>
            <a:ext cx="1259378" cy="12593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AEB127-A850-42BA-BAD7-6C5DDC9B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595" y="2169622"/>
            <a:ext cx="1259378" cy="1259378"/>
          </a:xfrm>
          <a:prstGeom prst="rect">
            <a:avLst/>
          </a:prstGeom>
        </p:spPr>
      </p:pic>
      <p:pic>
        <p:nvPicPr>
          <p:cNvPr id="1026" name="Picture 2" descr="https://proskurius.ru/files/01-its-magic.jpg">
            <a:extLst>
              <a:ext uri="{FF2B5EF4-FFF2-40B4-BE49-F238E27FC236}">
                <a16:creationId xmlns:a16="http://schemas.microsoft.com/office/drawing/2014/main" id="{1F426DA8-FB28-4970-A125-80C31476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79" y="1905678"/>
            <a:ext cx="2474196" cy="18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 чем работает </a:t>
            </a:r>
            <a:r>
              <a:rPr lang="en-US" dirty="0"/>
              <a:t>Roslyn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Синтаксическое дерево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210CC-1E9F-4E07-AEF0-86B10DE8F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3900" r="2453" b="4088"/>
          <a:stretch/>
        </p:blipFill>
        <p:spPr>
          <a:xfrm>
            <a:off x="640466" y="1640520"/>
            <a:ext cx="8575140" cy="46356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A8D3C-174C-43A5-9E74-77003954535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D110392-2DE8-4A00-9940-61B7C16C66A8}" type="datetime10">
              <a:rPr lang="ru-RU" smtClean="0"/>
              <a:t>20:09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17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A1684F-1CE9-4F10-94DD-C20C71B76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 чем работает </a:t>
            </a:r>
            <a:r>
              <a:rPr lang="en-US" dirty="0"/>
              <a:t>Roslyn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61EB1-F73C-4463-AC02-F25512EB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713" y="6196013"/>
            <a:ext cx="861579" cy="70675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688AD8-59CF-47CC-9A4A-B486A2D0CA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9518" y="1138686"/>
            <a:ext cx="11270532" cy="560467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Семантическая модель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3ABF5-3327-42F3-A885-B056B3E33E2F}"/>
              </a:ext>
            </a:extLst>
          </p:cNvPr>
          <p:cNvSpPr txBox="1"/>
          <p:nvPr/>
        </p:nvSpPr>
        <p:spPr>
          <a:xfrm>
            <a:off x="444330" y="230089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minValue</a:t>
            </a:r>
            <a:r>
              <a:rPr lang="en-US" sz="2400" dirty="0">
                <a:latin typeface="Consolas" panose="020B0609020204030204" pitchFamily="49" charset="0"/>
              </a:rPr>
              <a:t> = 3;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BAFBC3-C76E-4827-BC59-C008DE960DB5}"/>
              </a:ext>
            </a:extLst>
          </p:cNvPr>
          <p:cNvSpPr/>
          <p:nvPr/>
        </p:nvSpPr>
        <p:spPr>
          <a:xfrm>
            <a:off x="2194006" y="2829619"/>
            <a:ext cx="901494" cy="22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008A9B-E73F-4AB0-A60E-7BB1C1F03E86}"/>
              </a:ext>
            </a:extLst>
          </p:cNvPr>
          <p:cNvSpPr/>
          <p:nvPr/>
        </p:nvSpPr>
        <p:spPr>
          <a:xfrm>
            <a:off x="3265735" y="2173045"/>
            <a:ext cx="4287187" cy="15439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Semantic model's magic</a:t>
            </a:r>
            <a:endParaRPr lang="ru-RU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D45B1F-26BC-4287-AE5B-7920068EF283}"/>
              </a:ext>
            </a:extLst>
          </p:cNvPr>
          <p:cNvSpPr/>
          <p:nvPr/>
        </p:nvSpPr>
        <p:spPr>
          <a:xfrm>
            <a:off x="7633870" y="2829620"/>
            <a:ext cx="604419" cy="22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5E061-77BE-4D2F-8429-F382ACF4D34E}"/>
              </a:ext>
            </a:extLst>
          </p:cNvPr>
          <p:cNvSpPr txBox="1"/>
          <p:nvPr/>
        </p:nvSpPr>
        <p:spPr>
          <a:xfrm>
            <a:off x="3702771" y="4518985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static Int32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MyClass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namespace </a:t>
            </a:r>
            <a:r>
              <a:rPr lang="en-US" sz="2400" dirty="0" err="1">
                <a:latin typeface="Consolas" panose="020B0609020204030204" pitchFamily="49" charset="0"/>
              </a:rPr>
              <a:t>MyName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D26CF5-B649-4E8A-A3FF-DA1A4F4A1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214" b="28185"/>
          <a:stretch/>
        </p:blipFill>
        <p:spPr>
          <a:xfrm>
            <a:off x="8394221" y="1099843"/>
            <a:ext cx="3086362" cy="5096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9AECD-C76F-4C78-90C2-A4273FF64A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8640EC5-CB0B-42A5-BCF9-FEE57985648A}" type="datetime10">
              <a:rPr lang="ru-RU" smtClean="0"/>
              <a:t>20:09</a:t>
            </a:fld>
            <a:endParaRPr lang="ru-R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1B2B98-367C-4A57-875F-2F693D12F87F}"/>
              </a:ext>
            </a:extLst>
          </p:cNvPr>
          <p:cNvSpPr/>
          <p:nvPr/>
        </p:nvSpPr>
        <p:spPr>
          <a:xfrm rot="5400000">
            <a:off x="5035391" y="3966825"/>
            <a:ext cx="604419" cy="22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89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VS-Studio">
      <a:dk1>
        <a:srgbClr val="000000"/>
      </a:dk1>
      <a:lt1>
        <a:sysClr val="window" lastClr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D8D8D8"/>
      </a:accent3>
      <a:accent4>
        <a:srgbClr val="FFC000"/>
      </a:accent4>
      <a:accent5>
        <a:srgbClr val="00B0F0"/>
      </a:accent5>
      <a:accent6>
        <a:srgbClr val="92D050"/>
      </a:accent6>
      <a:hlink>
        <a:srgbClr val="00B0F0"/>
      </a:hlink>
      <a:folHlink>
        <a:srgbClr val="954F72"/>
      </a:folHlink>
    </a:clrScheme>
    <a:fontScheme name="PVS-Studio">
      <a:majorFont>
        <a:latin typeface="Manrope"/>
        <a:ea typeface=""/>
        <a:cs typeface=""/>
      </a:majorFont>
      <a:minorFont>
        <a:latin typeface="Manrope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BB2253-9E60-48B3-8FC2-64BBBEF394ED}" vid="{ABA8697F-D2B1-4990-8B87-42493D969C52}"/>
    </a:ext>
  </a:extLst>
</a:theme>
</file>

<file path=ppt/theme/theme2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19363</TotalTime>
  <Words>2568</Words>
  <Application>Microsoft Office PowerPoint</Application>
  <PresentationFormat>Широкоэкранный</PresentationFormat>
  <Paragraphs>559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58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Helvetica</vt:lpstr>
      <vt:lpstr>Helvetica Neue</vt:lpstr>
      <vt:lpstr>Helvetica Neue Light</vt:lpstr>
      <vt:lpstr>Helvetica Neue Medium</vt:lpstr>
      <vt:lpstr>Manrope</vt:lpstr>
      <vt:lpstr>Manrope Medium</vt:lpstr>
      <vt:lpstr>Wingdings</vt:lpstr>
      <vt:lpstr>Theme1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это происходит?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Matveeva</dc:creator>
  <cp:lastModifiedBy>admin</cp:lastModifiedBy>
  <cp:revision>143</cp:revision>
  <dcterms:created xsi:type="dcterms:W3CDTF">2019-08-21T08:04:38Z</dcterms:created>
  <dcterms:modified xsi:type="dcterms:W3CDTF">2022-09-18T17:11:58Z</dcterms:modified>
</cp:coreProperties>
</file>