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 install psycopg2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 install psycopg2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the psycopg2 error: </a:t>
            </a:r>
          </a:p>
          <a:p>
            <a:pPr lvl="1"/>
            <a:r>
              <a:t>sudo find / -name pg_config</a:t>
            </a:r>
          </a:p>
          <a:p>
            <a:pPr lvl="1"/>
            <a:r>
              <a:t>export PATH=&lt;Path&gt;:$PATH</a:t>
            </a:r>
          </a:p>
          <a:p>
            <a:pPr lvl="1"/>
            <a:r>
              <a:t>Restart Terminal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this to the bottom of your settings.py file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new models.py file at the same level as your settings.py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manager/UserManager.py</a:t>
            </a:r>
          </a:p>
          <a:p>
            <a:pPr/>
            <a:r>
              <a:t>manager/__init__.py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manager/UserManager.py</a:t>
            </a:r>
          </a:p>
          <a:p>
            <a:pPr/>
            <a:r>
              <a:t>manager/__init__.py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heroku.com" TargetMode="External"/><Relationship Id="rId4" Type="http://schemas.openxmlformats.org/officeDocument/2006/relationships/hyperlink" Target="https://toolbelt.heroku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heroku.com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Django - Heroku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Requirements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2375"/>
            </a:pPr>
            <a:r>
              <a:t>"Requirements files" are files containing a list of items to be installed using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pip install</a:t>
            </a:r>
          </a:p>
          <a:p>
            <a:pPr marL="422275" indent="-422275" defTabSz="554990">
              <a:spcBef>
                <a:spcPts val="3900"/>
              </a:spcBef>
              <a:defRPr sz="2375"/>
            </a:pPr>
            <a:r>
              <a:t>Used to hold the result from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pip freeze</a:t>
            </a:r>
            <a:r>
              <a:t> for the purpose of achieving </a:t>
            </a:r>
            <a:r>
              <a:rPr i="1"/>
              <a:t>repeatable installations</a:t>
            </a:r>
            <a:r>
              <a:t>. In this case, your requirement file contains a pinned version of everything that was installed in your virtualenv when pip freeze was run.</a:t>
            </a:r>
          </a:p>
          <a:p>
            <a:pPr lvl="3" marL="0" indent="651509" defTabSz="554990">
              <a:spcBef>
                <a:spcPts val="3900"/>
              </a:spcBef>
              <a:buSzTx/>
              <a:buNone/>
              <a:defRPr b="1" sz="2375">
                <a:latin typeface="Helvetica"/>
                <a:ea typeface="Helvetica"/>
                <a:cs typeface="Helvetica"/>
                <a:sym typeface="Helvetica"/>
              </a:defRPr>
            </a:pPr>
            <a:r>
              <a:t>$ pip install gunicorn</a:t>
            </a:r>
          </a:p>
          <a:p>
            <a:pPr lvl="3" marL="0" indent="651509" defTabSz="554990">
              <a:spcBef>
                <a:spcPts val="3900"/>
              </a:spcBef>
              <a:buSzTx/>
              <a:buNone/>
              <a:defRPr b="1" sz="2375">
                <a:latin typeface="Helvetica"/>
                <a:ea typeface="Helvetica"/>
                <a:cs typeface="Helvetica"/>
                <a:sym typeface="Helvetica"/>
              </a:defRPr>
            </a:pPr>
            <a:r>
              <a:t>$ pip freeze &gt; requirements.txt</a:t>
            </a:r>
          </a:p>
          <a:p>
            <a:pPr lvl="3" marL="0" indent="651509" defTabSz="554990">
              <a:spcBef>
                <a:spcPts val="3900"/>
              </a:spcBef>
              <a:buSzTx/>
              <a:buNone/>
              <a:defRPr b="1" sz="2375">
                <a:latin typeface="Helvetica"/>
                <a:ea typeface="Helvetica"/>
                <a:cs typeface="Helvetica"/>
                <a:sym typeface="Helvetica"/>
              </a:defRPr>
            </a:pPr>
            <a:r>
              <a:t>$ pip install dj-database-url</a:t>
            </a:r>
          </a:p>
          <a:p>
            <a:pPr lvl="3" marL="0" indent="651509" defTabSz="554990">
              <a:spcBef>
                <a:spcPts val="3900"/>
              </a:spcBef>
              <a:buSzTx/>
              <a:buNone/>
              <a:defRPr b="1" sz="2375">
                <a:latin typeface="Helvetica"/>
                <a:ea typeface="Helvetica"/>
                <a:cs typeface="Helvetica"/>
                <a:sym typeface="Helvetica"/>
              </a:defRPr>
            </a:pPr>
            <a:r>
              <a:t>$ pip freeze &gt; requirements.txt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Requirements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952500" y="3262727"/>
            <a:ext cx="11099800" cy="533424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dj-database-url==0.4.0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dj-static==0.0.6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Django==1.9.2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django-toolbelt==0.0.1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gunicorn==19.4.5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psycopg2==2.6.1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static3==0.6.1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wheel==0.24.0</a:t>
            </a:r>
          </a:p>
        </p:txBody>
      </p:sp>
      <p:sp>
        <p:nvSpPr>
          <p:cNvPr id="153" name="Shape 153"/>
          <p:cNvSpPr/>
          <p:nvPr/>
        </p:nvSpPr>
        <p:spPr>
          <a:xfrm>
            <a:off x="2363124" y="2166876"/>
            <a:ext cx="75250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Here’s a sample requirements.txt 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952500" y="2159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Settings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568311" y="2160199"/>
            <a:ext cx="11736136" cy="7299585"/>
          </a:xfrm>
          <a:prstGeom prst="rect">
            <a:avLst/>
          </a:prstGeom>
        </p:spPr>
        <p:txBody>
          <a:bodyPr/>
          <a:lstStyle/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sz="2025"/>
            </a:pPr>
            <a:r>
              <a:t>Add your project name to the end of the INSTALLED_APPS list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INSTALLED_APPs: [….., ’myproject’ ]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sz="2025"/>
            </a:pP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sz="2268"/>
            </a:pPr>
            <a:r>
              <a:t>To the end of the settings.py file add the following code… 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# Honor the 'X-Forwarded-Proto' header for request.is_secure()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SECURE_PROXY_SSL_HEADER = ('HTTP_X_FORWARDED_PROTO', 'https')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# Allow all host headers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ALLOWED_HOSTS = ['*']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# Static asset configuration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import os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BASE_DIR = os.path.dirname(os.path.abspath(__file__))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STATIC_ROOT = 'staticfiles'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STATIC_URL = '/static/'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STATICFILES_DIRS = (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    os.path.join(BASE_DIR, 'static'),</a:t>
            </a:r>
          </a:p>
          <a:p>
            <a:pPr marL="0" indent="0" defTabSz="473201">
              <a:lnSpc>
                <a:spcPct val="10000"/>
              </a:lnSpc>
              <a:spcBef>
                <a:spcPts val="2700"/>
              </a:spcBef>
              <a:buSzTx/>
              <a:buNone/>
              <a:defRPr b="1" sz="2025"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-4049883" y="-35266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Test</a:t>
            </a:r>
          </a:p>
        </p:txBody>
      </p:sp>
      <p:sp>
        <p:nvSpPr>
          <p:cNvPr id="161" name="Shape 161"/>
          <p:cNvSpPr/>
          <p:nvPr>
            <p:ph type="body" sz="half" idx="1"/>
          </p:nvPr>
        </p:nvSpPr>
        <p:spPr>
          <a:xfrm>
            <a:off x="798546" y="2139268"/>
            <a:ext cx="8753871" cy="469346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$ python manage.py makemigrations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$ python manage.py migrate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$ python manage.py runserver</a:t>
            </a: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sz="2500"/>
            </a:pP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sz="2500"/>
            </a:pP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sz="2500"/>
            </a:pPr>
          </a:p>
          <a:p>
            <a:pPr marL="0" indent="0">
              <a:lnSpc>
                <a:spcPct val="10000"/>
              </a:lnSpc>
              <a:spcBef>
                <a:spcPts val="3400"/>
              </a:spcBef>
              <a:buSzTx/>
              <a:buNone/>
              <a:defRPr sz="2500"/>
            </a:pPr>
          </a:p>
          <a:p>
            <a:pPr marL="0" indent="0">
              <a:spcBef>
                <a:spcPts val="3400"/>
              </a:spcBef>
              <a:buSzTx/>
              <a:buNone/>
              <a:defRPr sz="2500"/>
            </a:pPr>
            <a:r>
              <a:t>If you’ve done everything correctly, you should see this…. </a:t>
            </a:r>
          </a:p>
        </p:txBody>
      </p:sp>
      <p:pic>
        <p:nvPicPr>
          <p:cNvPr id="162" name="Screen Shot 2016-02-26 at 12.26.1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400" y="6606016"/>
            <a:ext cx="11684000" cy="243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06011" y="97566"/>
            <a:ext cx="5199207" cy="5167129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952500" y="-223640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models.py</a:t>
            </a:r>
          </a:p>
        </p:txBody>
      </p:sp>
      <p:sp>
        <p:nvSpPr>
          <p:cNvPr id="168" name="Shape 168"/>
          <p:cNvSpPr/>
          <p:nvPr/>
        </p:nvSpPr>
        <p:spPr>
          <a:xfrm>
            <a:off x="463658" y="1910450"/>
            <a:ext cx="11736137" cy="701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from django.db import models</a:t>
            </a: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import json, re</a:t>
            </a: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class DPUser(models.Model):</a:t>
            </a: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</a:p>
          <a:p>
            <a:pPr lvl="2" indent="448055"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first_name = models.CharField(max_length=50)</a:t>
            </a:r>
          </a:p>
          <a:p>
            <a:pPr lvl="2" indent="448055"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br/>
            <a:r>
              <a:t>last_name = models.CharField(max_length=50)</a:t>
            </a:r>
          </a:p>
          <a:p>
            <a:pPr lvl="2" indent="448055"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email = models.CharField(max_length=50)</a:t>
            </a: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2" indent="448055"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def getResponseData(self):</a:t>
            </a: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		response_data = {}</a:t>
            </a: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		response_data["first_name"] = self.first_name</a:t>
            </a: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		response_data["last_name"] = self.last_name</a:t>
            </a: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		response_data["email"] = self.email</a:t>
            </a:r>
          </a:p>
          <a:p>
            <a:pPr algn="l" defTabSz="572516">
              <a:lnSpc>
                <a:spcPct val="10000"/>
              </a:lnSpc>
              <a:spcBef>
                <a:spcPts val="3300"/>
              </a:spcBef>
              <a:defRPr b="1" sz="2450">
                <a:latin typeface="Helvetica"/>
                <a:ea typeface="Helvetica"/>
                <a:cs typeface="Helvetica"/>
                <a:sym typeface="Helvetica"/>
              </a:defRPr>
            </a:pPr>
            <a:r>
              <a:t>		return response_data</a:t>
            </a:r>
          </a:p>
        </p:txBody>
      </p:sp>
      <p:sp>
        <p:nvSpPr>
          <p:cNvPr id="169" name="Shape 169"/>
          <p:cNvSpPr/>
          <p:nvPr/>
        </p:nvSpPr>
        <p:spPr>
          <a:xfrm>
            <a:off x="2232915" y="1305661"/>
            <a:ext cx="8197623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Create a new models.py file at the same level as your settings.py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952500" y="-190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models.py</a:t>
            </a:r>
          </a:p>
        </p:txBody>
      </p:sp>
      <p:sp>
        <p:nvSpPr>
          <p:cNvPr id="172" name="Shape 172"/>
          <p:cNvSpPr/>
          <p:nvPr/>
        </p:nvSpPr>
        <p:spPr>
          <a:xfrm>
            <a:off x="463658" y="1910450"/>
            <a:ext cx="11736137" cy="701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3"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def __unicode__(self):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	return self.first_name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3"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def __str__(self):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	return self.first_name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3"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def __hash__(self):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	return self.id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3"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def __cmp__(self, other):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	return self.id - other.id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3"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class Meta: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		ordering = ('first_name',)</a:t>
            </a:r>
          </a:p>
        </p:txBody>
      </p:sp>
      <p:pic>
        <p:nvPicPr>
          <p:cNvPr id="173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4600" y="1792934"/>
            <a:ext cx="6791313" cy="3455655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952500" y="-190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UserManager</a:t>
            </a:r>
          </a:p>
        </p:txBody>
      </p:sp>
      <p:sp>
        <p:nvSpPr>
          <p:cNvPr id="178" name="Shape 178"/>
          <p:cNvSpPr/>
          <p:nvPr/>
        </p:nvSpPr>
        <p:spPr>
          <a:xfrm>
            <a:off x="296214" y="1745786"/>
            <a:ext cx="9282693" cy="701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500"/>
              </a:spcBef>
              <a:defRPr sz="2300"/>
            </a:pPr>
            <a:r>
              <a:t>In your UserManager.py file (manager/UserManager.py) </a:t>
            </a:r>
          </a:p>
          <a:p>
            <a:pPr algn="l">
              <a:spcBef>
                <a:spcPts val="500"/>
              </a:spcBef>
              <a:defRPr sz="2300"/>
            </a:pPr>
          </a:p>
          <a:p>
            <a:pPr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import json</a:t>
            </a:r>
          </a:p>
          <a:p>
            <a:pPr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from django.views.decorators.csrf import csrf_exempt</a:t>
            </a:r>
          </a:p>
          <a:p>
            <a:pPr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from django.http import HttpResponse</a:t>
            </a:r>
          </a:p>
          <a:p>
            <a:pPr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from ..models import DPUser</a:t>
            </a:r>
          </a:p>
          <a:p>
            <a:pPr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@csrf_exempt</a:t>
            </a:r>
          </a:p>
          <a:p>
            <a:pPr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def userRequest(request, user_id=None):</a:t>
            </a:r>
          </a:p>
          <a:p>
            <a:pPr lvl="3" algn="l">
              <a:spcBef>
                <a:spcPts val="5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return HttpResponse(json.dumps({‘success’:True}), content_type="application/json")</a:t>
            </a:r>
          </a:p>
        </p:txBody>
      </p:sp>
      <p:pic>
        <p:nvPicPr>
          <p:cNvPr id="17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03716" y="3486313"/>
            <a:ext cx="4105671" cy="5260908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952500" y="-190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urls.py</a:t>
            </a:r>
          </a:p>
        </p:txBody>
      </p:sp>
      <p:pic>
        <p:nvPicPr>
          <p:cNvPr id="18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1884" y="1853736"/>
            <a:ext cx="4893099" cy="3673217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sp>
        <p:nvSpPr>
          <p:cNvPr id="185" name="Shape 185"/>
          <p:cNvSpPr/>
          <p:nvPr/>
        </p:nvSpPr>
        <p:spPr>
          <a:xfrm>
            <a:off x="295568" y="3397249"/>
            <a:ext cx="10153173" cy="471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0000"/>
              </a:lnSpc>
              <a:spcBef>
                <a:spcPts val="3400"/>
              </a:spcBef>
              <a:defRPr sz="2500"/>
            </a:pPr>
            <a:r>
              <a:t>Add the following code into your urls.py file  </a:t>
            </a:r>
          </a:p>
          <a:p>
            <a:pPr algn="l">
              <a:lnSpc>
                <a:spcPct val="10000"/>
              </a:lnSpc>
              <a:spcBef>
                <a:spcPts val="3400"/>
              </a:spcBef>
              <a:defRPr sz="2500"/>
            </a:pPr>
          </a:p>
          <a:p>
            <a:pPr algn="l">
              <a:lnSpc>
                <a:spcPct val="10000"/>
              </a:lnSpc>
              <a:spcBef>
                <a:spcPts val="3400"/>
              </a:spcBef>
              <a:defRPr sz="2500"/>
            </a:pPr>
          </a:p>
          <a:p>
            <a:pPr algn="l">
              <a:lnSpc>
                <a:spcPct val="10000"/>
              </a:lnSpc>
              <a:spcBef>
                <a:spcPts val="3400"/>
              </a:spcBef>
              <a:defRPr sz="2500"/>
            </a:pPr>
          </a:p>
          <a:p>
            <a:pPr algn="l">
              <a:lnSpc>
                <a:spcPct val="10000"/>
              </a:lnSpc>
              <a:spcBef>
                <a:spcPts val="3400"/>
              </a:spcBef>
              <a:defRPr sz="2500"/>
            </a:pPr>
          </a:p>
          <a:p>
            <a:pPr lvl="3"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from manager import UserManager</a:t>
            </a:r>
          </a:p>
          <a:p>
            <a:pPr lvl="3" algn="l">
              <a:lnSpc>
                <a:spcPct val="10000"/>
              </a:lnSpc>
              <a:spcBef>
                <a:spcPts val="3400"/>
              </a:spcBef>
              <a:defRPr sz="2500"/>
            </a:pPr>
          </a:p>
          <a:p>
            <a:pPr lvl="3" algn="l">
              <a:lnSpc>
                <a:spcPct val="10000"/>
              </a:lnSpc>
              <a:spcBef>
                <a:spcPts val="3400"/>
              </a:spcBef>
              <a:defRPr sz="2500"/>
            </a:pPr>
            <a:r>
              <a:t>#add the url pattern below</a:t>
            </a:r>
          </a:p>
          <a:p>
            <a:pPr lvl="3"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url(r'^api/user/$', UserManager.userRequest),     </a:t>
            </a:r>
          </a:p>
          <a:p>
            <a:pPr lvl="3" algn="l">
              <a:lnSpc>
                <a:spcPct val="10000"/>
              </a:lnSpc>
              <a:spcBef>
                <a:spcPts val="3400"/>
              </a:spcBef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url(r'^api/user/(?P&lt;user_id&gt;\d*)/$', UserManager.userRequest)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952500" y="-190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UserManager</a:t>
            </a:r>
          </a:p>
        </p:txBody>
      </p:sp>
      <p:sp>
        <p:nvSpPr>
          <p:cNvPr id="190" name="Shape 190"/>
          <p:cNvSpPr/>
          <p:nvPr/>
        </p:nvSpPr>
        <p:spPr>
          <a:xfrm>
            <a:off x="255171" y="3312792"/>
            <a:ext cx="12494458" cy="7015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@csrf_exempt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def userRequest(request, user_id=None):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if request.method == "POST":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	errorMessage = "TODO POST"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	response_data = {'success': True, "error":errorMessage}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else: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	errorMessage = "TODO GET"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	response_data = {'success': True, "error":errorMessage}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return HttpResponse(json.dumps(response_data), content_type="application/json")</a:t>
            </a:r>
          </a:p>
        </p:txBody>
      </p:sp>
      <p:pic>
        <p:nvPicPr>
          <p:cNvPr id="19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8733" y="1709212"/>
            <a:ext cx="5895554" cy="4648201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UserManager</a:t>
            </a:r>
          </a:p>
        </p:txBody>
      </p:sp>
      <p:sp>
        <p:nvSpPr>
          <p:cNvPr id="194" name="Shape 194"/>
          <p:cNvSpPr/>
          <p:nvPr/>
        </p:nvSpPr>
        <p:spPr>
          <a:xfrm>
            <a:off x="255171" y="1910450"/>
            <a:ext cx="12823131" cy="701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@csrf_exempt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def userRequest(request, user_id=None):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if request.method == "POST":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	return createUser(request)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else:</a:t>
            </a:r>
          </a:p>
          <a:p>
            <a:pPr algn="l">
              <a:spcBef>
                <a:spcPts val="1000"/>
              </a:spcBef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	return getUser(request, user_id)</a:t>
            </a:r>
          </a:p>
        </p:txBody>
      </p:sp>
      <p:pic>
        <p:nvPicPr>
          <p:cNvPr id="19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7231" y="2628164"/>
            <a:ext cx="4893099" cy="4723828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Started: Setup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Install Python, Pip &amp; Virtualenv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Django</a:t>
            </a:r>
          </a:p>
          <a:p>
            <a:pPr lvl="3" marL="0" indent="528065" defTabSz="449833">
              <a:spcBef>
                <a:spcPts val="3200"/>
              </a:spcBef>
              <a:buSzTx/>
              <a:buNone/>
              <a:defRPr b="1" sz="2772">
                <a:latin typeface="Helvetica"/>
                <a:ea typeface="Helvetica"/>
                <a:cs typeface="Helvetica"/>
                <a:sym typeface="Helvetica"/>
              </a:defRPr>
            </a:pPr>
            <a:r>
              <a:t>$ pip install django</a:t>
            </a:r>
          </a:p>
          <a:p>
            <a:pPr lvl="3" marL="0" indent="528065" defTabSz="449833">
              <a:spcBef>
                <a:spcPts val="3200"/>
              </a:spcBef>
              <a:buSzTx/>
              <a:buNone/>
              <a:defRPr b="1" sz="2772">
                <a:latin typeface="Helvetica"/>
                <a:ea typeface="Helvetica"/>
                <a:cs typeface="Helvetica"/>
                <a:sym typeface="Helvetica"/>
              </a:defRPr>
            </a:pPr>
            <a:r>
              <a:t>$ pip install django-toolbelt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Heroku - </a:t>
            </a:r>
            <a:r>
              <a:rPr u="sng">
                <a:hlinkClick r:id="rId3" invalidUrl="" action="" tgtFrame="" tooltip="" history="1" highlightClick="0" endSnd="0"/>
              </a:rPr>
              <a:t>create a new account</a:t>
            </a:r>
          </a:p>
          <a:p>
            <a:pPr lvl="3" marL="0" indent="528065" defTabSz="449833">
              <a:spcBef>
                <a:spcPts val="3200"/>
              </a:spcBef>
              <a:buSzTx/>
              <a:buNone/>
              <a:defRPr b="1" sz="2772">
                <a:latin typeface="Helvetica"/>
                <a:ea typeface="Helvetica"/>
                <a:cs typeface="Helvetica"/>
                <a:sym typeface="Helvetica"/>
              </a:defRPr>
            </a:pPr>
            <a:r>
              <a:t>$ heroku login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Download </a:t>
            </a:r>
            <a:r>
              <a:rPr u="sng">
                <a:hlinkClick r:id="rId4" invalidUrl="" action="" tgtFrame="" tooltip="" history="1" highlightClick="0" endSnd="0"/>
              </a:rPr>
              <a:t>Heroku Toolbelt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Postman - Chrome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952500" y="-246206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UserManager</a:t>
            </a:r>
          </a:p>
        </p:txBody>
      </p:sp>
      <p:sp>
        <p:nvSpPr>
          <p:cNvPr id="198" name="Shape 198"/>
          <p:cNvSpPr/>
          <p:nvPr/>
        </p:nvSpPr>
        <p:spPr>
          <a:xfrm>
            <a:off x="203745" y="3260793"/>
            <a:ext cx="12597311" cy="6925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@csrf_exempt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def createUser(request):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first_name = request.POST.get('first_name','')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last_name = request.POST.get('last_name','')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email = request.POST.get('email','')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user = None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existing_users = DPUser.objects.filter(email=email)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if len(existing_users) &gt; 0: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	# User Exists!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	user = existing_users[0]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	errorMessage = "Error! User with this email already exists."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	return HttpResponse(json.dumps({'success': False, "error":errorMessage}), content_type="application/json")</a:t>
            </a: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350520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</a:p>
        </p:txBody>
      </p:sp>
      <p:pic>
        <p:nvPicPr>
          <p:cNvPr id="19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1883" y="1853736"/>
            <a:ext cx="4893099" cy="3673217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952500" y="-246206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UserManager</a:t>
            </a:r>
          </a:p>
        </p:txBody>
      </p:sp>
      <p:sp>
        <p:nvSpPr>
          <p:cNvPr id="202" name="Shape 202"/>
          <p:cNvSpPr/>
          <p:nvPr/>
        </p:nvSpPr>
        <p:spPr>
          <a:xfrm>
            <a:off x="330119" y="4973821"/>
            <a:ext cx="12344562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if user is None:</a:t>
            </a: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	user = DPUser()</a:t>
            </a: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user.first_name = first_name</a:t>
            </a: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user.last_name = last_name</a:t>
            </a: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user.email = email</a:t>
            </a: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user.save()</a:t>
            </a: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response_data = user.getResponseData()</a:t>
            </a: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300">
                <a:latin typeface="Helvetica"/>
                <a:ea typeface="Helvetica"/>
                <a:cs typeface="Helvetica"/>
                <a:sym typeface="Helvetica"/>
              </a:defRPr>
            </a:pPr>
            <a:r>
              <a:t>	return HttpResponse(json.dumps(response_data), content_type="application/json")</a:t>
            </a:r>
          </a:p>
        </p:txBody>
      </p:sp>
      <p:pic>
        <p:nvPicPr>
          <p:cNvPr id="20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5684" y="1853736"/>
            <a:ext cx="5389298" cy="5696033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952500" y="-246206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UserManager</a:t>
            </a:r>
          </a:p>
        </p:txBody>
      </p:sp>
      <p:sp>
        <p:nvSpPr>
          <p:cNvPr id="206" name="Shape 206"/>
          <p:cNvSpPr/>
          <p:nvPr/>
        </p:nvSpPr>
        <p:spPr>
          <a:xfrm>
            <a:off x="178225" y="3611923"/>
            <a:ext cx="11915838" cy="637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@csrf_exempt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def getUser(request, user_id):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response_data = {}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if user_id: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	users = DPUser.objects.filter(id=user_id)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	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	if len(users)&gt;0: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		user = users[0]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		response_data = user.getResponseData()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	else: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		errorMessage = "Error! This user doesn't exist."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		response_data = {'success': False, "error":errorMessage}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return HttpResponse(json.dumps(response_data), content_type="application/json")</a:t>
            </a:r>
          </a:p>
          <a:p>
            <a:pPr algn="l">
              <a:defRPr b="1" sz="2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81883" y="1853736"/>
            <a:ext cx="4893099" cy="270461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0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1883" y="4825863"/>
            <a:ext cx="4893099" cy="2704610"/>
          </a:xfrm>
          <a:prstGeom prst="rect">
            <a:avLst/>
          </a:prstGeom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Heroku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Heroku Account</a:t>
            </a:r>
          </a:p>
        </p:txBody>
      </p:sp>
      <p:sp>
        <p:nvSpPr>
          <p:cNvPr id="213" name="Shape 213"/>
          <p:cNvSpPr/>
          <p:nvPr/>
        </p:nvSpPr>
        <p:spPr>
          <a:xfrm>
            <a:off x="774317" y="3702049"/>
            <a:ext cx="11456165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1638" indent="-271638" algn="l">
              <a:buSzPct val="75000"/>
              <a:buChar char="•"/>
              <a:defRPr sz="2900"/>
            </a:pPr>
            <a:r>
              <a:t>Login to your </a:t>
            </a:r>
            <a:r>
              <a:rPr u="sng">
                <a:hlinkClick r:id="rId2" invalidUrl="" action="" tgtFrame="" tooltip="" history="1" highlightClick="0" endSnd="0"/>
              </a:rPr>
              <a:t>Heroku account</a:t>
            </a:r>
          </a:p>
          <a:p>
            <a:pPr marL="271638" indent="-271638" algn="l">
              <a:buSzPct val="75000"/>
              <a:buChar char="•"/>
              <a:defRPr sz="2900"/>
            </a:pPr>
            <a:r>
              <a:t>Create new app (eg. masdjango)</a:t>
            </a:r>
          </a:p>
          <a:p>
            <a:pPr algn="l">
              <a:defRPr sz="2900"/>
            </a:pPr>
          </a:p>
          <a:p>
            <a:pPr algn="l">
              <a:defRPr sz="2900"/>
            </a:pPr>
            <a:r>
              <a:t>On the Terminal:</a:t>
            </a:r>
          </a:p>
          <a:p>
            <a:pPr marL="469194" indent="-469194" algn="l">
              <a:buSzPct val="75000"/>
              <a:buChar char="•"/>
              <a:defRPr sz="2900"/>
            </a:pPr>
            <a:r>
              <a:t>heroku login</a:t>
            </a:r>
          </a:p>
          <a:p>
            <a:pPr marL="469194" indent="-469194" algn="l">
              <a:buSzPct val="75000"/>
              <a:buChar char="•"/>
              <a:defRPr sz="2900"/>
            </a:pPr>
            <a:r>
              <a:t>heroku git:clone -a masdjango</a:t>
            </a:r>
          </a:p>
          <a:p>
            <a:pPr marL="469194" indent="-469194" algn="l">
              <a:buSzPct val="75000"/>
              <a:buChar char="•"/>
              <a:defRPr sz="2900"/>
            </a:pPr>
            <a:r>
              <a:t>git add —all</a:t>
            </a:r>
          </a:p>
          <a:p>
            <a:pPr marL="469194" indent="-469194" algn="l">
              <a:buSzPct val="75000"/>
              <a:buChar char="•"/>
              <a:defRPr sz="2900"/>
            </a:pPr>
            <a:r>
              <a:t>git commit -m “Deploying to Heroku”</a:t>
            </a:r>
          </a:p>
          <a:p>
            <a:pPr marL="469194" indent="-469194" algn="l">
              <a:buSzPct val="75000"/>
              <a:buChar char="•"/>
              <a:defRPr sz="2900"/>
            </a:pPr>
            <a:r>
              <a:t>git push heroku master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xfrm>
            <a:off x="450168" y="444500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Links</a:t>
            </a:r>
          </a:p>
        </p:txBody>
      </p:sp>
      <p:sp>
        <p:nvSpPr>
          <p:cNvPr id="216" name="Shape 216"/>
          <p:cNvSpPr/>
          <p:nvPr/>
        </p:nvSpPr>
        <p:spPr>
          <a:xfrm>
            <a:off x="2999465" y="3087816"/>
            <a:ext cx="60012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 for the django 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Resolving Setup Errors/Dependencies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952500" y="2603500"/>
            <a:ext cx="11099800" cy="6670607"/>
          </a:xfrm>
          <a:prstGeom prst="rect">
            <a:avLst/>
          </a:prstGeom>
        </p:spPr>
        <p:txBody>
          <a:bodyPr/>
          <a:lstStyle/>
          <a:p>
            <a:pPr marL="346710" indent="-346710" defTabSz="455675">
              <a:spcBef>
                <a:spcPts val="3200"/>
              </a:spcBef>
              <a:defRPr b="1" sz="2340">
                <a:latin typeface="Helvetica"/>
                <a:ea typeface="Helvetica"/>
                <a:cs typeface="Helvetica"/>
                <a:sym typeface="Helvetica"/>
              </a:defRPr>
            </a:pPr>
            <a:r>
              <a:t>brew install postgresql </a:t>
            </a:r>
          </a:p>
          <a:p>
            <a:pPr lvl="6" marL="0" indent="1069847" defTabSz="455675">
              <a:spcBef>
                <a:spcPts val="3200"/>
              </a:spcBef>
              <a:buSzTx/>
              <a:buNone/>
              <a:defRPr sz="2340"/>
            </a:pPr>
            <a:r>
              <a:rPr i="1"/>
              <a:t>(if not on the Mac, use Yum, or the postgresql binary)</a:t>
            </a:r>
            <a:r>
              <a:t> </a:t>
            </a:r>
          </a:p>
          <a:p>
            <a:pPr marL="346710" indent="-346710" defTabSz="455675">
              <a:spcBef>
                <a:spcPts val="3200"/>
              </a:spcBef>
              <a:defRPr b="1" sz="2340">
                <a:latin typeface="Helvetica"/>
                <a:ea typeface="Helvetica"/>
                <a:cs typeface="Helvetica"/>
                <a:sym typeface="Helvetica"/>
              </a:defRPr>
            </a:pPr>
            <a:r>
              <a:t>pip install psycopg2</a:t>
            </a:r>
          </a:p>
          <a:p>
            <a:pPr lvl="1" marL="693419" indent="-346709" defTabSz="455675">
              <a:spcBef>
                <a:spcPts val="3200"/>
              </a:spcBef>
              <a:defRPr b="1" sz="234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OR </a:t>
            </a:r>
            <a:r>
              <a:t>$ brew install psycopg2</a:t>
            </a:r>
          </a:p>
          <a:p>
            <a:pPr lvl="1" marL="693419" indent="-346709" defTabSz="455675">
              <a:spcBef>
                <a:spcPts val="3200"/>
              </a:spcBef>
              <a:defRPr sz="2340"/>
            </a:pPr>
            <a:r>
              <a:t>For the psycopg2 PATH error: </a:t>
            </a:r>
          </a:p>
          <a:p>
            <a:pPr lvl="2" marL="1040129" indent="-346709" defTabSz="455675">
              <a:spcBef>
                <a:spcPts val="3200"/>
              </a:spcBef>
              <a:defRPr b="1" sz="2340">
                <a:latin typeface="Helvetica"/>
                <a:ea typeface="Helvetica"/>
                <a:cs typeface="Helvetica"/>
                <a:sym typeface="Helvetica"/>
              </a:defRPr>
            </a:pPr>
            <a:r>
              <a:t>sudo find / -name pg_config</a:t>
            </a:r>
          </a:p>
          <a:p>
            <a:pPr lvl="2" marL="1040129" indent="-346709" defTabSz="455675">
              <a:spcBef>
                <a:spcPts val="3200"/>
              </a:spcBef>
              <a:defRPr b="1" sz="2340">
                <a:latin typeface="Helvetica"/>
                <a:ea typeface="Helvetica"/>
                <a:cs typeface="Helvetica"/>
                <a:sym typeface="Helvetica"/>
              </a:defRPr>
            </a:pPr>
            <a:r>
              <a:t>export PATH=&lt;Path&gt;:$PATH</a:t>
            </a:r>
          </a:p>
          <a:p>
            <a:pPr marL="346710" indent="-346710" defTabSz="455675">
              <a:spcBef>
                <a:spcPts val="3200"/>
              </a:spcBef>
              <a:defRPr b="1" sz="2340">
                <a:latin typeface="Helvetica"/>
                <a:ea typeface="Helvetica"/>
                <a:cs typeface="Helvetica"/>
                <a:sym typeface="Helvetica"/>
              </a:defRPr>
            </a:pPr>
            <a:r>
              <a:t>pip install django </a:t>
            </a:r>
          </a:p>
          <a:p>
            <a:pPr marL="346710" indent="-346710" defTabSz="455675">
              <a:spcBef>
                <a:spcPts val="3200"/>
              </a:spcBef>
              <a:defRPr b="1" sz="2340">
                <a:latin typeface="Helvetica"/>
                <a:ea typeface="Helvetica"/>
                <a:cs typeface="Helvetica"/>
                <a:sym typeface="Helvetica"/>
              </a:defRPr>
            </a:pPr>
            <a:r>
              <a:t>pip install django-toolbelt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xfrm>
            <a:off x="1270000" y="2538310"/>
            <a:ext cx="10464800" cy="3302001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django</a:t>
            </a:r>
          </a:p>
          <a:p>
            <a:pPr>
              <a:defRPr sz="2900"/>
            </a:pPr>
            <a:r>
              <a:t>The web framework for perfectionists with deadlines.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xfrm>
            <a:off x="1270000" y="26653"/>
            <a:ext cx="10464800" cy="1612438"/>
          </a:xfrm>
          <a:prstGeom prst="rect">
            <a:avLst/>
          </a:prstGeom>
        </p:spPr>
        <p:txBody>
          <a:bodyPr/>
          <a:lstStyle/>
          <a:p>
            <a:pPr/>
            <a:r>
              <a:t>Django</a:t>
            </a:r>
          </a:p>
        </p:txBody>
      </p:sp>
      <p:sp>
        <p:nvSpPr>
          <p:cNvPr id="134" name="Shape 134"/>
          <p:cNvSpPr/>
          <p:nvPr/>
        </p:nvSpPr>
        <p:spPr>
          <a:xfrm>
            <a:off x="701427" y="2476499"/>
            <a:ext cx="11601946" cy="624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9805" indent="-419805" algn="l" defTabSz="457200">
              <a:buSzPct val="75000"/>
              <a:buChar char="•"/>
              <a:defRPr sz="3400">
                <a:solidFill>
                  <a:srgbClr val="0C3C27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High-level Python Web framework </a:t>
            </a:r>
          </a:p>
          <a:p>
            <a:pPr marL="419805" indent="-419805" algn="l" defTabSz="457200">
              <a:buSzPct val="75000"/>
              <a:buChar char="•"/>
              <a:defRPr sz="3400">
                <a:solidFill>
                  <a:srgbClr val="0C3C27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Clean OOP design</a:t>
            </a:r>
          </a:p>
          <a:p>
            <a:pPr marL="419805" indent="-419805" algn="l" defTabSz="457200">
              <a:buSzPct val="75000"/>
              <a:buChar char="•"/>
              <a:defRPr sz="3400">
                <a:solidFill>
                  <a:srgbClr val="0C3C27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Free and open source</a:t>
            </a:r>
          </a:p>
          <a:p>
            <a:pPr marL="419805" indent="-419805" algn="l" defTabSz="457200">
              <a:buSzPct val="75000"/>
              <a:buChar char="•"/>
              <a:defRPr sz="3400">
                <a:solidFill>
                  <a:srgbClr val="0C3C27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Rapid development  </a:t>
            </a:r>
          </a:p>
          <a:p>
            <a:pPr lvl="1" marL="864305" indent="-419805" algn="l" defTabSz="457200">
              <a:buSzPct val="75000"/>
              <a:buChar char="•"/>
              <a:defRPr sz="3400">
                <a:solidFill>
                  <a:srgbClr val="0C3C27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authentication, content administration, site maps, RSS feeds —&gt; out of the box</a:t>
            </a:r>
          </a:p>
          <a:p>
            <a:pPr marL="419805" indent="-419805" algn="l" defTabSz="457200">
              <a:buSzPct val="75000"/>
              <a:buChar char="•"/>
              <a:defRPr sz="3400">
                <a:solidFill>
                  <a:srgbClr val="0C3C27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Scalable </a:t>
            </a:r>
          </a:p>
          <a:p>
            <a:pPr marL="419805" indent="-419805" algn="l" defTabSz="457200">
              <a:buSzPct val="75000"/>
              <a:buChar char="•"/>
              <a:defRPr sz="3400">
                <a:solidFill>
                  <a:srgbClr val="0C3C27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Secure</a:t>
            </a:r>
          </a:p>
          <a:p>
            <a:pPr lvl="1" marL="864305" indent="-419805" algn="l" defTabSz="457200">
              <a:buSzPct val="75000"/>
              <a:buChar char="•"/>
              <a:defRPr sz="3400">
                <a:solidFill>
                  <a:srgbClr val="0C3C27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Helps avoid SQL injection, cross-site scripting, cross-site request forgery and clickjacking. </a:t>
            </a:r>
          </a:p>
          <a:p>
            <a:pPr lvl="1" marL="864305" indent="-419805" algn="l" defTabSz="457200">
              <a:buSzPct val="75000"/>
              <a:buChar char="•"/>
              <a:defRPr sz="3400">
                <a:solidFill>
                  <a:srgbClr val="0C3C27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Inbuilt user authentication system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Start a new project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directory for your project + virtualenv</a:t>
            </a:r>
          </a:p>
          <a:p>
            <a:pPr lvl="5" marL="0" indent="114300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$ mkdir myfolderproject</a:t>
            </a:r>
          </a:p>
          <a:p>
            <a:pPr lvl="5" marL="0" indent="114300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$ cd myfolderproject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7600"/>
            </a:pPr>
            <a:r>
              <a:t>Virtual Environment</a:t>
            </a:r>
            <a:br/>
            <a:r>
              <a:rPr sz="5200"/>
              <a:t>(optional)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virtualenv</a:t>
            </a:r>
            <a:r>
              <a:t> is a tool to create isolated Python environments.</a:t>
            </a:r>
          </a:p>
          <a:p>
            <a:pPr marL="444500" indent="-444500">
              <a:defRPr sz="2500"/>
            </a:pPr>
            <a:r>
              <a:t>It creates an environment that has its own installation directories, that doesn’t share libraries with other virtualenv environments</a:t>
            </a:r>
          </a:p>
          <a:p>
            <a:pPr marL="444500" indent="-444500">
              <a:defRPr sz="2500"/>
            </a:pPr>
            <a:r>
              <a:t>We create the virtual environment with the flag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–no-site-packages </a:t>
            </a:r>
            <a:r>
              <a:t>(for Virtualenv &lt; 1.7), which indicates that only the packages installed in the virtual environment will be used.</a:t>
            </a:r>
          </a:p>
          <a:p>
            <a:pPr marL="444500" indent="-444500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$ virtualenv myenv &lt;–no-site-packages&gt;</a:t>
            </a:r>
          </a:p>
          <a:p>
            <a:pPr marL="444500" indent="-444500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$ source myenv/bin/activate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Django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While you’re in the virtual environment, install the Django Toolbelt</a:t>
            </a:r>
          </a:p>
          <a:p>
            <a:pPr lvl="4" marL="0" indent="914400"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$ pip install django-toolbelt</a:t>
            </a:r>
          </a:p>
          <a:p>
            <a:pPr lvl="4" marL="0" indent="914400">
              <a:buSzTx/>
              <a:buNone/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$ django-admin.py startproject myproject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/>
            <a:r>
              <a:t>Procfile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2500"/>
            </a:pPr>
            <a:r>
              <a:t>A Procfile is a text file that declares the commands, process types and entry points that will be run by your application on the Heroku platform. </a:t>
            </a:r>
          </a:p>
          <a:p>
            <a:pPr marL="444500" indent="-444500">
              <a:defRPr sz="2500"/>
            </a:pPr>
            <a:r>
              <a:t>Create the file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Procfile</a:t>
            </a:r>
            <a:r>
              <a:t> in the root directory of your app (at the same level where manage.py lives), and write:</a:t>
            </a:r>
          </a:p>
          <a:p>
            <a:pPr marL="444500" indent="-444500">
              <a:defRPr b="1"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web: gunicorn myproject.wsgi</a:t>
            </a:r>
          </a:p>
          <a:p>
            <a:pPr lvl="1">
              <a:defRPr sz="2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web </a:t>
            </a:r>
            <a:r>
              <a:t>process type — starting a web server</a:t>
            </a:r>
          </a:p>
          <a:p>
            <a:pPr lvl="1">
              <a:defRPr sz="25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gunicorn</a:t>
            </a:r>
            <a:r>
              <a:t> the production web server recommended for Django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