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F2B35-8CF4-4394-90F8-D382A0FDFCDA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0BD1F-8693-440A-AEF8-8A5A930BF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0BD1F-8693-440A-AEF8-8A5A930BFA5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1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3301-6163-4FB3-90E7-343D0D525D33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A2C-C49B-4ABB-87CC-F54AEE4B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121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3301-6163-4FB3-90E7-343D0D525D33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A2C-C49B-4ABB-87CC-F54AEE4B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58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3301-6163-4FB3-90E7-343D0D525D33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A2C-C49B-4ABB-87CC-F54AEE4B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90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3301-6163-4FB3-90E7-343D0D525D33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A2C-C49B-4ABB-87CC-F54AEE4B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3301-6163-4FB3-90E7-343D0D525D33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A2C-C49B-4ABB-87CC-F54AEE4B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598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3301-6163-4FB3-90E7-343D0D525D33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A2C-C49B-4ABB-87CC-F54AEE4B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67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3301-6163-4FB3-90E7-343D0D525D33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A2C-C49B-4ABB-87CC-F54AEE4BFCF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9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3301-6163-4FB3-90E7-343D0D525D33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A2C-C49B-4ABB-87CC-F54AEE4B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92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3301-6163-4FB3-90E7-343D0D525D33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A2C-C49B-4ABB-87CC-F54AEE4B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59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3301-6163-4FB3-90E7-343D0D525D33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A2C-C49B-4ABB-87CC-F54AEE4B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04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F403301-6163-4FB3-90E7-343D0D525D33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1A2C-C49B-4ABB-87CC-F54AEE4B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44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F403301-6163-4FB3-90E7-343D0D525D33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5141A2C-C49B-4ABB-87CC-F54AEE4BFC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61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2B289-4DCE-A58D-953B-44099FFAF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465"/>
            <a:ext cx="9144000" cy="2596896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ru-RU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</a:t>
            </a:r>
            <a:br>
              <a:rPr lang="ru-RU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 производственной практике </a:t>
            </a:r>
            <a:br>
              <a:rPr lang="ru-RU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ПМ.04. Сопровождение и обслуживание программного обеспечения компьютерных систем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20DAE7-A913-0F34-DAF5-649BD9D37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5887" y="3108961"/>
            <a:ext cx="7138737" cy="3172486"/>
          </a:xfrm>
        </p:spPr>
        <p:txBody>
          <a:bodyPr>
            <a:normAutofit fontScale="92500" lnSpcReduction="20000"/>
          </a:bodyPr>
          <a:lstStyle/>
          <a:p>
            <a:pPr marL="3060700" algn="r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Работу выполнил</a:t>
            </a:r>
          </a:p>
          <a:p>
            <a:pPr marL="3060700" algn="r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Квакин Александр Дмитриевич </a:t>
            </a:r>
          </a:p>
          <a:p>
            <a:pPr marL="3060700" algn="r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Группа 21П-1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60700" algn="r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Место практики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060700" algn="r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МастерСофт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Сервис»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60700" algn="r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Руководитель практики от колледжа:</a:t>
            </a:r>
          </a:p>
          <a:p>
            <a:pPr marL="3060700" algn="r"/>
            <a:r>
              <a:rPr lang="ru-RU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Седов Алексей Сергеевич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060700" algn="r"/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Руководитель практики от организации:</a:t>
            </a:r>
          </a:p>
          <a:p>
            <a:pPr algn="r"/>
            <a:r>
              <a:rPr lang="ru-RU" sz="1800" i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Кузнецова Елизавета Сергеевна</a:t>
            </a:r>
          </a:p>
        </p:txBody>
      </p:sp>
    </p:spTree>
    <p:extLst>
      <p:ext uri="{BB962C8B-B14F-4D97-AF65-F5344CB8AC3E}">
        <p14:creationId xmlns:p14="http://schemas.microsoft.com/office/powerpoint/2010/main" val="242789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239160-BB5C-7108-932B-3684C0B6E422}"/>
              </a:ext>
            </a:extLst>
          </p:cNvPr>
          <p:cNvSpPr txBox="1">
            <a:spLocks/>
          </p:cNvSpPr>
          <p:nvPr/>
        </p:nvSpPr>
        <p:spPr bwMode="black">
          <a:xfrm>
            <a:off x="73152" y="64008"/>
            <a:ext cx="12015216" cy="103327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215">
              <a:lnSpc>
                <a:spcPct val="150000"/>
              </a:lnSpc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контроль качества функционирования 1С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Предприятие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7565BE-BDD3-197C-00B5-B491F1336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4"/>
          <a:stretch/>
        </p:blipFill>
        <p:spPr bwMode="auto">
          <a:xfrm>
            <a:off x="1094421" y="2289301"/>
            <a:ext cx="2984443" cy="2779395"/>
          </a:xfrm>
          <a:prstGeom prst="rect">
            <a:avLst/>
          </a:prstGeom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323C31-31DB-5E53-CDA4-229816F4E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6290" y="2289301"/>
            <a:ext cx="5972175" cy="27793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44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239160-BB5C-7108-932B-3684C0B6E422}"/>
              </a:ext>
            </a:extLst>
          </p:cNvPr>
          <p:cNvSpPr txBox="1">
            <a:spLocks/>
          </p:cNvSpPr>
          <p:nvPr/>
        </p:nvSpPr>
        <p:spPr bwMode="black">
          <a:xfrm>
            <a:off x="73152" y="64008"/>
            <a:ext cx="12015216" cy="265176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215">
              <a:lnSpc>
                <a:spcPct val="150000"/>
              </a:lnSpc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Выполнение работ по модификации отдельных компонент программного обеспечения в соответствии с потребностями заказчика</a:t>
            </a:r>
          </a:p>
          <a:p>
            <a:pPr indent="450215">
              <a:lnSpc>
                <a:spcPct val="150000"/>
              </a:lnSpc>
            </a:pPr>
            <a:endParaRPr lang="ru-RU" sz="18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«Изменение ставки НДС»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99258B1-7C7A-0096-88DD-F3199D7EF3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672"/>
          <a:stretch/>
        </p:blipFill>
        <p:spPr bwMode="auto">
          <a:xfrm>
            <a:off x="199707" y="3651631"/>
            <a:ext cx="7528596" cy="2694305"/>
          </a:xfrm>
          <a:prstGeom prst="rect">
            <a:avLst/>
          </a:prstGeom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CC0DC8-C381-5796-D69E-1D27950BF257}"/>
              </a:ext>
            </a:extLst>
          </p:cNvPr>
          <p:cNvSpPr txBox="1"/>
          <p:nvPr/>
        </p:nvSpPr>
        <p:spPr>
          <a:xfrm>
            <a:off x="73152" y="2904667"/>
            <a:ext cx="7888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Автоматическое изменение ставки НДС на 20% для всех товаров в документе "Реализация товаров и услуг".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BE1D65-CC09-D5F6-99B5-90CD768AE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952" y="2904667"/>
            <a:ext cx="3836416" cy="34412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694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239160-BB5C-7108-932B-3684C0B6E422}"/>
              </a:ext>
            </a:extLst>
          </p:cNvPr>
          <p:cNvSpPr txBox="1">
            <a:spLocks/>
          </p:cNvSpPr>
          <p:nvPr/>
        </p:nvSpPr>
        <p:spPr bwMode="black">
          <a:xfrm>
            <a:off x="73152" y="64008"/>
            <a:ext cx="12015216" cy="177393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«Загрузка данных из файлов»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"Замена субконто"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5CF7C-E628-075C-E9FA-A72BF88598AC}"/>
              </a:ext>
            </a:extLst>
          </p:cNvPr>
          <p:cNvSpPr txBox="1"/>
          <p:nvPr/>
        </p:nvSpPr>
        <p:spPr>
          <a:xfrm>
            <a:off x="0" y="1803731"/>
            <a:ext cx="5148072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«Загрузка данных из файлов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Загрузка данных о номенклатуре и ценах из файлов Excel и TXT в регистр сведений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ЦеныНоменклатуры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04772-2B26-D050-B246-C425A11914E1}"/>
              </a:ext>
            </a:extLst>
          </p:cNvPr>
          <p:cNvSpPr txBox="1"/>
          <p:nvPr/>
        </p:nvSpPr>
        <p:spPr>
          <a:xfrm>
            <a:off x="5993892" y="1837944"/>
            <a:ext cx="6094476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"Замена субконто"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Замена субконто "Номенклатура" на номенклатуру из дополнительного реквизита организации в проводках документа "Реализация" по счету 41.01.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42EC31E-FA83-3960-8714-FA4A4DC08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1" b="37117"/>
          <a:stretch/>
        </p:blipFill>
        <p:spPr bwMode="auto">
          <a:xfrm>
            <a:off x="73152" y="3542513"/>
            <a:ext cx="5148072" cy="1751965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A714C1B-F591-BE09-C128-DD5000A48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2" b="12700"/>
          <a:stretch/>
        </p:blipFill>
        <p:spPr bwMode="auto">
          <a:xfrm>
            <a:off x="6096000" y="3542513"/>
            <a:ext cx="4881370" cy="1962124"/>
          </a:xfrm>
          <a:prstGeom prst="rect">
            <a:avLst/>
          </a:prstGeom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9AC104E-B203-7698-9D9B-CC76D4252A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06" b="5790"/>
          <a:stretch/>
        </p:blipFill>
        <p:spPr bwMode="auto">
          <a:xfrm>
            <a:off x="6096000" y="5627345"/>
            <a:ext cx="3521075" cy="3364865"/>
          </a:xfrm>
          <a:prstGeom prst="rect">
            <a:avLst/>
          </a:prstGeom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B507EFF-2262-8B4A-D49B-962E725AEB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547"/>
          <a:stretch/>
        </p:blipFill>
        <p:spPr bwMode="auto">
          <a:xfrm>
            <a:off x="73152" y="5362295"/>
            <a:ext cx="4600575" cy="4425315"/>
          </a:xfrm>
          <a:prstGeom prst="rect">
            <a:avLst/>
          </a:prstGeom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160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239160-BB5C-7108-932B-3684C0B6E422}"/>
              </a:ext>
            </a:extLst>
          </p:cNvPr>
          <p:cNvSpPr txBox="1">
            <a:spLocks/>
          </p:cNvSpPr>
          <p:nvPr/>
        </p:nvSpPr>
        <p:spPr bwMode="black">
          <a:xfrm>
            <a:off x="73152" y="64008"/>
            <a:ext cx="12015216" cy="177393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Обеспечение защиты программного обеспечения компьютерных систем программными средствами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C988E01-27C8-D5FB-91F9-EC91BA06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03" y="4881627"/>
            <a:ext cx="4667250" cy="16814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FF1808-B52D-5A70-3D79-EE88F02C4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13713" y="2406015"/>
            <a:ext cx="2314575" cy="20459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7728E8-9127-C5F0-800F-80F71CF89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653" y="3477007"/>
            <a:ext cx="5628005" cy="3086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75B8F2-355C-6290-B015-92FA5150A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505" y="2009395"/>
            <a:ext cx="4410075" cy="13430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06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239160-BB5C-7108-932B-3684C0B6E422}"/>
              </a:ext>
            </a:extLst>
          </p:cNvPr>
          <p:cNvSpPr txBox="1">
            <a:spLocks/>
          </p:cNvSpPr>
          <p:nvPr/>
        </p:nvSpPr>
        <p:spPr bwMode="black">
          <a:xfrm>
            <a:off x="73152" y="64008"/>
            <a:ext cx="12015216" cy="177393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50000"/>
              </a:lnSpc>
              <a:tabLst>
                <a:tab pos="1440815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Руководство оператора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F928C-CE5C-43A5-A654-0ED14E94CF1E}"/>
              </a:ext>
            </a:extLst>
          </p:cNvPr>
          <p:cNvSpPr txBox="1"/>
          <p:nvPr/>
        </p:nvSpPr>
        <p:spPr>
          <a:xfrm>
            <a:off x="73152" y="2047819"/>
            <a:ext cx="609447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заявки на покупку оборудования сотрудником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BF9E157-0E61-43CB-C25E-1BA0784EC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" y="2570670"/>
            <a:ext cx="5724525" cy="40392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C5FF1D9-CE32-21B2-B40D-B164950A0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784" y="2570670"/>
            <a:ext cx="5383505" cy="31351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F0DF3A-2CB4-FF45-DF5A-04DEF611E28A}"/>
              </a:ext>
            </a:extLst>
          </p:cNvPr>
          <p:cNvSpPr txBox="1"/>
          <p:nvPr/>
        </p:nvSpPr>
        <p:spPr>
          <a:xfrm>
            <a:off x="6321768" y="213656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покупки оборудования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7881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239160-BB5C-7108-932B-3684C0B6E422}"/>
              </a:ext>
            </a:extLst>
          </p:cNvPr>
          <p:cNvSpPr txBox="1">
            <a:spLocks/>
          </p:cNvSpPr>
          <p:nvPr/>
        </p:nvSpPr>
        <p:spPr bwMode="black">
          <a:xfrm>
            <a:off x="73152" y="64008"/>
            <a:ext cx="12015216" cy="177393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50000"/>
              </a:lnSpc>
              <a:tabLst>
                <a:tab pos="1440815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Руководство системного администратора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1EF0F-EF55-72B5-3E3D-803409D41278}"/>
              </a:ext>
            </a:extLst>
          </p:cNvPr>
          <p:cNvSpPr txBox="1"/>
          <p:nvPr/>
        </p:nvSpPr>
        <p:spPr>
          <a:xfrm>
            <a:off x="76581" y="2556398"/>
            <a:ext cx="609447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Настройка прав доступа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B09444-CD1D-2BDC-5898-F34FAD5D0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8" y="3093847"/>
            <a:ext cx="5602986" cy="23651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BF96D7-9BA6-C616-5FB8-1583AD879EF5}"/>
              </a:ext>
            </a:extLst>
          </p:cNvPr>
          <p:cNvSpPr txBox="1"/>
          <p:nvPr/>
        </p:nvSpPr>
        <p:spPr>
          <a:xfrm>
            <a:off x="6097523" y="2556398"/>
            <a:ext cx="609447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Резервное копирование и восстановление базы данных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364F91B-8A26-4453-2A87-01FAA9A77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057" y="3014472"/>
            <a:ext cx="4352925" cy="1524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791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239160-BB5C-7108-932B-3684C0B6E422}"/>
              </a:ext>
            </a:extLst>
          </p:cNvPr>
          <p:cNvSpPr txBox="1">
            <a:spLocks/>
          </p:cNvSpPr>
          <p:nvPr/>
        </p:nvSpPr>
        <p:spPr bwMode="black">
          <a:xfrm>
            <a:off x="73152" y="64008"/>
            <a:ext cx="12015216" cy="177393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50000"/>
              </a:lnSpc>
              <a:tabLst>
                <a:tab pos="1440815" algn="l"/>
              </a:tabLst>
            </a:pPr>
            <a: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Заключение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A8395-F472-0A51-FABB-3F9E47750B39}"/>
              </a:ext>
            </a:extLst>
          </p:cNvPr>
          <p:cNvSpPr txBox="1"/>
          <p:nvPr/>
        </p:nvSpPr>
        <p:spPr>
          <a:xfrm>
            <a:off x="73152" y="2960638"/>
            <a:ext cx="1163116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Прохождение производственной практики в компании «</a:t>
            </a:r>
            <a:r>
              <a:rPr lang="ru-RU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МастерСофт</a:t>
            </a: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Сервис» по модулю ПМ.04. «Сопровождение и обслуживание программного обеспечения компьютерных систем» стало для меня ценным опытом, который позволил закрепить теоретические знания, полученные в колледже, и приобрести практические навыки работы с различным программным обеспечением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AB0E7-6ED7-5FF5-233C-08D121F08261}"/>
              </a:ext>
            </a:extLst>
          </p:cNvPr>
          <p:cNvSpPr txBox="1"/>
          <p:nvPr/>
        </p:nvSpPr>
        <p:spPr>
          <a:xfrm>
            <a:off x="244602" y="6022324"/>
            <a:ext cx="6103620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Sashakvakin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PM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04-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MASTERSOFT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94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AD5C6-6C63-6B15-A000-A0550797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91440"/>
            <a:ext cx="12015216" cy="1234440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Характеристика объекта практики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8867E7-F9A1-B902-072D-5C4BA821EE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69" b="32201"/>
          <a:stretch/>
        </p:blipFill>
        <p:spPr>
          <a:xfrm>
            <a:off x="6245509" y="1840971"/>
            <a:ext cx="5754641" cy="46988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18F5F4F-2C2A-0290-90FB-27CA276F1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93551"/>
              </p:ext>
            </p:extLst>
          </p:nvPr>
        </p:nvGraphicFramePr>
        <p:xfrm>
          <a:off x="374730" y="1840971"/>
          <a:ext cx="5721270" cy="469880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21892">
                  <a:extLst>
                    <a:ext uri="{9D8B030D-6E8A-4147-A177-3AD203B41FA5}">
                      <a16:colId xmlns:a16="http://schemas.microsoft.com/office/drawing/2014/main" val="2295353583"/>
                    </a:ext>
                  </a:extLst>
                </a:gridCol>
                <a:gridCol w="3699378">
                  <a:extLst>
                    <a:ext uri="{9D8B030D-6E8A-4147-A177-3AD203B41FA5}">
                      <a16:colId xmlns:a16="http://schemas.microsoft.com/office/drawing/2014/main" val="1326962922"/>
                    </a:ext>
                  </a:extLst>
                </a:gridCol>
              </a:tblGrid>
              <a:tr h="7698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Полное наименование: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Общество с ограниченной ответственностью «</a:t>
                      </a:r>
                      <a:r>
                        <a:rPr lang="ru-RU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МастерСофт</a:t>
                      </a: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— Сервис»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/>
                </a:tc>
                <a:extLst>
                  <a:ext uri="{0D108BD9-81ED-4DB2-BD59-A6C34878D82A}">
                    <a16:rowId xmlns:a16="http://schemas.microsoft.com/office/drawing/2014/main" val="3741766772"/>
                  </a:ext>
                </a:extLst>
              </a:tr>
              <a:tr h="5062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Сокращенное наименование: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««МастерСофт — Сервис»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/>
                </a:tc>
                <a:extLst>
                  <a:ext uri="{0D108BD9-81ED-4DB2-BD59-A6C34878D82A}">
                    <a16:rowId xmlns:a16="http://schemas.microsoft.com/office/drawing/2014/main" val="2979151228"/>
                  </a:ext>
                </a:extLst>
              </a:tr>
              <a:tr h="242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ИНН/КПП: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4345167689/434501001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/>
                </a:tc>
                <a:extLst>
                  <a:ext uri="{0D108BD9-81ED-4DB2-BD59-A6C34878D82A}">
                    <a16:rowId xmlns:a16="http://schemas.microsoft.com/office/drawing/2014/main" val="2040726511"/>
                  </a:ext>
                </a:extLst>
              </a:tr>
              <a:tr h="242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ОГРН: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1074345009860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/>
                </a:tc>
                <a:extLst>
                  <a:ext uri="{0D108BD9-81ED-4DB2-BD59-A6C34878D82A}">
                    <a16:rowId xmlns:a16="http://schemas.microsoft.com/office/drawing/2014/main" val="1435281221"/>
                  </a:ext>
                </a:extLst>
              </a:tr>
              <a:tr h="5062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Юридический адрес: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610017, г. Киров, ул. Маклина, 40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/>
                </a:tc>
                <a:extLst>
                  <a:ext uri="{0D108BD9-81ED-4DB2-BD59-A6C34878D82A}">
                    <a16:rowId xmlns:a16="http://schemas.microsoft.com/office/drawing/2014/main" val="189787816"/>
                  </a:ext>
                </a:extLst>
              </a:tr>
              <a:tr h="4651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адрес: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610017, г. Киров, ул. Маклина, 40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/>
                </a:tc>
                <a:extLst>
                  <a:ext uri="{0D108BD9-81ED-4DB2-BD59-A6C34878D82A}">
                    <a16:rowId xmlns:a16="http://schemas.microsoft.com/office/drawing/2014/main" val="3691053161"/>
                  </a:ext>
                </a:extLst>
              </a:tr>
              <a:tr h="242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Телефон, факс: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(8332) 22-22-44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/>
                </a:tc>
                <a:extLst>
                  <a:ext uri="{0D108BD9-81ED-4DB2-BD59-A6C34878D82A}">
                    <a16:rowId xmlns:a16="http://schemas.microsoft.com/office/drawing/2014/main" val="2226614088"/>
                  </a:ext>
                </a:extLst>
              </a:tr>
              <a:tr h="4651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Электронная почта: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info@ms1c.ru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/>
                </a:tc>
                <a:extLst>
                  <a:ext uri="{0D108BD9-81ED-4DB2-BD59-A6C34878D82A}">
                    <a16:rowId xmlns:a16="http://schemas.microsoft.com/office/drawing/2014/main" val="3342454243"/>
                  </a:ext>
                </a:extLst>
              </a:tr>
              <a:tr h="10335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Банковские реквизиты: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БИК 044525104</a:t>
                      </a:r>
                      <a:br>
                        <a:rPr lang="ru-RU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р/с 40702810220000094905 в ООО «Банк Точка» г. Москва</a:t>
                      </a:r>
                      <a:br>
                        <a:rPr lang="ru-RU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Кор/счет 30101810745374525104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86" marR="65286" marT="0" marB="0"/>
                </a:tc>
                <a:extLst>
                  <a:ext uri="{0D108BD9-81ED-4DB2-BD59-A6C34878D82A}">
                    <a16:rowId xmlns:a16="http://schemas.microsoft.com/office/drawing/2014/main" val="314938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19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239160-BB5C-7108-932B-3684C0B6E422}"/>
              </a:ext>
            </a:extLst>
          </p:cNvPr>
          <p:cNvSpPr txBox="1">
            <a:spLocks/>
          </p:cNvSpPr>
          <p:nvPr/>
        </p:nvSpPr>
        <p:spPr bwMode="black">
          <a:xfrm>
            <a:off x="73152" y="91440"/>
            <a:ext cx="12015216" cy="12344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рабочего места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45EF31-C95C-515F-0038-8EBA4DCFA9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07" y="1505171"/>
            <a:ext cx="2984868" cy="2413677"/>
          </a:xfrm>
          <a:prstGeom prst="rect">
            <a:avLst/>
          </a:prstGeom>
          <a:noFill/>
          <a:ln w="28575">
            <a:solidFill>
              <a:srgbClr val="090908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EEEDD-4A14-0B33-5850-D7F691833613}"/>
              </a:ext>
            </a:extLst>
          </p:cNvPr>
          <p:cNvSpPr txBox="1"/>
          <p:nvPr/>
        </p:nvSpPr>
        <p:spPr>
          <a:xfrm>
            <a:off x="171138" y="3948338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Технические характеристики офисного компьютера: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Процессор: Intel Celeron G1630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Видеокарта: Intel Xeon E3-1200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Оперативная память (ОЗУ): 4 ГБ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Хранилище: HDD 200 ГБ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Операционная система: Linux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20.3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Периферийные устройства: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Монитор: Samsung E1920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Мышь: A4Tech OP-620D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Клавиатура: GEMBIRD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DCB77-159C-8606-0B5D-77749CEFB6A6}"/>
              </a:ext>
            </a:extLst>
          </p:cNvPr>
          <p:cNvSpPr txBox="1"/>
          <p:nvPr/>
        </p:nvSpPr>
        <p:spPr>
          <a:xfrm>
            <a:off x="6265566" y="4001678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Технические характеристики домашнего компьютера: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Процессор: AMD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Ryzen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5 5500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Видеокарта: GeForce RTX 4060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Оперативная память (ОЗУ): 16 ГБ DDR4;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Хранилище: HDD 1 ТБ, SSD 120 ГБ,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SSD 240 ГБ;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Операционная система: Windows 11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Периферийные устройства: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Монитор: Acer Nitro VG272Sbmiipx 27"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Мышь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RDOR GAMING Immortality PRO;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Клавиатура: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Motospeed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9EDEE8D-274A-245A-F4A1-739D58C6A1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18"/>
          <a:stretch/>
        </p:blipFill>
        <p:spPr bwMode="auto">
          <a:xfrm>
            <a:off x="6385502" y="1505171"/>
            <a:ext cx="3639904" cy="246983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868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239160-BB5C-7108-932B-3684C0B6E422}"/>
              </a:ext>
            </a:extLst>
          </p:cNvPr>
          <p:cNvSpPr txBox="1">
            <a:spLocks/>
          </p:cNvSpPr>
          <p:nvPr/>
        </p:nvSpPr>
        <p:spPr bwMode="black">
          <a:xfrm>
            <a:off x="73152" y="91440"/>
            <a:ext cx="12015216" cy="128487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Осуществление инсталляции, настройки и обслуживания программного обеспечения компьютерных систем</a:t>
            </a:r>
            <a:endParaRPr lang="en-US" sz="20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Установка и настройка </a:t>
            </a:r>
            <a:r>
              <a:rPr lang="en-US" sz="20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Kaspersky Premium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0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9C3BCCF-AD7F-4264-1A82-EA362232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87" y="1919542"/>
            <a:ext cx="6276142" cy="39925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B2388CD-51E1-1A0B-3AC5-8A74EFDE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752" y="3009837"/>
            <a:ext cx="2204616" cy="19892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306FEB5-2FD6-D018-4EDF-27416A7DC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623" y="4277425"/>
            <a:ext cx="3200449" cy="163469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3E32F2B-E412-9FE9-153C-FFB8ED04E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623" y="1919542"/>
            <a:ext cx="3162935" cy="21805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125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239160-BB5C-7108-932B-3684C0B6E422}"/>
              </a:ext>
            </a:extLst>
          </p:cNvPr>
          <p:cNvSpPr txBox="1">
            <a:spLocks/>
          </p:cNvSpPr>
          <p:nvPr/>
        </p:nvSpPr>
        <p:spPr bwMode="black">
          <a:xfrm>
            <a:off x="73152" y="91440"/>
            <a:ext cx="12015216" cy="128487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Установка и настройка Google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Meet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C05EAF7-A8A6-7813-986C-96F1BF341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632073"/>
            <a:ext cx="6119495" cy="26665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60F948-08DF-717A-F5B7-B1768A63B3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7" r="6682"/>
          <a:stretch/>
        </p:blipFill>
        <p:spPr bwMode="auto">
          <a:xfrm>
            <a:off x="6346528" y="1891570"/>
            <a:ext cx="5672648" cy="2056765"/>
          </a:xfrm>
          <a:prstGeom prst="rect">
            <a:avLst/>
          </a:prstGeom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D94C2E-1DFE-42F0-89A7-1B23DBB7D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899" y="4463592"/>
            <a:ext cx="6119495" cy="22269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38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239160-BB5C-7108-932B-3684C0B6E422}"/>
              </a:ext>
            </a:extLst>
          </p:cNvPr>
          <p:cNvSpPr txBox="1">
            <a:spLocks/>
          </p:cNvSpPr>
          <p:nvPr/>
        </p:nvSpPr>
        <p:spPr bwMode="black">
          <a:xfrm>
            <a:off x="73152" y="64008"/>
            <a:ext cx="12015216" cy="128487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Установка и настройка 1С: Предприятие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AD8334-16AE-0286-E3AC-4F2C9CC2F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4"/>
          <a:stretch/>
        </p:blipFill>
        <p:spPr bwMode="auto">
          <a:xfrm>
            <a:off x="311467" y="1923731"/>
            <a:ext cx="4623737" cy="3622104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8B702D-760B-ACF5-873F-FF61D034B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694" y="1923731"/>
            <a:ext cx="3350471" cy="27440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37ED58-B756-13F2-09FC-8750E9933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178" y="1923731"/>
            <a:ext cx="2967355" cy="27578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391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239160-BB5C-7108-932B-3684C0B6E422}"/>
              </a:ext>
            </a:extLst>
          </p:cNvPr>
          <p:cNvSpPr txBox="1">
            <a:spLocks/>
          </p:cNvSpPr>
          <p:nvPr/>
        </p:nvSpPr>
        <p:spPr bwMode="black">
          <a:xfrm>
            <a:off x="73152" y="64008"/>
            <a:ext cx="12015216" cy="207568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ОСУЩЕСТВЛЕНИЕ ИЗМЕРЕНИЙ ЭКСПЛУАТАЦИОННЫХ ХАРАКТЕРИСТИК ПРОГРАММНОГО ОБЕСПЕЧЕНИЯ КОМПЬЮТЕРНЫХ СИСТЕМ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ctr">
              <a:lnSpc>
                <a:spcPct val="150000"/>
              </a:lnSpc>
            </a:pP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>
              <a:lnSpc>
                <a:spcPct val="150000"/>
              </a:lnSpc>
            </a:pPr>
            <a:r>
              <a:rPr lang="ru-RU" sz="20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РАБОТЫ KASPERSKY PREMIUM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EBC334A-BD6D-F521-C263-23F2BD212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440" y="3840481"/>
            <a:ext cx="6297193" cy="941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01EA0F-53C9-A7C1-1C7E-97BA053F5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" y="3260090"/>
            <a:ext cx="4978601" cy="25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2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239160-BB5C-7108-932B-3684C0B6E422}"/>
              </a:ext>
            </a:extLst>
          </p:cNvPr>
          <p:cNvSpPr txBox="1">
            <a:spLocks/>
          </p:cNvSpPr>
          <p:nvPr/>
        </p:nvSpPr>
        <p:spPr bwMode="black">
          <a:xfrm>
            <a:off x="73152" y="64008"/>
            <a:ext cx="12015216" cy="103327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>
              <a:lnSpc>
                <a:spcPct val="150000"/>
              </a:lnSpc>
            </a:pP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РАБОТЫ GOOGLE MEET</a:t>
            </a:r>
            <a:endParaRPr lang="ru-RU" sz="2400" cap="non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35237F-E1E8-A263-8A8A-B1528A0AA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086" y="1357249"/>
            <a:ext cx="6821348" cy="32666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71C9E1-A3D1-AF57-96AF-FC7CB642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032" y="5094160"/>
            <a:ext cx="506793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239160-BB5C-7108-932B-3684C0B6E422}"/>
              </a:ext>
            </a:extLst>
          </p:cNvPr>
          <p:cNvSpPr txBox="1">
            <a:spLocks/>
          </p:cNvSpPr>
          <p:nvPr/>
        </p:nvSpPr>
        <p:spPr bwMode="black">
          <a:xfrm>
            <a:off x="73152" y="64008"/>
            <a:ext cx="12015216" cy="103327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0215"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работы 1С: Предприятие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421A000-F895-8F75-DEAD-2EA5105F0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8" y="1262305"/>
            <a:ext cx="5367020" cy="29000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95EBE5-A305-2CDC-C184-D51FCB93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41" y="4327374"/>
            <a:ext cx="3941699" cy="23751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038FF1-343D-487B-7939-6AC72FD73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777" y="2147506"/>
            <a:ext cx="5317490" cy="35871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331988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56</TotalTime>
  <Words>525</Words>
  <Application>Microsoft Office PowerPoint</Application>
  <PresentationFormat>Широкоэкранный</PresentationFormat>
  <Paragraphs>82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Corbel</vt:lpstr>
      <vt:lpstr>Gill Sans MT</vt:lpstr>
      <vt:lpstr>Symbol</vt:lpstr>
      <vt:lpstr>Times New Roman</vt:lpstr>
      <vt:lpstr>Посылка</vt:lpstr>
      <vt:lpstr>ОТЧЕТ  по производственной практике  ПМ.04. Сопровождение и обслуживание программного обеспечения компьютерных систем</vt:lpstr>
      <vt:lpstr>Характеристика объекта практики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 Александр</dc:creator>
  <cp:lastModifiedBy>Александр Александр</cp:lastModifiedBy>
  <cp:revision>9</cp:revision>
  <dcterms:created xsi:type="dcterms:W3CDTF">2024-06-14T11:01:41Z</dcterms:created>
  <dcterms:modified xsi:type="dcterms:W3CDTF">2024-06-14T11:58:12Z</dcterms:modified>
</cp:coreProperties>
</file>