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75" r:id="rId16"/>
    <p:sldId id="276"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rakes\OneDrive\Documents\Emp_Records.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rakes\OneDrive\Documents\Emp_Records.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rakes\OneDrive\Documents\Emp_Records.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rakes\OneDrive\Documents\Emp_Records.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rakes\OneDrive\Documents\Emp_Record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doughnutChart>
        <c:varyColors val="1"/>
        <c:ser>
          <c:idx val="0"/>
          <c:order val="0"/>
          <c:tx>
            <c:strRef>
              <c:f>[Emp_Records.xlsx]heet1!$B$3</c:f>
              <c:strCache>
                <c:ptCount val="1"/>
                <c:pt idx="0">
                  <c:v>Total</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manualLayout>
          <c:layoutTarget val="inner"/>
          <c:xMode val="edge"/>
          <c:yMode val="edge"/>
          <c:x val="0.23270149014581"/>
          <c:y val="0.110883511536297"/>
          <c:w val="0.470104149975965"/>
          <c:h val="0.825526167698368"/>
        </c:manualLayout>
      </c:layout>
      <c:doughnutChart>
        <c:varyColors val="1"/>
        <c:ser>
          <c:idx val="0"/>
          <c:order val="0"/>
          <c:tx>
            <c:strRef>
              <c:f>[Emp_Records.xlsx]heet1!$B$3</c:f>
              <c:strCache>
                <c:ptCount val="1"/>
                <c:pt idx="0">
                  <c:v>Total</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[Emp_Records.xlsx]heet1!PivotTable5</c:name>
    <c:fmtId val="-1"/>
  </c:pivotSource>
  <c:chart>
    <c:autoTitleDeleted val="1"/>
    <c:plotArea>
      <c:layout>
        <c:manualLayout>
          <c:layoutTarget val="inner"/>
          <c:xMode val="edge"/>
          <c:yMode val="edge"/>
          <c:x val="0.0193818660878439"/>
          <c:y val="0.0833497926130753"/>
          <c:w val="0.942974025472101"/>
          <c:h val="0.71309500296267"/>
        </c:manualLayout>
      </c:layout>
      <c:barChart>
        <c:barDir val="col"/>
        <c:grouping val="stacked"/>
        <c:varyColors val="0"/>
        <c:ser>
          <c:idx val="0"/>
          <c:order val="0"/>
          <c:tx>
            <c:strRef>
              <c:f>[Emp_Records.xlsx]heet1!$L$3</c:f>
              <c:strCache>
                <c:ptCount val="1"/>
                <c:pt idx="0">
                  <c:v>Total</c:v>
                </c:pt>
              </c:strCache>
            </c:strRef>
          </c:tx>
          <c:spPr>
            <a:solidFill>
              <a:schemeClr val="accent1"/>
            </a:solidFill>
            <a:ln>
              <a:noFill/>
            </a:ln>
            <a:effectLst/>
          </c:spPr>
          <c:invertIfNegative val="0"/>
          <c:dLbls>
            <c:dLbl>
              <c:idx val="0"/>
              <c:layout>
                <c:manualLayout>
                  <c:x val="-0.0018037518037518"/>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154010849719562"/>
                  <c:y val="-0.0790118827102829"/>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0161845090323635"/>
                  <c:y val="-0.0841058073677074"/>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0.0608108108108108"/>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0111462010031581"/>
                  <c:y val="-0.0864759436505437"/>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018037518037518"/>
                  <c:y val="-0.091216216216216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0.0809283309283309"/>
                      <c:h val="0.0977477477477477"/>
                    </c:manualLayout>
                  </c15:layout>
                </c:ext>
              </c:extLst>
            </c:dLbl>
            <c:dLbl>
              <c:idx val="7"/>
              <c:layout>
                <c:manualLayout>
                  <c:x val="0"/>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0.0018037518037518"/>
                  <c:y val="-0.0675675675675676"/>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018037518037518"/>
                  <c:y val="-0.0540540540540541"/>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0.0477428942968605"/>
                      <c:h val="0.0260714991111989"/>
                    </c:manualLayout>
                  </c15:layout>
                </c:ext>
              </c:extLst>
            </c:dLbl>
            <c:dLbl>
              <c:idx val="11"/>
              <c:layout>
                <c:manualLayout>
                  <c:x val="-0.00360750360750361"/>
                  <c:y val="-0.0777027027027027"/>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00263643306556222"/>
                  <c:y val="-0.0780036406147408"/>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0.00334386030094743"/>
                  <c:y val="-0.0730151443167441"/>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0"/>
                  <c:y val="-0.0841058073677074"/>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5"/>
              <c:layout>
                <c:manualLayout>
                  <c:x val="0.00721500721500721"/>
                  <c:y val="-0.0810810810810811"/>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6"/>
              <c:layout>
                <c:manualLayout>
                  <c:x val="0"/>
                  <c:y val="-0.0790118827102829"/>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7"/>
              <c:layout>
                <c:manualLayout>
                  <c:x val="-0.00249288350718776"/>
                  <c:y val="-0.0780036406147408"/>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8"/>
              <c:layout>
                <c:manualLayout>
                  <c:x val="-0.000263643306556138"/>
                  <c:y val="-0.0756335043319045"/>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9"/>
              <c:layout>
                <c:manualLayout>
                  <c:x val="-0.0018037518037518"/>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accent1">
                        <a:lumMod val="50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[Emp_Records.xlsx]heet1!$K$4:$K$24</c:f>
              <c:strCache>
                <c:ptCount val="20"/>
                <c:pt idx="0">
                  <c:v>Wayne</c:v>
                </c:pt>
                <c:pt idx="1">
                  <c:v>Theresa</c:v>
                </c:pt>
                <c:pt idx="2">
                  <c:v>Roy</c:v>
                </c:pt>
                <c:pt idx="3">
                  <c:v>Patrick</c:v>
                </c:pt>
                <c:pt idx="4">
                  <c:v>Nancy</c:v>
                </c:pt>
                <c:pt idx="5">
                  <c:v>Melissa</c:v>
                </c:pt>
                <c:pt idx="6">
                  <c:v>Matthew</c:v>
                </c:pt>
                <c:pt idx="7">
                  <c:v>Mary</c:v>
                </c:pt>
                <c:pt idx="8">
                  <c:v>Lois</c:v>
                </c:pt>
                <c:pt idx="9">
                  <c:v>Judy</c:v>
                </c:pt>
                <c:pt idx="10">
                  <c:v>Jeremy</c:v>
                </c:pt>
                <c:pt idx="11">
                  <c:v>Jason</c:v>
                </c:pt>
                <c:pt idx="12">
                  <c:v>Frances</c:v>
                </c:pt>
                <c:pt idx="13">
                  <c:v>Elizabeth</c:v>
                </c:pt>
                <c:pt idx="14">
                  <c:v>Donna</c:v>
                </c:pt>
                <c:pt idx="15">
                  <c:v>Diana</c:v>
                </c:pt>
                <c:pt idx="16">
                  <c:v>Brenda</c:v>
                </c:pt>
                <c:pt idx="17">
                  <c:v>Benjamin</c:v>
                </c:pt>
                <c:pt idx="18">
                  <c:v>Anne</c:v>
                </c:pt>
                <c:pt idx="19">
                  <c:v>Ann</c:v>
                </c:pt>
              </c:strCache>
            </c:strRef>
          </c:cat>
          <c:val>
            <c:numRef>
              <c:f>[Emp_Records.xlsx]heet1!$L$4:$L$24</c:f>
              <c:numCache>
                <c:formatCode>##\.##,"L"</c:formatCode>
                <c:ptCount val="20"/>
                <c:pt idx="0">
                  <c:v>522528</c:v>
                </c:pt>
                <c:pt idx="1">
                  <c:v>506884</c:v>
                </c:pt>
                <c:pt idx="2">
                  <c:v>456917</c:v>
                </c:pt>
                <c:pt idx="3">
                  <c:v>352999</c:v>
                </c:pt>
                <c:pt idx="4">
                  <c:v>439104</c:v>
                </c:pt>
                <c:pt idx="5">
                  <c:v>576135</c:v>
                </c:pt>
                <c:pt idx="6">
                  <c:v>366538</c:v>
                </c:pt>
                <c:pt idx="7">
                  <c:v>610789</c:v>
                </c:pt>
                <c:pt idx="8">
                  <c:v>449763</c:v>
                </c:pt>
                <c:pt idx="9">
                  <c:v>678212</c:v>
                </c:pt>
                <c:pt idx="10">
                  <c:v>363081</c:v>
                </c:pt>
                <c:pt idx="11">
                  <c:v>488496</c:v>
                </c:pt>
                <c:pt idx="12">
                  <c:v>233647</c:v>
                </c:pt>
                <c:pt idx="13">
                  <c:v>485836</c:v>
                </c:pt>
                <c:pt idx="14">
                  <c:v>411316</c:v>
                </c:pt>
                <c:pt idx="15">
                  <c:v>411324</c:v>
                </c:pt>
                <c:pt idx="16">
                  <c:v>409719</c:v>
                </c:pt>
                <c:pt idx="17">
                  <c:v>117642</c:v>
                </c:pt>
                <c:pt idx="18">
                  <c:v>435519</c:v>
                </c:pt>
                <c:pt idx="19">
                  <c:v>580146</c:v>
                </c:pt>
              </c:numCache>
            </c:numRef>
          </c:val>
        </c:ser>
        <c:dLbls>
          <c:showLegendKey val="0"/>
          <c:showVal val="1"/>
          <c:showCatName val="0"/>
          <c:showSerName val="0"/>
          <c:showPercent val="0"/>
          <c:showBubbleSize val="0"/>
        </c:dLbls>
        <c:gapWidth val="150"/>
        <c:overlap val="100"/>
        <c:axId val="350668730"/>
        <c:axId val="387693545"/>
      </c:barChart>
      <c:catAx>
        <c:axId val="350668730"/>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87693545"/>
        <c:crosses val="autoZero"/>
        <c:auto val="1"/>
        <c:lblAlgn val="ctr"/>
        <c:lblOffset val="100"/>
        <c:noMultiLvlLbl val="0"/>
      </c:catAx>
      <c:valAx>
        <c:axId val="387693545"/>
        <c:scaling>
          <c:orientation val="minMax"/>
        </c:scaling>
        <c:delete val="1"/>
        <c:axPos val="l"/>
        <c:numFmt formatCode="##\.##,&quot;L&quot;"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066873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[Emp_Records.xlsx]heet1!PivotTable3</c:name>
    <c:fmtId val="-1"/>
  </c:pivotSource>
  <c:chart>
    <c:autoTitleDeleted val="1"/>
    <c:plotArea>
      <c:layout>
        <c:manualLayout>
          <c:layoutTarget val="inner"/>
          <c:xMode val="edge"/>
          <c:yMode val="edge"/>
          <c:x val="0.311166736198025"/>
          <c:y val="0.310409355721278"/>
          <c:w val="0.553038520372688"/>
          <c:h val="0.620912281705622"/>
        </c:manualLayout>
      </c:layout>
      <c:barChart>
        <c:barDir val="col"/>
        <c:grouping val="clustered"/>
        <c:varyColors val="0"/>
        <c:ser>
          <c:idx val="0"/>
          <c:order val="0"/>
          <c:tx>
            <c:strRef>
              <c:f>[Emp_Records.xlsx]heet1!$E$3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[Emp_Records.xlsx]heet1!$D$4:$D$8</c:f>
              <c:strCache>
                <c:ptCount val="4"/>
                <c:pt idx="0">
                  <c:v>Tent</c:v>
                </c:pt>
                <c:pt idx="1">
                  <c:v>Cloth</c:v>
                </c:pt>
                <c:pt idx="2">
                  <c:v>Shoes</c:v>
                </c:pt>
                <c:pt idx="3">
                  <c:v>Cups</c:v>
                </c:pt>
              </c:strCache>
            </c:strRef>
          </c:cat>
          <c:val>
            <c:numRef>
              <c:f>[Emp_Records.xlsx]heet1!$E$4:$E$8</c:f>
              <c:numCache>
                <c:formatCode>##\.##,"L"</c:formatCode>
                <c:ptCount val="4"/>
                <c:pt idx="0">
                  <c:v>2260012</c:v>
                </c:pt>
                <c:pt idx="1">
                  <c:v>1877169</c:v>
                </c:pt>
                <c:pt idx="2">
                  <c:v>2375389</c:v>
                </c:pt>
                <c:pt idx="3">
                  <c:v>2384025</c:v>
                </c:pt>
              </c:numCache>
            </c:numRef>
          </c:val>
        </c:ser>
        <c:dLbls>
          <c:showLegendKey val="0"/>
          <c:showVal val="1"/>
          <c:showCatName val="0"/>
          <c:showSerName val="0"/>
          <c:showPercent val="0"/>
          <c:showBubbleSize val="0"/>
        </c:dLbls>
        <c:gapWidth val="100"/>
        <c:overlap val="-24"/>
        <c:axId val="868842074"/>
        <c:axId val="634772245"/>
      </c:barChart>
      <c:catAx>
        <c:axId val="868842074"/>
        <c:scaling>
          <c:orientation val="minMax"/>
        </c:scaling>
        <c:delete val="0"/>
        <c:axPos val="b"/>
        <c:majorTickMark val="none"/>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634772245"/>
        <c:crosses val="autoZero"/>
        <c:auto val="1"/>
        <c:lblAlgn val="ctr"/>
        <c:lblOffset val="100"/>
        <c:noMultiLvlLbl val="0"/>
      </c:catAx>
      <c:valAx>
        <c:axId val="634772245"/>
        <c:scaling>
          <c:orientation val="minMax"/>
        </c:scaling>
        <c:delete val="0"/>
        <c:axPos val="l"/>
        <c:majorGridlines>
          <c:spPr>
            <a:ln w="9525" cap="flat" cmpd="sng" algn="ctr">
              <a:solidFill>
                <a:schemeClr val="tx2">
                  <a:lumMod val="15000"/>
                  <a:lumOff val="85000"/>
                </a:schemeClr>
              </a:solidFill>
              <a:round/>
            </a:ln>
            <a:effectLst/>
          </c:spPr>
        </c:majorGridlines>
        <c:numFmt formatCode="##\.##,&quot;L&quot;"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86884207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[Emp_Records.xlsx]heet1!PivotTable4</c:name>
    <c:fmtId val="-1"/>
  </c:pivotSource>
  <c:chart>
    <c:autoTitleDeleted val="1"/>
    <c:plotArea>
      <c:layout>
        <c:manualLayout>
          <c:layoutTarget val="inner"/>
          <c:xMode val="edge"/>
          <c:yMode val="edge"/>
          <c:x val="0.00416666666666667"/>
          <c:y val="0.219907407407407"/>
          <c:w val="0.966944444444444"/>
          <c:h val="0.684351851851852"/>
        </c:manualLayout>
      </c:layout>
      <c:lineChart>
        <c:grouping val="standard"/>
        <c:varyColors val="0"/>
        <c:ser>
          <c:idx val="0"/>
          <c:order val="0"/>
          <c:tx>
            <c:strRef>
              <c:f>[Emp_Records.xlsx]heet1!$H$3</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s>
            <c:numFmt formatCode="General" sourceLinked="1"/>
            <c:spPr>
              <a:solidFill>
                <a:schemeClr val="accent1"/>
              </a:solid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strRef>
              <c:f>[Emp_Records.xlsx]heet1!$G$4:$G$8</c:f>
              <c:strCache>
                <c:ptCount val="4"/>
                <c:pt idx="0">
                  <c:v>Tent</c:v>
                </c:pt>
                <c:pt idx="1">
                  <c:v>Cloth</c:v>
                </c:pt>
                <c:pt idx="2">
                  <c:v>Shoes</c:v>
                </c:pt>
                <c:pt idx="3">
                  <c:v>Cups</c:v>
                </c:pt>
              </c:strCache>
            </c:strRef>
          </c:cat>
          <c:val>
            <c:numRef>
              <c:f>[Emp_Records.xlsx]heet1!$H$4:$H$8</c:f>
              <c:numCache>
                <c:formatCode>General</c:formatCode>
                <c:ptCount val="4"/>
                <c:pt idx="0">
                  <c:v>25371</c:v>
                </c:pt>
                <c:pt idx="1">
                  <c:v>24666</c:v>
                </c:pt>
                <c:pt idx="2">
                  <c:v>18000</c:v>
                </c:pt>
                <c:pt idx="3">
                  <c:v>34393</c:v>
                </c:pt>
              </c:numCache>
            </c:numRef>
          </c:val>
          <c:smooth val="0"/>
        </c:ser>
        <c:dLbls>
          <c:showLegendKey val="0"/>
          <c:showVal val="1"/>
          <c:showCatName val="0"/>
          <c:showSerName val="0"/>
          <c:showPercent val="0"/>
          <c:showBubbleSize val="0"/>
        </c:dLbls>
        <c:dropLines>
          <c:spPr>
            <a:ln w="12700" cap="flat" cmpd="sng" algn="ctr">
              <a:solidFill>
                <a:schemeClr val="accent1">
                  <a:lumMod val="60000"/>
                  <a:lumOff val="40000"/>
                </a:schemeClr>
              </a:solidFill>
              <a:prstDash val="solid"/>
              <a:round/>
            </a:ln>
            <a:effectLst/>
          </c:spPr>
        </c:dropLines>
        <c:marker val="1"/>
        <c:smooth val="0"/>
        <c:axId val="809915317"/>
        <c:axId val="858559821"/>
      </c:lineChart>
      <c:catAx>
        <c:axId val="809915317"/>
        <c:scaling>
          <c:orientation val="minMax"/>
        </c:scaling>
        <c:delete val="0"/>
        <c:axPos val="b"/>
        <c:majorTickMark val="out"/>
        <c:minorTickMark val="none"/>
        <c:tickLblPos val="nextTo"/>
        <c:spPr>
          <a:solidFill>
            <a:srgbClr val="0070C0"/>
          </a:solidFill>
          <a:ln w="12700" cap="flat" cmpd="sng" algn="ctr">
            <a:solidFill>
              <a:schemeClr val="lt1"/>
            </a:solidFill>
            <a:round/>
          </a:ln>
          <a:effectLst/>
        </c:spPr>
        <c:txPr>
          <a:bodyPr rot="-60000000" spcFirstLastPara="0" vertOverflow="ellipsis" vert="horz" wrap="square" anchor="ctr" anchorCtr="1"/>
          <a:lstStyle/>
          <a:p>
            <a:pPr>
              <a:defRPr lang="en-US" sz="900" b="0" i="0" u="none" strike="noStrike" kern="1200" spc="100" baseline="0">
                <a:solidFill>
                  <a:schemeClr val="lt1"/>
                </a:solidFill>
                <a:latin typeface="+mn-lt"/>
                <a:ea typeface="+mn-ea"/>
                <a:cs typeface="+mn-cs"/>
              </a:defRPr>
            </a:pPr>
          </a:p>
        </c:txPr>
        <c:crossAx val="858559821"/>
        <c:crosses val="autoZero"/>
        <c:auto val="1"/>
        <c:lblAlgn val="ctr"/>
        <c:lblOffset val="100"/>
        <c:noMultiLvlLbl val="0"/>
      </c:catAx>
      <c:valAx>
        <c:axId val="858559821"/>
        <c:scaling>
          <c:orientation val="minMax"/>
        </c:scaling>
        <c:delete val="1"/>
        <c:axPos val="l"/>
        <c:majorGridlines>
          <c:spPr>
            <a:ln w="9525" cap="flat" cmpd="sng" algn="ctr">
              <a:solidFill>
                <a:schemeClr val="lt1">
                  <a:alpha val="2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lt1"/>
                </a:solidFill>
                <a:latin typeface="+mn-lt"/>
                <a:ea typeface="+mn-ea"/>
                <a:cs typeface="+mn-cs"/>
              </a:defRPr>
            </a:pPr>
          </a:p>
        </c:txPr>
        <c:crossAx val="809915317"/>
        <c:crosses val="autoZero"/>
        <c:crossBetween val="between"/>
      </c:valAx>
      <c:spPr>
        <a:solidFill>
          <a:schemeClr val="bg1"/>
        </a:solid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a:t>
            </a:r>
            <a:r>
              <a:rPr lang="en-IN" altLang="en-US" sz="2400"/>
              <a:t> RAKESH</a:t>
            </a:r>
            <a:endParaRPr lang="en-US" sz="2400" dirty="0"/>
          </a:p>
          <a:p>
            <a:r>
              <a:rPr lang="en-US" sz="2400" dirty="0"/>
              <a:t>REGISTER NO:</a:t>
            </a:r>
            <a:r>
              <a:rPr lang="en-IN" altLang="en-US" sz="2400" dirty="0"/>
              <a:t> 312212154/asunm1437312212154</a:t>
            </a:r>
            <a:endParaRPr lang="en-US" sz="2400" dirty="0"/>
          </a:p>
          <a:p>
            <a:r>
              <a:rPr lang="en-US" sz="2400" dirty="0"/>
              <a:t>DEPARTMENT:</a:t>
            </a:r>
            <a:r>
              <a:rPr lang="en-IN" altLang="en-US" sz="2400" dirty="0"/>
              <a:t> B.COM (COMPUTER APPLICATION)</a:t>
            </a:r>
            <a:endParaRPr lang="en-US" sz="2400" dirty="0"/>
          </a:p>
          <a:p>
            <a:r>
              <a:rPr lang="en-US" sz="2400" dirty="0"/>
              <a:t>COLLEGE</a:t>
            </a:r>
            <a:r>
              <a:rPr lang="en-IN" altLang="en-US" sz="2400" dirty="0"/>
              <a:t>: MAR GREGORIOS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918970" y="2019300"/>
          <a:ext cx="6463030" cy="27813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Chart 7"/>
          <p:cNvGraphicFramePr/>
          <p:nvPr/>
        </p:nvGraphicFramePr>
        <p:xfrm>
          <a:off x="455930" y="1570355"/>
          <a:ext cx="7926070" cy="451358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Box 9"/>
          <p:cNvSpPr txBox="1"/>
          <p:nvPr/>
        </p:nvSpPr>
        <p:spPr>
          <a:xfrm>
            <a:off x="2438400" y="1620520"/>
            <a:ext cx="4064000" cy="398780"/>
          </a:xfrm>
          <a:prstGeom prst="rect">
            <a:avLst/>
          </a:prstGeom>
          <a:noFill/>
        </p:spPr>
        <p:txBody>
          <a:bodyPr wrap="square" rtlCol="0">
            <a:spAutoFit/>
          </a:bodyPr>
          <a:p>
            <a:r>
              <a:rPr lang="en-US" sz="2000" b="1">
                <a:latin typeface="Arial Black" panose="020B0A04020102020204" charset="0"/>
                <a:cs typeface="Arial Black" panose="020B0A04020102020204" charset="0"/>
              </a:rPr>
              <a:t>PROFIT IN EACH REGIN</a:t>
            </a:r>
            <a:endParaRPr lang="en-US" sz="2000" b="1">
              <a:latin typeface="Arial Black" panose="020B0A04020102020204" charset="0"/>
              <a:cs typeface="Arial Black" panose="020B0A040201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1" name="Chart 10"/>
          <p:cNvGraphicFramePr/>
          <p:nvPr/>
        </p:nvGraphicFramePr>
        <p:xfrm>
          <a:off x="533400" y="1390015"/>
          <a:ext cx="9087485" cy="4851400"/>
        </p:xfrm>
        <a:graphic>
          <a:graphicData uri="http://schemas.openxmlformats.org/drawingml/2006/chart">
            <c:chart xmlns:c="http://schemas.openxmlformats.org/drawingml/2006/chart" xmlns:r="http://schemas.openxmlformats.org/officeDocument/2006/relationships" r:id="rId1"/>
          </a:graphicData>
        </a:graphic>
      </p:graphicFrame>
      <p:sp>
        <p:nvSpPr>
          <p:cNvPr id="12" name="Text Box 11"/>
          <p:cNvSpPr txBox="1"/>
          <p:nvPr/>
        </p:nvSpPr>
        <p:spPr>
          <a:xfrm>
            <a:off x="3810000" y="1447800"/>
            <a:ext cx="4064000" cy="368300"/>
          </a:xfrm>
          <a:prstGeom prst="rect">
            <a:avLst/>
          </a:prstGeom>
          <a:noFill/>
        </p:spPr>
        <p:txBody>
          <a:bodyPr wrap="square" rtlCol="0">
            <a:spAutoFit/>
          </a:bodyPr>
          <a:p>
            <a:r>
              <a:rPr lang="en-US" b="1">
                <a:latin typeface="Arial Black" panose="020B0A04020102020204" charset="0"/>
                <a:cs typeface="Arial Black" panose="020B0A04020102020204" charset="0"/>
              </a:rPr>
              <a:t>EMPOLYEE TOTAL SALES</a:t>
            </a:r>
            <a:endParaRPr lang="en-US" b="1">
              <a:latin typeface="Arial Black" panose="020B0A04020102020204" charset="0"/>
              <a:cs typeface="Arial Black" panose="020B0A040201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533400" y="1600200"/>
          <a:ext cx="6621780" cy="4119245"/>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 Box 9"/>
          <p:cNvSpPr txBox="1"/>
          <p:nvPr/>
        </p:nvSpPr>
        <p:spPr>
          <a:xfrm>
            <a:off x="2286000" y="1695450"/>
            <a:ext cx="4064000" cy="368300"/>
          </a:xfrm>
          <a:prstGeom prst="rect">
            <a:avLst/>
          </a:prstGeom>
          <a:noFill/>
        </p:spPr>
        <p:txBody>
          <a:bodyPr wrap="square" rtlCol="0">
            <a:spAutoFit/>
          </a:bodyPr>
          <a:p>
            <a:r>
              <a:rPr lang="en-US" b="1">
                <a:latin typeface="Arial Black" panose="020B0A04020102020204" charset="0"/>
                <a:cs typeface="Arial Black" panose="020B0A04020102020204" charset="0"/>
              </a:rPr>
              <a:t>PRICE OF PRODUCT SOLD</a:t>
            </a:r>
            <a:endParaRPr lang="en-US" b="1">
              <a:latin typeface="Arial Black" panose="020B0A04020102020204" charset="0"/>
              <a:cs typeface="Arial Black" panose="020B0A040201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2286000" y="1695450"/>
            <a:ext cx="4575175" cy="368300"/>
          </a:xfrm>
          <a:prstGeom prst="rect">
            <a:avLst/>
          </a:prstGeom>
          <a:noFill/>
        </p:spPr>
        <p:txBody>
          <a:bodyPr wrap="square" rtlCol="0">
            <a:spAutoFit/>
          </a:bodyPr>
          <a:p>
            <a:pPr algn="ctr"/>
            <a:r>
              <a:rPr lang="en-US" b="1">
                <a:latin typeface="Arial Black" panose="020B0A04020102020204" charset="0"/>
                <a:cs typeface="Arial Black" panose="020B0A04020102020204" charset="0"/>
              </a:rPr>
              <a:t>PRODUCT SOLD</a:t>
            </a:r>
            <a:endParaRPr lang="en-US" b="1">
              <a:latin typeface="Arial Black" panose="020B0A04020102020204" charset="0"/>
              <a:cs typeface="Arial Black" panose="020B0A04020102020204" charset="0"/>
            </a:endParaRPr>
          </a:p>
        </p:txBody>
      </p:sp>
      <p:graphicFrame>
        <p:nvGraphicFramePr>
          <p:cNvPr id="2" name="Chart 1"/>
          <p:cNvGraphicFramePr/>
          <p:nvPr/>
        </p:nvGraphicFramePr>
        <p:xfrm>
          <a:off x="922655" y="2119630"/>
          <a:ext cx="7851775" cy="35915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43280" y="1764030"/>
            <a:ext cx="7840980" cy="2719070"/>
          </a:xfrm>
          <a:prstGeom prst="rect">
            <a:avLst/>
          </a:prstGeom>
          <a:noFill/>
        </p:spPr>
        <p:txBody>
          <a:bodyPr wrap="square" rtlCol="0">
            <a:noAutofit/>
          </a:bodyPr>
          <a:p>
            <a:pPr indent="457200" algn="just"/>
            <a:r>
              <a:rPr lang="en-US" sz="2000" b="1">
                <a:latin typeface="Arial Black" panose="020B0A04020102020204" charset="0"/>
                <a:cs typeface="Arial Black" panose="020B0A04020102020204" charset="0"/>
              </a:rPr>
              <a:t>We have done a data anaylsis on employee dataset that will improve the performance of the employee and the company . This data anaylsis in done with the help of Microsoft Excel using feature like Pivot table,Pivot charts and fuction like Number Formatting,SUM fuction,Average fuction.</a:t>
            </a:r>
            <a:endParaRPr lang="en-US" sz="2000" b="1">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Sales </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762000" y="1449705"/>
            <a:ext cx="6628765" cy="5934075"/>
          </a:xfrm>
          <a:prstGeom prst="rect">
            <a:avLst/>
          </a:prstGeom>
          <a:noFill/>
        </p:spPr>
        <p:txBody>
          <a:bodyPr wrap="square" rtlCol="0">
            <a:noAutofit/>
          </a:bodyPr>
          <a:p>
            <a:pPr marL="800100" lvl="1" indent="-342900">
              <a:buFont typeface="Wingdings" panose="05000000000000000000" charset="0"/>
              <a:buChar char="v"/>
            </a:pPr>
            <a:r>
              <a:rPr lang="en-IN" altLang="en-US" sz="2000"/>
              <a:t>By analyzing sales data, companies can make informed decisions about product offerings, pricing strategies , and marketing campaigns.</a:t>
            </a:r>
            <a:endParaRPr lang="en-IN" altLang="en-US" sz="2000"/>
          </a:p>
          <a:p>
            <a:pPr marL="800100" lvl="1" indent="-342900">
              <a:buFont typeface="Wingdings" panose="05000000000000000000" charset="0"/>
              <a:buChar char="v"/>
            </a:pPr>
            <a:r>
              <a:rPr lang="en-IN" altLang="en-US" sz="2000"/>
              <a:t>Understanding individual performance allows management to adjust sales strategies. For example, high-performing techniques used by top salespeople can be replicated across the team</a:t>
            </a:r>
            <a:endParaRPr lang="en-IN" altLang="en-US" sz="2000"/>
          </a:p>
          <a:p>
            <a:pPr marL="800100" lvl="1" indent="-342900">
              <a:buFont typeface="Wingdings" panose="05000000000000000000" charset="0"/>
              <a:buChar char="v"/>
            </a:pPr>
            <a:r>
              <a:rPr lang="en-IN" altLang="en-US" sz="2000"/>
              <a:t>It will help the HR manager to analysis the employees performance .And reduce the work of HR.</a:t>
            </a:r>
            <a:endParaRPr lang="en-IN" altLang="en-US" sz="2000"/>
          </a:p>
          <a:p>
            <a:pPr marL="800100" lvl="1" indent="-342900">
              <a:buFont typeface="Wingdings" panose="05000000000000000000" charset="0"/>
              <a:buChar char="v"/>
            </a:pPr>
            <a:r>
              <a:rPr lang="en-IN" altLang="en-US" sz="2000"/>
              <a:t>Sales analysis can reveal specific areas where employees excel or struggle, allowing HR to tailor training programs to address these needs and improve overall sales effectiveness.</a:t>
            </a:r>
            <a:endParaRPr lang="en-IN" altLang="en-US" sz="2000"/>
          </a:p>
          <a:p>
            <a:pPr marL="800100" lvl="1" indent="-342900">
              <a:buFont typeface="Wingdings" panose="05000000000000000000" charset="0"/>
              <a:buChar char="v"/>
            </a:pPr>
            <a:r>
              <a:rPr lang="en-IN" altLang="en-US" sz="2000"/>
              <a:t>Sales performance data can help HR identify potential leaders and create succession plans by recognizing employees who consistently achieve strong results and exhibit leadership potential.</a:t>
            </a:r>
            <a:endParaRPr lang="en-IN" altLang="en-US" sz="2000"/>
          </a:p>
          <a:p>
            <a:pPr marL="342900" indent="-342900">
              <a:buFont typeface="Wingdings" panose="05000000000000000000" charset="0"/>
              <a:buChar char="v"/>
            </a:pP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415417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Understanding sales trends can help HR anticipate staffing needs, ensuring that the company has the right number of employees with the right skills to meet future demand.</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Sales performance data can help HR identify potential leaders and create succession plans by recognizing employees who consistently achieve strong results and exhibit leadership potential.</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By recognizing and rewarding employees based on their sales achievements, HR can boost morale and engagement, fostering a more motivated and productive workforce</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990090" y="2235835"/>
            <a:ext cx="6029325" cy="3089910"/>
          </a:xfrm>
          <a:prstGeom prst="rect">
            <a:avLst/>
          </a:prstGeom>
          <a:noFill/>
        </p:spPr>
        <p:txBody>
          <a:bodyPr wrap="square" rtlCol="0">
            <a:noAutofit/>
          </a:bodyPr>
          <a:p>
            <a:pPr marL="342900" indent="-342900">
              <a:buFont typeface="Wingdings" panose="05000000000000000000" charset="0"/>
              <a:buChar char="q"/>
            </a:pPr>
            <a:r>
              <a:rPr lang="en-IN" altLang="en-US" sz="2000"/>
              <a:t>Human Resource manager is the end user of this analysis this will help the manager to analysis the employee performance in sale departmenet and also the manufracturing department also by analysing the total amount of product or unit sold in the</a:t>
            </a:r>
            <a:r>
              <a:rPr lang="en-US" altLang="en-IN" sz="2000"/>
              <a:t> company </a:t>
            </a:r>
            <a:endParaRPr lang="en-US" altLang="en-IN" sz="2000"/>
          </a:p>
          <a:p>
            <a:pPr marL="342900" indent="-342900">
              <a:buFont typeface="Wingdings" panose="05000000000000000000" charset="0"/>
              <a:buChar char="q"/>
            </a:pPr>
            <a:r>
              <a:rPr lang="en-US" altLang="en-IN" sz="2000"/>
              <a:t>It helps to evaluate the company performace in the market and also help to understand the demand and supply chain in the market</a:t>
            </a:r>
            <a:endParaRPr lang="en-US" alt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2591435" y="1537970"/>
            <a:ext cx="5746750" cy="3456305"/>
          </a:xfrm>
          <a:prstGeom prst="rect">
            <a:avLst/>
          </a:prstGeom>
          <a:noFill/>
        </p:spPr>
        <p:txBody>
          <a:bodyPr wrap="square" rtlCol="0">
            <a:noAutofit/>
          </a:bodyPr>
          <a:p>
            <a:r>
              <a:rPr lang="en-US" sz="2800"/>
              <a:t>1: EMPLOYEE ID</a:t>
            </a:r>
            <a:endParaRPr lang="en-US" sz="2800"/>
          </a:p>
          <a:p>
            <a:r>
              <a:rPr lang="en-US" sz="2800"/>
              <a:t>2: NAME OF THE EMPLOYEE</a:t>
            </a:r>
            <a:endParaRPr lang="en-US" sz="2800"/>
          </a:p>
          <a:p>
            <a:r>
              <a:rPr lang="en-US" sz="2800"/>
              <a:t>3: SALARY </a:t>
            </a:r>
            <a:endParaRPr lang="en-US" sz="2800"/>
          </a:p>
          <a:p>
            <a:r>
              <a:rPr lang="en-US" sz="2800"/>
              <a:t>4: PRODUCT</a:t>
            </a:r>
            <a:endParaRPr lang="en-US" sz="2800"/>
          </a:p>
          <a:p>
            <a:r>
              <a:rPr lang="en-US" sz="2800"/>
              <a:t>5:REGIN</a:t>
            </a:r>
            <a:endParaRPr lang="en-US" sz="2800"/>
          </a:p>
          <a:p>
            <a:r>
              <a:rPr lang="en-US" sz="2800"/>
              <a:t>6:UNIT SOLD</a:t>
            </a:r>
            <a:endParaRPr lang="en-US" sz="2800"/>
          </a:p>
          <a:p>
            <a:r>
              <a:rPr lang="en-US" sz="2800"/>
              <a:t>7:COST PER UNIT</a:t>
            </a:r>
            <a:endParaRPr lang="en-US" sz="2800"/>
          </a:p>
          <a:p>
            <a:r>
              <a:rPr lang="en-US" sz="2800"/>
              <a:t>8:PRODUCT</a:t>
            </a:r>
            <a:endParaRPr lang="en-US" sz="2800"/>
          </a:p>
          <a:p>
            <a:r>
              <a:rPr lang="en-US" sz="2800"/>
              <a:t>9:COST OF SALES</a:t>
            </a:r>
            <a:endParaRPr lang="en-US" sz="2800"/>
          </a:p>
          <a:p>
            <a:r>
              <a:rPr lang="en-US" sz="2800"/>
              <a:t>10:PROFIT</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544955" y="2354580"/>
            <a:ext cx="7484745" cy="2527935"/>
          </a:xfrm>
          <a:prstGeom prst="rect">
            <a:avLst/>
          </a:prstGeom>
          <a:noFill/>
        </p:spPr>
        <p:txBody>
          <a:bodyPr wrap="square" rtlCol="0">
            <a:no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We have use the PIVOT TABLE analysis in the dataset and also use charts to represent the data .</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2874</Words>
  <Application>WPS Presentation</Application>
  <PresentationFormat>Widescreen</PresentationFormat>
  <Paragraphs>117</Paragraphs>
  <Slides>15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Trebuchet MS</vt:lpstr>
      <vt:lpstr>Times New Roman</vt:lpstr>
      <vt:lpstr>Roboto</vt:lpstr>
      <vt:lpstr>Wingdings</vt:lpstr>
      <vt:lpstr>Calibri</vt:lpstr>
      <vt:lpstr>Microsoft YaHei</vt:lpstr>
      <vt:lpstr>Arial Unicode MS</vt:lpstr>
      <vt:lpstr>Arial Black</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rakes</cp:lastModifiedBy>
  <cp:revision>14</cp:revision>
  <dcterms:created xsi:type="dcterms:W3CDTF">2024-03-29T15:07:00Z</dcterms:created>
  <dcterms:modified xsi:type="dcterms:W3CDTF">2024-08-21T15:21:16Z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230DBF0638FA46AFBC75B1FE5B19678E_12</vt:lpwstr>
  </property>
  <property fmtid="{D5CDD505-2E9C-101B-9397-08002B2CF9AE}" pid="5" name="KSOProductBuildVer">
    <vt:lpwstr>1033-12.2.0.13472</vt:lpwstr>
  </property>
</Properties>
</file>