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43FA8-3014-4601-B892-CB50100E231F}" v="1" dt="2024-09-05T12:46:20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Bhat" userId="d1741b521584ff53" providerId="LiveId" clId="{20A43FA8-3014-4601-B892-CB50100E231F}"/>
    <pc:docChg chg="custSel modSld sldOrd">
      <pc:chgData name="Aman Bhat" userId="d1741b521584ff53" providerId="LiveId" clId="{20A43FA8-3014-4601-B892-CB50100E231F}" dt="2024-09-06T13:07:24.657" v="513" actId="20577"/>
      <pc:docMkLst>
        <pc:docMk/>
      </pc:docMkLst>
      <pc:sldChg chg="modSp mod">
        <pc:chgData name="Aman Bhat" userId="d1741b521584ff53" providerId="LiveId" clId="{20A43FA8-3014-4601-B892-CB50100E231F}" dt="2024-09-05T12:41:03.809" v="234" actId="20577"/>
        <pc:sldMkLst>
          <pc:docMk/>
          <pc:sldMk cId="1655540480" sldId="256"/>
        </pc:sldMkLst>
        <pc:spChg chg="mod">
          <ac:chgData name="Aman Bhat" userId="d1741b521584ff53" providerId="LiveId" clId="{20A43FA8-3014-4601-B892-CB50100E231F}" dt="2024-09-05T12:41:03.809" v="234" actId="20577"/>
          <ac:spMkLst>
            <pc:docMk/>
            <pc:sldMk cId="1655540480" sldId="256"/>
            <ac:spMk id="5" creationId="{72AC51B1-DC0A-42EC-B5C2-9EDEB7C32AE2}"/>
          </ac:spMkLst>
        </pc:spChg>
      </pc:sldChg>
      <pc:sldChg chg="ord">
        <pc:chgData name="Aman Bhat" userId="d1741b521584ff53" providerId="LiveId" clId="{20A43FA8-3014-4601-B892-CB50100E231F}" dt="2024-09-05T04:33:06.070" v="5"/>
        <pc:sldMkLst>
          <pc:docMk/>
          <pc:sldMk cId="1305591578" sldId="258"/>
        </pc:sldMkLst>
      </pc:sldChg>
      <pc:sldChg chg="modSp mod">
        <pc:chgData name="Aman Bhat" userId="d1741b521584ff53" providerId="LiveId" clId="{20A43FA8-3014-4601-B892-CB50100E231F}" dt="2024-09-05T12:31:04.502" v="194" actId="20577"/>
        <pc:sldMkLst>
          <pc:docMk/>
          <pc:sldMk cId="3299349573" sldId="259"/>
        </pc:sldMkLst>
        <pc:spChg chg="mod">
          <ac:chgData name="Aman Bhat" userId="d1741b521584ff53" providerId="LiveId" clId="{20A43FA8-3014-4601-B892-CB50100E231F}" dt="2024-09-05T12:31:04.502" v="194" actId="20577"/>
          <ac:spMkLst>
            <pc:docMk/>
            <pc:sldMk cId="3299349573" sldId="259"/>
            <ac:spMk id="2" creationId="{84026B63-583E-99DA-4C16-27DA77C7D39F}"/>
          </ac:spMkLst>
        </pc:spChg>
      </pc:sldChg>
      <pc:sldChg chg="modSp mod">
        <pc:chgData name="Aman Bhat" userId="d1741b521584ff53" providerId="LiveId" clId="{20A43FA8-3014-4601-B892-CB50100E231F}" dt="2024-09-05T12:45:34.921" v="373" actId="1076"/>
        <pc:sldMkLst>
          <pc:docMk/>
          <pc:sldMk cId="3246733656" sldId="260"/>
        </pc:sldMkLst>
        <pc:spChg chg="mod">
          <ac:chgData name="Aman Bhat" userId="d1741b521584ff53" providerId="LiveId" clId="{20A43FA8-3014-4601-B892-CB50100E231F}" dt="2024-09-05T12:45:24.348" v="370" actId="255"/>
          <ac:spMkLst>
            <pc:docMk/>
            <pc:sldMk cId="3246733656" sldId="260"/>
            <ac:spMk id="2" creationId="{442F9BA5-5D1C-3B77-F9F3-1B51F6889E00}"/>
          </ac:spMkLst>
        </pc:spChg>
        <pc:picChg chg="mod">
          <ac:chgData name="Aman Bhat" userId="d1741b521584ff53" providerId="LiveId" clId="{20A43FA8-3014-4601-B892-CB50100E231F}" dt="2024-09-05T12:45:34.921" v="373" actId="1076"/>
          <ac:picMkLst>
            <pc:docMk/>
            <pc:sldMk cId="3246733656" sldId="260"/>
            <ac:picMk id="3" creationId="{6E2AFAD3-32AB-194B-9453-8487BE134735}"/>
          </ac:picMkLst>
        </pc:picChg>
      </pc:sldChg>
      <pc:sldChg chg="addSp delSp modSp mod">
        <pc:chgData name="Aman Bhat" userId="d1741b521584ff53" providerId="LiveId" clId="{20A43FA8-3014-4601-B892-CB50100E231F}" dt="2024-09-05T12:47:58.198" v="417" actId="1076"/>
        <pc:sldMkLst>
          <pc:docMk/>
          <pc:sldMk cId="3164006227" sldId="261"/>
        </pc:sldMkLst>
        <pc:spChg chg="add del mod">
          <ac:chgData name="Aman Bhat" userId="d1741b521584ff53" providerId="LiveId" clId="{20A43FA8-3014-4601-B892-CB50100E231F}" dt="2024-09-05T12:47:46.807" v="414" actId="478"/>
          <ac:spMkLst>
            <pc:docMk/>
            <pc:sldMk cId="3164006227" sldId="261"/>
            <ac:spMk id="3" creationId="{F321BC0C-EDAD-D0D4-FE68-83E9F13A1F80}"/>
          </ac:spMkLst>
        </pc:spChg>
        <pc:picChg chg="mod">
          <ac:chgData name="Aman Bhat" userId="d1741b521584ff53" providerId="LiveId" clId="{20A43FA8-3014-4601-B892-CB50100E231F}" dt="2024-09-05T12:47:58.198" v="417" actId="1076"/>
          <ac:picMkLst>
            <pc:docMk/>
            <pc:sldMk cId="3164006227" sldId="261"/>
            <ac:picMk id="5" creationId="{2E50A395-3342-C08E-7423-29071F51C77B}"/>
          </ac:picMkLst>
        </pc:picChg>
      </pc:sldChg>
      <pc:sldChg chg="ord">
        <pc:chgData name="Aman Bhat" userId="d1741b521584ff53" providerId="LiveId" clId="{20A43FA8-3014-4601-B892-CB50100E231F}" dt="2024-09-05T04:35:16.231" v="7"/>
        <pc:sldMkLst>
          <pc:docMk/>
          <pc:sldMk cId="103167887" sldId="262"/>
        </pc:sldMkLst>
      </pc:sldChg>
      <pc:sldChg chg="modSp mod">
        <pc:chgData name="Aman Bhat" userId="d1741b521584ff53" providerId="LiveId" clId="{20A43FA8-3014-4601-B892-CB50100E231F}" dt="2024-09-06T13:07:24.657" v="513" actId="20577"/>
        <pc:sldMkLst>
          <pc:docMk/>
          <pc:sldMk cId="19025481" sldId="265"/>
        </pc:sldMkLst>
        <pc:spChg chg="mod">
          <ac:chgData name="Aman Bhat" userId="d1741b521584ff53" providerId="LiveId" clId="{20A43FA8-3014-4601-B892-CB50100E231F}" dt="2024-09-06T13:07:24.657" v="513" actId="20577"/>
          <ac:spMkLst>
            <pc:docMk/>
            <pc:sldMk cId="19025481" sldId="265"/>
            <ac:spMk id="2" creationId="{E107BB44-E0A5-E249-E423-2452CBA58D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3"/>
            <a:ext cx="11364684" cy="46736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389" y="5734595"/>
            <a:ext cx="11364685" cy="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3137250" y="4842569"/>
            <a:ext cx="5917500" cy="91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Mentor -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S.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Vidhusha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Shiv Nadar University Chennai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3236167" y="2946622"/>
            <a:ext cx="5719665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Abhishek Herbert Samuel – 21011102004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Aman Bhat – 21011102013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Sashank Kumar Kakaraparty – 21011102043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B.Tech – CSE(IoT-A)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362271" y="839756"/>
            <a:ext cx="11467458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sz="2800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AIoT</a:t>
            </a:r>
            <a:r>
              <a:rPr lang="en-US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Solution to prevent SIDS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Sudden Infant Death Syndrome</a:t>
            </a:r>
            <a:endParaRPr sz="2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258F9A-5453-5CFC-FD0D-942368F9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36" y="1175657"/>
            <a:ext cx="11224727" cy="5411755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B0502040204020203" pitchFamily="18" charset="-34"/>
              </a:rPr>
              <a:t>Motivation –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ngsana New" panose="020B0502040204020203" pitchFamily="18" charset="-34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ngsana New" panose="020B0502040204020203" pitchFamily="18" charset="-34"/>
              </a:rPr>
              <a:t>SIDS, also known as crib death, is the unexplained death of an infant, typically during sleep, and is the leading cause of mortality in infants aged 1 month to 1 year and is characterized by abnormal breathing, irregular body temperature and suffocation.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ngsana New" panose="020B0502040204020203" pitchFamily="18" charset="-34"/>
            </a:endParaRP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B0502040204020203" pitchFamily="18" charset="-34"/>
              </a:rPr>
              <a:t>Sudden Infant Death Syndrome (SIDS) remains a critical concern for parents and healthcare professionals due to its unpredictable nature. Despite advancements in healthcare, SIDS continues to affect infants worldwide, causing significant distress and loss. 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ngsana New" panose="020B0502040204020203" pitchFamily="18" charset="-34"/>
              </a:rPr>
              <a:t>The motive behind our project is to blend Artificial Intelligence(AI) and Internet of Things(IoT) technologies to develop a solution that can monitor and analyse infant behaviour in real-time by providing early warnings.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6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FB53E-BE83-F071-6941-672DD2B5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–</a:t>
            </a: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project addresses the critical issue of SIDS, which is a significant risk to infants aged 1 month to 1 year, often occurring during sleep without any prior warning. 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lack of real-time monitoring of vital signs and movements can lead to delayed responses in emergencies, increasing the risk of mortality. 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proposed system aims to provide continuous monitoring and immediate alerts to parents and healthcare providers, thereby enhancing infant safety and reducing the incidence of SIDS.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challenge lies in the inability to monitor vital signs and detect critical changes in an infant's condition during sleep, and by developing a comprehensive monitoring system that utilizes Artificial Intelligence, Internet of Things and Cloud technology to provide real-time alerts. 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proposed architecture is designed to be embedded within a 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cradle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or 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infant bed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9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oking, poor prenatal care and other factors may cause SIDS, but there are  preventative methods">
            <a:extLst>
              <a:ext uri="{FF2B5EF4-FFF2-40B4-BE49-F238E27FC236}">
                <a16:creationId xmlns:a16="http://schemas.microsoft.com/office/drawing/2014/main" id="{C19DA733-C218-9EBB-8655-34D613A82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7" y="1589054"/>
            <a:ext cx="6300642" cy="35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FCF6B7-6452-A48D-90E3-077774C7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48" y="1589054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26B63-583E-99DA-4C16-27DA77C7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4" y="841621"/>
            <a:ext cx="11364684" cy="4673692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–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literature survey for this paper examines various existing studies and technologies related to infant monitoring systems, particularly focusing on SIDS and the notable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include: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Infant Cry Classification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Research by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Lederman (2002) utilized Hidden Markov Models to classify infant cries, aiding in identifying potential health issues.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Monitoring Techniques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Studies like those by C.L. Parsley and S.J. Wilson (2005) explored methods for detecting respiratory events in infants, emphasizing the importance of real-time monitoring.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Wearable Technologies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Innovations such as the BBA bootee (2007) and sensory baby vests (2006) demonstrated the effectiveness of wearable multi-parameter monitors in tracking infant health metrics.</a:t>
            </a:r>
          </a:p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survey highlights the evolution of monitoring technologies and highlights the need for integrated systems that deploy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and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IoT for enhanced infant safety and timely medical support.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3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F9BA5-5D1C-3B77-F9F3-1B51F688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15" y="785638"/>
            <a:ext cx="11364684" cy="4673692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Gantt Chart –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7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dark blue bars (1988-1991) are prior to the first AAP recommendation. </a:t>
            </a:r>
          </a:p>
          <a:p>
            <a:r>
              <a:rPr lang="en-IN" sz="17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light blue bars (1992-1993) are immediately after the AAP recommendation. </a:t>
            </a:r>
          </a:p>
          <a:p>
            <a:r>
              <a:rPr lang="en-IN" sz="17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grey bars (1994-present) are during the Back to Sleep campaign.</a:t>
            </a:r>
          </a:p>
          <a:p>
            <a:r>
              <a:rPr lang="en-IN" sz="1700" b="0" i="0" dirty="0">
                <a:solidFill>
                  <a:srgbClr val="1A1A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India, as per a 2019 data, 32 infant deaths occur per 1000 live births. </a:t>
            </a:r>
          </a:p>
          <a:p>
            <a:r>
              <a:rPr lang="en-IN" sz="1700" b="0" i="0" dirty="0">
                <a:solidFill>
                  <a:srgbClr val="1A1A1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the US, the death rate due to SIDS was 90.1 deaths per 100,000 live births. </a:t>
            </a:r>
            <a:endParaRPr lang="en-IN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AFAD3-32AB-194B-9453-8487BE13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8" y="3604800"/>
            <a:ext cx="5199016" cy="2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769BD-A6BB-7BEE-7B90-9CD8BF96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Proposed Architecture –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proposed architecture is designed to be embedded within a 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cradle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or 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infant bed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can be integrated into the structure of the cradle, allowing sensors to monitor the infant's vital signs and movements directly from the sleeping area. 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setup ensures continuous monitoring while providing a safe and comfortable environment for the baby.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2E50A395-3342-C08E-7423-29071F51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0" y="3429000"/>
            <a:ext cx="3962808" cy="287849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640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3E1DB7-4CCA-59F0-F25F-3B0D717C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96" y="766976"/>
            <a:ext cx="11402008" cy="4673692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 - 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Raspberry Pi 3 – 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processing and GPIO pins for sensor connectivity.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Heartbeat Sensor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Measures the infant's pulse rate; operates at 3.3V or 5V.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Temperature Sensor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Monitors the infant's body temperature to detect abnormalities.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Sound Sensor 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Detects sound intensity and alerts if the infant cries above a certain threshold.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Camera Module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Captures video of the infant's movements for monitoring and analysis.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GSM Module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Enables SMS communication to alert parents when vital signs exceed thresholds.</a:t>
            </a:r>
          </a:p>
          <a:p>
            <a:pPr marL="0" indent="0" algn="l">
              <a:buNone/>
            </a:pPr>
            <a:endParaRPr lang="en-IN" sz="1800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Software -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Programming language used to write the scripts for Raspberry Pi.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 Storage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Used to store video data captured by the camera for later access by physicians.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AI/ML 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Analyse input data from sensors to predict health outcomes 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 monitoring</a:t>
            </a: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Encryption Algorithm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Provides data security during transmission between the cloud and users.</a:t>
            </a:r>
          </a:p>
          <a:p>
            <a:pPr algn="l">
              <a:buFont typeface="+mj-lt"/>
              <a:buAutoNum type="arabicPeriod"/>
            </a:pPr>
            <a:r>
              <a:rPr lang="en-IN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Protocols - </a:t>
            </a: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HTTPS/MQTT</a:t>
            </a:r>
            <a:r>
              <a:rPr lang="en-IN" sz="18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communication, allowing for the secure transfer of video and data.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808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07BB44-E0A5-E249-E423-2452CBA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1092154"/>
            <a:ext cx="11364684" cy="4673692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Next Steps –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Non-tangible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methods to detect pulse and oxygen rates of the infant.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Plan on deploying Heart sensors and Oxygen sensors under the mattress.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Understand the position of where to place the camera and other sensors.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Understand how to handle alert notifications.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840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Cambria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Aman Bhat</cp:lastModifiedBy>
  <cp:revision>13</cp:revision>
  <dcterms:created xsi:type="dcterms:W3CDTF">2021-08-26T09:04:20Z</dcterms:created>
  <dcterms:modified xsi:type="dcterms:W3CDTF">2024-09-06T13:07:31Z</dcterms:modified>
</cp:coreProperties>
</file>