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70" r:id="rId5"/>
    <p:sldId id="264" r:id="rId6"/>
    <p:sldId id="266" r:id="rId7"/>
    <p:sldId id="271" r:id="rId8"/>
    <p:sldId id="268" r:id="rId9"/>
    <p:sldId id="27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B1B68-C556-4578-B86E-35F7F1842CE6}" v="3" dt="2024-10-09T07:34:53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9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Sashank Kumar" userId="3a34ccec42959e64" providerId="LiveId" clId="{39CB1B68-C556-4578-B86E-35F7F1842CE6}"/>
    <pc:docChg chg="undo custSel addSld delSld modSld sldOrd">
      <pc:chgData name="K Sashank Kumar" userId="3a34ccec42959e64" providerId="LiveId" clId="{39CB1B68-C556-4578-B86E-35F7F1842CE6}" dt="2024-10-09T08:20:38.989" v="943" actId="20577"/>
      <pc:docMkLst>
        <pc:docMk/>
      </pc:docMkLst>
      <pc:sldChg chg="modSp mod ord">
        <pc:chgData name="K Sashank Kumar" userId="3a34ccec42959e64" providerId="LiveId" clId="{39CB1B68-C556-4578-B86E-35F7F1842CE6}" dt="2024-10-09T08:18:01.371" v="868" actId="20577"/>
        <pc:sldMkLst>
          <pc:docMk/>
          <pc:sldMk cId="1808937853" sldId="259"/>
        </pc:sldMkLst>
        <pc:spChg chg="mod">
          <ac:chgData name="K Sashank Kumar" userId="3a34ccec42959e64" providerId="LiveId" clId="{39CB1B68-C556-4578-B86E-35F7F1842CE6}" dt="2024-10-09T08:18:01.371" v="868" actId="20577"/>
          <ac:spMkLst>
            <pc:docMk/>
            <pc:sldMk cId="1808937853" sldId="259"/>
            <ac:spMk id="2" creationId="{F532ECBF-994F-6E4B-8CC4-51B9D817F4F8}"/>
          </ac:spMkLst>
        </pc:spChg>
      </pc:sldChg>
      <pc:sldChg chg="modSp mod">
        <pc:chgData name="K Sashank Kumar" userId="3a34ccec42959e64" providerId="LiveId" clId="{39CB1B68-C556-4578-B86E-35F7F1842CE6}" dt="2024-10-09T08:14:41.599" v="852" actId="20577"/>
        <pc:sldMkLst>
          <pc:docMk/>
          <pc:sldMk cId="1457567311" sldId="264"/>
        </pc:sldMkLst>
        <pc:spChg chg="mod">
          <ac:chgData name="K Sashank Kumar" userId="3a34ccec42959e64" providerId="LiveId" clId="{39CB1B68-C556-4578-B86E-35F7F1842CE6}" dt="2024-10-09T08:14:41.599" v="852" actId="20577"/>
          <ac:spMkLst>
            <pc:docMk/>
            <pc:sldMk cId="1457567311" sldId="264"/>
            <ac:spMk id="2" creationId="{310339AE-AFDE-5E61-5B39-D59E6042ED61}"/>
          </ac:spMkLst>
        </pc:spChg>
      </pc:sldChg>
      <pc:sldChg chg="modSp mod">
        <pc:chgData name="K Sashank Kumar" userId="3a34ccec42959e64" providerId="LiveId" clId="{39CB1B68-C556-4578-B86E-35F7F1842CE6}" dt="2024-10-09T07:00:21.699" v="74" actId="20577"/>
        <pc:sldMkLst>
          <pc:docMk/>
          <pc:sldMk cId="4189224439" sldId="266"/>
        </pc:sldMkLst>
        <pc:spChg chg="mod">
          <ac:chgData name="K Sashank Kumar" userId="3a34ccec42959e64" providerId="LiveId" clId="{39CB1B68-C556-4578-B86E-35F7F1842CE6}" dt="2024-10-09T07:00:21.699" v="74" actId="20577"/>
          <ac:spMkLst>
            <pc:docMk/>
            <pc:sldMk cId="4189224439" sldId="266"/>
            <ac:spMk id="2" creationId="{B089B96D-BC79-8D46-3AFA-AAA6EA9A7F51}"/>
          </ac:spMkLst>
        </pc:spChg>
      </pc:sldChg>
      <pc:sldChg chg="modSp mod">
        <pc:chgData name="K Sashank Kumar" userId="3a34ccec42959e64" providerId="LiveId" clId="{39CB1B68-C556-4578-B86E-35F7F1842CE6}" dt="2024-10-09T08:00:08.470" v="585" actId="20577"/>
        <pc:sldMkLst>
          <pc:docMk/>
          <pc:sldMk cId="1640855379" sldId="269"/>
        </pc:sldMkLst>
        <pc:spChg chg="mod">
          <ac:chgData name="K Sashank Kumar" userId="3a34ccec42959e64" providerId="LiveId" clId="{39CB1B68-C556-4578-B86E-35F7F1842CE6}" dt="2024-10-09T08:00:08.470" v="585" actId="20577"/>
          <ac:spMkLst>
            <pc:docMk/>
            <pc:sldMk cId="1640855379" sldId="269"/>
            <ac:spMk id="2" creationId="{2627572E-4BE2-DFC8-E08A-E88AB698E30D}"/>
          </ac:spMkLst>
        </pc:spChg>
      </pc:sldChg>
      <pc:sldChg chg="addSp delSp modSp mod">
        <pc:chgData name="K Sashank Kumar" userId="3a34ccec42959e64" providerId="LiveId" clId="{39CB1B68-C556-4578-B86E-35F7F1842CE6}" dt="2024-10-09T06:58:27.967" v="56" actId="1036"/>
        <pc:sldMkLst>
          <pc:docMk/>
          <pc:sldMk cId="4094644265" sldId="270"/>
        </pc:sldMkLst>
        <pc:spChg chg="mod">
          <ac:chgData name="K Sashank Kumar" userId="3a34ccec42959e64" providerId="LiveId" clId="{39CB1B68-C556-4578-B86E-35F7F1842CE6}" dt="2024-10-09T06:50:30.175" v="29" actId="20577"/>
          <ac:spMkLst>
            <pc:docMk/>
            <pc:sldMk cId="4094644265" sldId="270"/>
            <ac:spMk id="9" creationId="{A020F0FA-D662-C77F-AFC7-2DC11FA544D8}"/>
          </ac:spMkLst>
        </pc:spChg>
        <pc:spChg chg="add mod">
          <ac:chgData name="K Sashank Kumar" userId="3a34ccec42959e64" providerId="LiveId" clId="{39CB1B68-C556-4578-B86E-35F7F1842CE6}" dt="2024-10-09T06:51:07.266" v="31" actId="20577"/>
          <ac:spMkLst>
            <pc:docMk/>
            <pc:sldMk cId="4094644265" sldId="270"/>
            <ac:spMk id="11" creationId="{5C2CE106-E741-F15A-6511-E41124F2DA58}"/>
          </ac:spMkLst>
        </pc:spChg>
        <pc:picChg chg="add mod">
          <ac:chgData name="K Sashank Kumar" userId="3a34ccec42959e64" providerId="LiveId" clId="{39CB1B68-C556-4578-B86E-35F7F1842CE6}" dt="2024-10-09T06:49:40.507" v="13" actId="1076"/>
          <ac:picMkLst>
            <pc:docMk/>
            <pc:sldMk cId="4094644265" sldId="270"/>
            <ac:picMk id="5" creationId="{CC446B62-89F2-6049-B9CC-70A8FBF5565B}"/>
          </ac:picMkLst>
        </pc:picChg>
        <pc:picChg chg="add del">
          <ac:chgData name="K Sashank Kumar" userId="3a34ccec42959e64" providerId="LiveId" clId="{39CB1B68-C556-4578-B86E-35F7F1842CE6}" dt="2024-10-09T06:49:59.801" v="17" actId="22"/>
          <ac:picMkLst>
            <pc:docMk/>
            <pc:sldMk cId="4094644265" sldId="270"/>
            <ac:picMk id="7" creationId="{2F279ECD-E00B-23C7-6329-060B131E4ADA}"/>
          </ac:picMkLst>
        </pc:picChg>
        <pc:picChg chg="mod">
          <ac:chgData name="K Sashank Kumar" userId="3a34ccec42959e64" providerId="LiveId" clId="{39CB1B68-C556-4578-B86E-35F7F1842CE6}" dt="2024-10-09T06:58:27.967" v="56" actId="1036"/>
          <ac:picMkLst>
            <pc:docMk/>
            <pc:sldMk cId="4094644265" sldId="270"/>
            <ac:picMk id="8" creationId="{41AEC7E5-6243-0B70-76EA-B94A98908946}"/>
          </ac:picMkLst>
        </pc:picChg>
      </pc:sldChg>
      <pc:sldChg chg="modSp mod">
        <pc:chgData name="K Sashank Kumar" userId="3a34ccec42959e64" providerId="LiveId" clId="{39CB1B68-C556-4578-B86E-35F7F1842CE6}" dt="2024-10-09T08:20:38.989" v="943" actId="20577"/>
        <pc:sldMkLst>
          <pc:docMk/>
          <pc:sldMk cId="955610059" sldId="271"/>
        </pc:sldMkLst>
        <pc:spChg chg="mod">
          <ac:chgData name="K Sashank Kumar" userId="3a34ccec42959e64" providerId="LiveId" clId="{39CB1B68-C556-4578-B86E-35F7F1842CE6}" dt="2024-10-09T08:20:38.989" v="943" actId="20577"/>
          <ac:spMkLst>
            <pc:docMk/>
            <pc:sldMk cId="955610059" sldId="271"/>
            <ac:spMk id="2" creationId="{A350F16E-B314-9201-F2FF-C78FCE71DF27}"/>
          </ac:spMkLst>
        </pc:spChg>
      </pc:sldChg>
      <pc:sldChg chg="addSp delSp modSp mod">
        <pc:chgData name="K Sashank Kumar" userId="3a34ccec42959e64" providerId="LiveId" clId="{39CB1B68-C556-4578-B86E-35F7F1842CE6}" dt="2024-10-09T08:09:12.547" v="597" actId="20577"/>
        <pc:sldMkLst>
          <pc:docMk/>
          <pc:sldMk cId="2375303566" sldId="273"/>
        </pc:sldMkLst>
        <pc:spChg chg="add del mod">
          <ac:chgData name="K Sashank Kumar" userId="3a34ccec42959e64" providerId="LiveId" clId="{39CB1B68-C556-4578-B86E-35F7F1842CE6}" dt="2024-10-09T07:33:47.552" v="386" actId="478"/>
          <ac:spMkLst>
            <pc:docMk/>
            <pc:sldMk cId="2375303566" sldId="273"/>
            <ac:spMk id="3" creationId="{1A139440-39DF-77E4-C17F-779F8EAE0442}"/>
          </ac:spMkLst>
        </pc:spChg>
        <pc:spChg chg="add del mod">
          <ac:chgData name="K Sashank Kumar" userId="3a34ccec42959e64" providerId="LiveId" clId="{39CB1B68-C556-4578-B86E-35F7F1842CE6}" dt="2024-10-09T07:33:56.958" v="390" actId="478"/>
          <ac:spMkLst>
            <pc:docMk/>
            <pc:sldMk cId="2375303566" sldId="273"/>
            <ac:spMk id="5" creationId="{2B46DEAF-95B6-6631-CE7A-BB0709B28C68}"/>
          </ac:spMkLst>
        </pc:spChg>
        <pc:spChg chg="add mod">
          <ac:chgData name="K Sashank Kumar" userId="3a34ccec42959e64" providerId="LiveId" clId="{39CB1B68-C556-4578-B86E-35F7F1842CE6}" dt="2024-10-09T07:34:47.704" v="408" actId="20577"/>
          <ac:spMkLst>
            <pc:docMk/>
            <pc:sldMk cId="2375303566" sldId="273"/>
            <ac:spMk id="6" creationId="{E58DCD09-9C29-7345-1394-4C416744FDC0}"/>
          </ac:spMkLst>
        </pc:spChg>
        <pc:spChg chg="add mod">
          <ac:chgData name="K Sashank Kumar" userId="3a34ccec42959e64" providerId="LiveId" clId="{39CB1B68-C556-4578-B86E-35F7F1842CE6}" dt="2024-10-09T07:35:07.457" v="427" actId="20577"/>
          <ac:spMkLst>
            <pc:docMk/>
            <pc:sldMk cId="2375303566" sldId="273"/>
            <ac:spMk id="7" creationId="{8251FE67-D543-FCAE-79F6-1FB86FF582A7}"/>
          </ac:spMkLst>
        </pc:spChg>
        <pc:spChg chg="add mod">
          <ac:chgData name="K Sashank Kumar" userId="3a34ccec42959e64" providerId="LiveId" clId="{39CB1B68-C556-4578-B86E-35F7F1842CE6}" dt="2024-10-09T07:49:13.931" v="451" actId="14100"/>
          <ac:spMkLst>
            <pc:docMk/>
            <pc:sldMk cId="2375303566" sldId="273"/>
            <ac:spMk id="10" creationId="{F49A2924-2B1A-919A-30F5-B6703EDD3F0E}"/>
          </ac:spMkLst>
        </pc:spChg>
        <pc:spChg chg="mod">
          <ac:chgData name="K Sashank Kumar" userId="3a34ccec42959e64" providerId="LiveId" clId="{39CB1B68-C556-4578-B86E-35F7F1842CE6}" dt="2024-10-09T08:09:12.547" v="597" actId="20577"/>
          <ac:spMkLst>
            <pc:docMk/>
            <pc:sldMk cId="2375303566" sldId="273"/>
            <ac:spMk id="15" creationId="{788F36CF-AC34-C896-67A9-E9A437534455}"/>
          </ac:spMkLst>
        </pc:spChg>
        <pc:picChg chg="add del mod">
          <ac:chgData name="K Sashank Kumar" userId="3a34ccec42959e64" providerId="LiveId" clId="{39CB1B68-C556-4578-B86E-35F7F1842CE6}" dt="2024-10-09T07:35:11.789" v="428" actId="478"/>
          <ac:picMkLst>
            <pc:docMk/>
            <pc:sldMk cId="2375303566" sldId="273"/>
            <ac:picMk id="9" creationId="{F4E69F9C-E889-1791-8702-16C7945FCE04}"/>
          </ac:picMkLst>
        </pc:picChg>
        <pc:picChg chg="mod">
          <ac:chgData name="K Sashank Kumar" userId="3a34ccec42959e64" providerId="LiveId" clId="{39CB1B68-C556-4578-B86E-35F7F1842CE6}" dt="2024-10-09T07:34:21.628" v="397" actId="1076"/>
          <ac:picMkLst>
            <pc:docMk/>
            <pc:sldMk cId="2375303566" sldId="273"/>
            <ac:picMk id="11" creationId="{2B9E1472-257E-39CA-813E-47C1CB0EC892}"/>
          </ac:picMkLst>
        </pc:picChg>
        <pc:picChg chg="mod">
          <ac:chgData name="K Sashank Kumar" userId="3a34ccec42959e64" providerId="LiveId" clId="{39CB1B68-C556-4578-B86E-35F7F1842CE6}" dt="2024-10-09T07:34:23.660" v="398" actId="1076"/>
          <ac:picMkLst>
            <pc:docMk/>
            <pc:sldMk cId="2375303566" sldId="273"/>
            <ac:picMk id="17" creationId="{144F7B8F-0D25-739E-E443-5C1DF2892058}"/>
          </ac:picMkLst>
        </pc:picChg>
      </pc:sldChg>
      <pc:sldChg chg="new del">
        <pc:chgData name="K Sashank Kumar" userId="3a34ccec42959e64" providerId="LiveId" clId="{39CB1B68-C556-4578-B86E-35F7F1842CE6}" dt="2024-10-09T08:18:22.640" v="870" actId="47"/>
        <pc:sldMkLst>
          <pc:docMk/>
          <pc:sldMk cId="174240665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55B4F-6406-4612-9114-DCFE9A31F28F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C089-AE36-4A3E-8A08-92F5843A8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4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86D26913-F960-4A22-86DE-26274AE3F540}"/>
              </a:ext>
            </a:extLst>
          </p:cNvPr>
          <p:cNvSpPr/>
          <p:nvPr userDrawn="1"/>
        </p:nvSpPr>
        <p:spPr>
          <a:xfrm>
            <a:off x="357900" y="569000"/>
            <a:ext cx="11476200" cy="1368300"/>
          </a:xfrm>
          <a:prstGeom prst="roundRect">
            <a:avLst>
              <a:gd name="adj" fmla="val 9040"/>
            </a:avLst>
          </a:prstGeom>
          <a:solidFill>
            <a:srgbClr val="335295"/>
          </a:solidFill>
          <a:ln>
            <a:noFill/>
          </a:ln>
          <a:effectLst>
            <a:outerShdw blurRad="57150" dist="114300" dir="27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098C0B80-F99D-470B-9FDD-4D592A4D3B83}"/>
              </a:ext>
            </a:extLst>
          </p:cNvPr>
          <p:cNvSpPr txBox="1"/>
          <p:nvPr userDrawn="1"/>
        </p:nvSpPr>
        <p:spPr>
          <a:xfrm>
            <a:off x="492034" y="718403"/>
            <a:ext cx="11207931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endParaRPr sz="2200" dirty="0">
              <a:solidFill>
                <a:srgbClr val="FFFFFF"/>
              </a:solidFill>
            </a:endParaRPr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873C1C94-609F-4385-B415-448B95C211F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900" y="5905897"/>
            <a:ext cx="11476199" cy="76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30C6-AA40-41A1-B609-4A6625C5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018903"/>
            <a:ext cx="11364684" cy="467369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64;p14">
            <a:extLst>
              <a:ext uri="{FF2B5EF4-FFF2-40B4-BE49-F238E27FC236}">
                <a16:creationId xmlns:a16="http://schemas.microsoft.com/office/drawing/2014/main" id="{4364185B-C74A-41B8-A4AD-5ECB79747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389" y="5734595"/>
            <a:ext cx="11364685" cy="8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6FF94A92-8A89-4AFB-8DCD-9C8B9FEDD4FB}"/>
              </a:ext>
            </a:extLst>
          </p:cNvPr>
          <p:cNvSpPr/>
          <p:nvPr userDrawn="1"/>
        </p:nvSpPr>
        <p:spPr>
          <a:xfrm>
            <a:off x="74" y="-28226"/>
            <a:ext cx="12191925" cy="800215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BAA2AA5E-7E1F-4558-9E76-71338E2106E4}"/>
              </a:ext>
            </a:extLst>
          </p:cNvPr>
          <p:cNvSpPr txBox="1"/>
          <p:nvPr/>
        </p:nvSpPr>
        <p:spPr>
          <a:xfrm>
            <a:off x="2565918" y="4991879"/>
            <a:ext cx="6688695" cy="91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Mentor – </a:t>
            </a: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S. </a:t>
            </a: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Vidhusha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Shiv Nadar University Chennai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72AC51B1-DC0A-42EC-B5C2-9EDEB7C32AE2}"/>
              </a:ext>
            </a:extLst>
          </p:cNvPr>
          <p:cNvSpPr txBox="1"/>
          <p:nvPr/>
        </p:nvSpPr>
        <p:spPr>
          <a:xfrm>
            <a:off x="3201118" y="2892491"/>
            <a:ext cx="5816266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Abhishek Herbert Samuel – 21011102004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Aman Bhat – 21011102013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Sashank Kumar Kakaraparty – 21011102043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mbria" panose="02040503050406030204" pitchFamily="18" charset="0"/>
                <a:ea typeface="Cambria" panose="02040503050406030204" pitchFamily="18" charset="0"/>
              </a:rPr>
              <a:t>B.Tech CSE (IoT – A)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FD0314B-E7BA-4D43-8BFB-161570B9A9CF}"/>
              </a:ext>
            </a:extLst>
          </p:cNvPr>
          <p:cNvSpPr txBox="1"/>
          <p:nvPr/>
        </p:nvSpPr>
        <p:spPr>
          <a:xfrm>
            <a:off x="583095" y="852822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US" sz="2800" b="1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AIoT</a:t>
            </a:r>
            <a:r>
              <a:rPr lang="en-US" sz="28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Solution to prevent SIDS – Sudden Infant Death Syndrome</a:t>
            </a:r>
            <a:endParaRPr sz="28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4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27572E-4BE2-DFC8-E08A-E88AB698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Next Steps –</a:t>
            </a:r>
          </a:p>
          <a:p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Our goal for Phase 1: Build an application that is capable of displaying the readings taken from the sensors for the following parameters: Pulse rate, SpO2, and Temperature. </a:t>
            </a:r>
          </a:p>
          <a:p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Phase 2: Place the camera on the crib to capture the position of the infant 24*7 and implement AI Algorithms to detect abnormal movements and positions and alert the parents through the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85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2CEFF-E33D-7D8A-8EBB-2283388E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860282"/>
            <a:ext cx="11364684" cy="4673692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Approach - 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We have divided our approach into two aspects which involves integrating sensors on the crib as well as design a PCB based smart band that too will consist some other sensors. </a:t>
            </a: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With respect to the smart-crib we plan to integrate a camera on the crib.</a:t>
            </a: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With respect to the smart band, we plan to develop one which will be placed on the baby’s wrist. </a:t>
            </a: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This smart band will be based on the PCB design and the SPO2 sensor, temperature sensor and the heart-beat sensor will be the main components of the band.</a:t>
            </a: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The radiations will be negligible and will not affect the infant’s health, hence making it safe for use.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0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32ECBF-994F-6E4B-8CC4-51B9D817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776306"/>
            <a:ext cx="11364684" cy="5205393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 – </a:t>
            </a: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Max30100 – 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IN" sz="25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 an integrated pulse oximetry and heart-rate monitor sensor solution. It combines two LEDs, a photodetector, optimized optics, and low-noise </a:t>
            </a:r>
            <a:r>
              <a:rPr lang="en-IN" sz="25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analog</a:t>
            </a:r>
            <a:r>
              <a:rPr lang="en-IN" sz="25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signal processing to detect pulse oximetry and heart-rate signals.</a:t>
            </a:r>
            <a:endParaRPr lang="en-US" sz="25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IR Contactless Temperature sensor(MLX90614) – For measuring the current temperature of the baby.</a:t>
            </a: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ESP32 – Microcontroller that provides</a:t>
            </a:r>
            <a:r>
              <a:rPr lang="en-IN" sz="25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many GPIO pins that facilitate connection with and control of external devices and sensors. Provides wireless Wi-Fi and/or Bluetooth connectivity for embedded devices.</a:t>
            </a: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MAX30100 Pulse Oximeter and Heart Rate Sensor-Radiation: very low and safe Power consumption: pulse oximetry module - 600uA , heart rate module - 1.1mA MLX90614 Infrared (IR) Temperature Sensor- Radiation: no radiation emitted by the sensor, Power consumption: 1.5mA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93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8F970B7-8A31-9966-5AC2-427505421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678" y="1512328"/>
            <a:ext cx="2405464" cy="2352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5AF4E8-970E-D5A6-2855-B17140D6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60" y="1933712"/>
            <a:ext cx="249555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EC7E5-6243-0B70-76EA-B94A9890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151" y="2035621"/>
            <a:ext cx="24669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0F0FA-D662-C77F-AFC7-2DC11FA544D8}"/>
              </a:ext>
            </a:extLst>
          </p:cNvPr>
          <p:cNvSpPr txBox="1"/>
          <p:nvPr/>
        </p:nvSpPr>
        <p:spPr>
          <a:xfrm>
            <a:off x="979715" y="855188"/>
            <a:ext cx="99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Max30100    2.  ESP32     3. PCB   4.MLX90614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1B77C-8788-8561-C8AB-D78721504C1B}"/>
              </a:ext>
            </a:extLst>
          </p:cNvPr>
          <p:cNvSpPr txBox="1"/>
          <p:nvPr/>
        </p:nvSpPr>
        <p:spPr>
          <a:xfrm>
            <a:off x="1502467" y="3794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9958E-4796-1468-61D5-0D51E7CFFD37}"/>
              </a:ext>
            </a:extLst>
          </p:cNvPr>
          <p:cNvSpPr txBox="1"/>
          <p:nvPr/>
        </p:nvSpPr>
        <p:spPr>
          <a:xfrm>
            <a:off x="4884054" y="3680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8F3E4-637C-DBD6-E517-A2EE4F147DEC}"/>
              </a:ext>
            </a:extLst>
          </p:cNvPr>
          <p:cNvSpPr txBox="1"/>
          <p:nvPr/>
        </p:nvSpPr>
        <p:spPr>
          <a:xfrm>
            <a:off x="8398352" y="395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6B62-89F2-6049-B9CC-70A8FBF55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337" y="4327026"/>
            <a:ext cx="2307610" cy="1761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2CE106-E741-F15A-6511-E41124F2DA58}"/>
              </a:ext>
            </a:extLst>
          </p:cNvPr>
          <p:cNvSpPr txBox="1"/>
          <p:nvPr/>
        </p:nvSpPr>
        <p:spPr>
          <a:xfrm>
            <a:off x="4963886" y="5505061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464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0339AE-AFDE-5E61-5B39-D59E6042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758792"/>
            <a:ext cx="11364684" cy="4673692"/>
          </a:xfrm>
        </p:spPr>
        <p:txBody>
          <a:bodyPr/>
          <a:lstStyle/>
          <a:p>
            <a:pPr marL="0" indent="0">
              <a:buNone/>
            </a:pPr>
            <a:endParaRPr lang="en-US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Software –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Programming for ESP32, developing an application to display infant’s health parameters.</a:t>
            </a:r>
          </a:p>
          <a:p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Frontend: React Native </a:t>
            </a:r>
          </a:p>
          <a:p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Backend: Python</a:t>
            </a:r>
          </a:p>
          <a:p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Database: MySQL</a:t>
            </a:r>
          </a:p>
          <a:p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CI/CD: GitHub</a:t>
            </a:r>
          </a:p>
        </p:txBody>
      </p:sp>
    </p:spTree>
    <p:extLst>
      <p:ext uri="{BB962C8B-B14F-4D97-AF65-F5344CB8AC3E}">
        <p14:creationId xmlns:p14="http://schemas.microsoft.com/office/powerpoint/2010/main" val="145756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89B96D-BC79-8D46-3AFA-AAA6EA9A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00" y="953589"/>
            <a:ext cx="11364684" cy="4673692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Advantages of following the contact approach – </a:t>
            </a:r>
          </a:p>
          <a:p>
            <a:pPr marL="0" indent="0">
              <a:buNone/>
            </a:pPr>
            <a:endParaRPr lang="en-US" sz="2500" b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500" b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Single piece of hardware to measure multiple vital signs.</a:t>
            </a:r>
          </a:p>
          <a:p>
            <a:pPr algn="l" fontAlgn="base"/>
            <a:r>
              <a:rPr lang="en-IN" sz="2500" b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 - time high precision monitoring 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with timely alerts</a:t>
            </a:r>
            <a:r>
              <a:rPr lang="en-IN" sz="2500" b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 fontAlgn="base"/>
            <a:r>
              <a:rPr lang="en-IN" sz="2500" b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Portable and Affordable - can be used during transport.</a:t>
            </a:r>
          </a:p>
          <a:p>
            <a:pPr algn="l" fontAlgn="base"/>
            <a:r>
              <a:rPr lang="en-IN" sz="2500" b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Easy to 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92AB4-FDE9-236E-50DF-8BB25D4C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703" y="4357881"/>
            <a:ext cx="2562225" cy="1781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D6CFD-AA2D-6A60-323F-F6A0EBDE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68" y="453885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2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50F16E-B314-9201-F2FF-C78FCE71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018902"/>
            <a:ext cx="11364684" cy="5099957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Advantages of the wearable –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5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wrist band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will allow us to monitor them remotely while they are sleeping. </a:t>
            </a:r>
          </a:p>
          <a:p>
            <a:r>
              <a:rPr lang="en-IN" sz="25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5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IN" sz="25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his allows us to know instantly when something is wrong after detecting abnormalities in a measured heartbeat or breathing pattern.</a:t>
            </a:r>
          </a:p>
          <a:p>
            <a:pPr marL="0" indent="0">
              <a:buNone/>
            </a:pPr>
            <a:r>
              <a:rPr lang="en-IN" sz="2500" u="sng" dirty="0">
                <a:latin typeface="Cambria" panose="02040503050406030204" pitchFamily="18" charset="0"/>
                <a:ea typeface="Cambria" panose="02040503050406030204" pitchFamily="18" charset="0"/>
              </a:rPr>
              <a:t>MAX30100 Pulse Oximeter and Heart Rate Sensor:</a:t>
            </a:r>
          </a:p>
          <a:p>
            <a:pPr marL="0" indent="0">
              <a:buNone/>
            </a:pP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</a:rPr>
              <a:t>Radiation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: very low and safe</a:t>
            </a:r>
          </a:p>
          <a:p>
            <a:pPr marL="0" indent="0">
              <a:buNone/>
            </a:pP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</a:rPr>
              <a:t>Power consumption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: pulse oximetry module - 600uA </a:t>
            </a:r>
          </a:p>
          <a:p>
            <a:pPr marL="0" indent="0">
              <a:buNone/>
            </a:pP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heart rate module - 1.1mA</a:t>
            </a:r>
          </a:p>
          <a:p>
            <a:pPr marL="0" indent="0">
              <a:buNone/>
            </a:pPr>
            <a:r>
              <a:rPr lang="en-IN" sz="2500" u="sng" dirty="0">
                <a:latin typeface="Cambria" panose="02040503050406030204" pitchFamily="18" charset="0"/>
                <a:ea typeface="Cambria" panose="02040503050406030204" pitchFamily="18" charset="0"/>
              </a:rPr>
              <a:t>MLX90614 Infrared (IR) </a:t>
            </a:r>
            <a:r>
              <a:rPr lang="en-IN" sz="2500" u="sng">
                <a:latin typeface="Cambria" panose="02040503050406030204" pitchFamily="18" charset="0"/>
                <a:ea typeface="Cambria" panose="02040503050406030204" pitchFamily="18" charset="0"/>
              </a:rPr>
              <a:t>Temperature Sensor: </a:t>
            </a:r>
            <a:endParaRPr lang="en-IN" sz="25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</a:rPr>
              <a:t>Radiation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: no radiation emitted</a:t>
            </a:r>
          </a:p>
          <a:p>
            <a:pPr marL="0" indent="0">
              <a:buNone/>
            </a:pP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</a:rPr>
              <a:t>Power consumption</a:t>
            </a:r>
            <a:r>
              <a:rPr lang="en-IN" sz="2500" dirty="0">
                <a:latin typeface="Cambria" panose="02040503050406030204" pitchFamily="18" charset="0"/>
                <a:ea typeface="Cambria" panose="02040503050406030204" pitchFamily="18" charset="0"/>
              </a:rPr>
              <a:t>: 1.5mA</a:t>
            </a:r>
          </a:p>
        </p:txBody>
      </p:sp>
    </p:spTree>
    <p:extLst>
      <p:ext uri="{BB962C8B-B14F-4D97-AF65-F5344CB8AC3E}">
        <p14:creationId xmlns:p14="http://schemas.microsoft.com/office/powerpoint/2010/main" val="95561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2ACF3E-A35B-6D57-E9E7-C66A8BA1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PCB - </a:t>
            </a:r>
          </a:p>
          <a:p>
            <a:pPr marL="0" indent="0"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IN" sz="25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printed circuit board (PCB) is an electronic assembly that uses copper conductors to create electrical connections between components. </a:t>
            </a:r>
          </a:p>
          <a:p>
            <a:r>
              <a:rPr lang="en-IN" sz="25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PCBs also provide mechanical support for electronic components so that a device can be mounted in an enclosure.</a:t>
            </a:r>
            <a:endParaRPr lang="en-US" sz="25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5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rigid structure that contains electrical circuitry made up of embedded metal surfaces called traces and larger areas of metal called planes. </a:t>
            </a:r>
          </a:p>
          <a:p>
            <a:r>
              <a:rPr lang="en-IN" sz="25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Components are soldered to the board onto metal pads, which are connected to the board circuitry which allows components to be interconnected.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8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circuit board&#10;&#10;Description automatically generated">
            <a:extLst>
              <a:ext uri="{FF2B5EF4-FFF2-40B4-BE49-F238E27FC236}">
                <a16:creationId xmlns:a16="http://schemas.microsoft.com/office/drawing/2014/main" id="{2B9E1472-257E-39CA-813E-47C1CB0E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8" y="1481922"/>
            <a:ext cx="3318721" cy="14009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8F36CF-AC34-C896-67A9-E9A437534455}"/>
              </a:ext>
            </a:extLst>
          </p:cNvPr>
          <p:cNvSpPr txBox="1"/>
          <p:nvPr/>
        </p:nvSpPr>
        <p:spPr>
          <a:xfrm>
            <a:off x="929902" y="3731319"/>
            <a:ext cx="75321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Top Layer</a:t>
            </a:r>
            <a:r>
              <a:rPr lang="en-US" sz="2000" dirty="0"/>
              <a:t>:ESP32 and Programming Circuit.(CH340C,micro </a:t>
            </a:r>
            <a:r>
              <a:rPr lang="en-US" sz="2000" dirty="0" err="1"/>
              <a:t>usb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Second Layer</a:t>
            </a:r>
            <a:r>
              <a:rPr lang="en-US" sz="2000" dirty="0"/>
              <a:t>: Power Management Circuit.(MT3608 buck boost)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Third Layer</a:t>
            </a:r>
            <a:r>
              <a:rPr lang="en-US" sz="2000" dirty="0"/>
              <a:t>: Charging Circuit which offers dynamic charging method.(TP4056)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Bottom Layer</a:t>
            </a:r>
            <a:r>
              <a:rPr lang="en-US" sz="2000" dirty="0"/>
              <a:t>: Temperature Sensor and spo2,heart rate sensor.(I2C to communicate with esp32)</a:t>
            </a:r>
            <a:endParaRPr lang="en-IN" sz="2000" dirty="0"/>
          </a:p>
        </p:txBody>
      </p:sp>
      <p:pic>
        <p:nvPicPr>
          <p:cNvPr id="17" name="Picture 16" descr="A green computer chip with a baby drawing on it&#10;&#10;Description automatically generated">
            <a:extLst>
              <a:ext uri="{FF2B5EF4-FFF2-40B4-BE49-F238E27FC236}">
                <a16:creationId xmlns:a16="http://schemas.microsoft.com/office/drawing/2014/main" id="{144F7B8F-0D25-739E-E443-5C1DF289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70" y="1481921"/>
            <a:ext cx="3318721" cy="1400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DCD09-9C29-7345-1394-4C416744FDC0}"/>
              </a:ext>
            </a:extLst>
          </p:cNvPr>
          <p:cNvSpPr txBox="1"/>
          <p:nvPr/>
        </p:nvSpPr>
        <p:spPr>
          <a:xfrm>
            <a:off x="1036320" y="3070860"/>
            <a:ext cx="30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1FE67-D543-FCAE-79F6-1FB86FF582A7}"/>
              </a:ext>
            </a:extLst>
          </p:cNvPr>
          <p:cNvSpPr txBox="1"/>
          <p:nvPr/>
        </p:nvSpPr>
        <p:spPr>
          <a:xfrm>
            <a:off x="4695970" y="2979897"/>
            <a:ext cx="30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BOTTOM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9A2924-2B1A-919A-30F5-B6703EDD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78" y="827717"/>
            <a:ext cx="11364684" cy="466187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PCB DESIGN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30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699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SVD</dc:creator>
  <cp:lastModifiedBy>K Sashank Kumar</cp:lastModifiedBy>
  <cp:revision>14</cp:revision>
  <dcterms:created xsi:type="dcterms:W3CDTF">2021-08-26T09:04:20Z</dcterms:created>
  <dcterms:modified xsi:type="dcterms:W3CDTF">2024-10-09T08:20:43Z</dcterms:modified>
</cp:coreProperties>
</file>