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6"/>
  </p:notesMasterIdLst>
  <p:handoutMasterIdLst>
    <p:handoutMasterId r:id="rId27"/>
  </p:handoutMasterIdLst>
  <p:sldIdLst>
    <p:sldId id="571" r:id="rId13"/>
    <p:sldId id="652" r:id="rId14"/>
    <p:sldId id="577" r:id="rId15"/>
    <p:sldId id="653" r:id="rId16"/>
    <p:sldId id="656" r:id="rId17"/>
    <p:sldId id="657" r:id="rId18"/>
    <p:sldId id="658" r:id="rId19"/>
    <p:sldId id="660" r:id="rId20"/>
    <p:sldId id="661" r:id="rId21"/>
    <p:sldId id="662" r:id="rId22"/>
    <p:sldId id="663" r:id="rId23"/>
    <p:sldId id="666" r:id="rId24"/>
    <p:sldId id="603" r:id="rId2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110" d="100"/>
          <a:sy n="110" d="100"/>
        </p:scale>
        <p:origin x="276" y="7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2/06/2025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2/06/2025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ynai.sit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00400"/>
            <a:ext cx="9220200" cy="1905000"/>
          </a:xfrm>
        </p:spPr>
        <p:txBody>
          <a:bodyPr/>
          <a:lstStyle/>
          <a:p>
            <a:pPr algn="ctr"/>
            <a:r>
              <a:rPr lang="en-IN" sz="3600" dirty="0"/>
              <a:t>Minor Project – IA-2</a:t>
            </a:r>
            <a:br>
              <a:rPr lang="en-US" dirty="0">
                <a:latin typeface="Verdana" panose="020B0604030504040204" pitchFamily="34" charset="0"/>
                <a:ea typeface="Verdana" panose="020B0604030504040204" pitchFamily="34" charset="0"/>
              </a:rPr>
            </a:br>
            <a:r>
              <a:rPr lang="en-IN" sz="2200" dirty="0">
                <a:latin typeface="Verdana" panose="020B0604030504040204" pitchFamily="34" charset="0"/>
                <a:ea typeface="Verdana" panose="020B0604030504040204" pitchFamily="34" charset="0"/>
              </a:rPr>
              <a:t>Bachelor of Science (Honours) in Cloud Computing &amp; Big Data</a:t>
            </a:r>
            <a:br>
              <a:rPr lang="en-US" sz="30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V Semester – 2024</a:t>
            </a:r>
          </a:p>
        </p:txBody>
      </p:sp>
      <p:sp>
        <p:nvSpPr>
          <p:cNvPr id="3" name="Text Placeholder 2"/>
          <p:cNvSpPr>
            <a:spLocks noGrp="1"/>
          </p:cNvSpPr>
          <p:nvPr>
            <p:ph type="body" sz="quarter" idx="10"/>
          </p:nvPr>
        </p:nvSpPr>
        <p:spPr>
          <a:xfrm>
            <a:off x="228600" y="5334000"/>
            <a:ext cx="8763000" cy="990600"/>
          </a:xfrm>
        </p:spPr>
        <p:txBody>
          <a:bodyPr/>
          <a:lstStyle/>
          <a:p>
            <a:r>
              <a:rPr lang="en-US" sz="2600" spc="0" dirty="0">
                <a:latin typeface="Verdana" panose="020B0604030504040204" pitchFamily="34" charset="0"/>
                <a:ea typeface="Verdana" panose="020B0604030504040204" pitchFamily="34" charset="0"/>
              </a:rPr>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09B54-B696-0941-D43D-CE90DF56D3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46900-D34A-2B51-0AB3-80889EDAA064}"/>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FC762BB9-5A8E-7681-CF49-1B1B77725B1F}"/>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Module Description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88DB349A-93A2-6A67-83B7-BCEC1A436A6F}"/>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4: </a:t>
            </a:r>
            <a:r>
              <a:rPr lang="en-US" sz="2200" b="1" dirty="0">
                <a:effectLst/>
                <a:latin typeface="Verdana" panose="020B0604030504040204" pitchFamily="34" charset="0"/>
                <a:ea typeface="Verdana" panose="020B0604030504040204" pitchFamily="34" charset="0"/>
              </a:rPr>
              <a:t>Analytics and Reporting Module</a:t>
            </a:r>
            <a:r>
              <a:rPr lang="en-IN" sz="2200" dirty="0">
                <a:latin typeface="Verdana" panose="020B0604030504040204" pitchFamily="34" charset="0"/>
                <a:ea typeface="Verdana" panose="020B0604030504040204" pitchFamily="34" charset="0"/>
              </a:rPr>
              <a:t>:</a:t>
            </a:r>
          </a:p>
          <a:p>
            <a:pPr marL="585788" lvl="1"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Verdana" panose="020B0604030504040204" pitchFamily="34" charset="0"/>
                <a:ea typeface="Verdana" panose="020B0604030504040204" pitchFamily="34" charset="0"/>
                <a:cs typeface="Times New Roman" panose="02020603050405020304" pitchFamily="18" charset="0"/>
              </a:rPr>
              <a:t>Token usage tracking and visualization, Cost estimation based on current provider pricing, Usage patterns and statistics, Export and reporting capabilities.</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5: </a:t>
            </a:r>
            <a:r>
              <a:rPr lang="en-US" sz="2200" b="1" dirty="0">
                <a:effectLst/>
                <a:latin typeface="Verdana" panose="020B0604030504040204" pitchFamily="34" charset="0"/>
                <a:ea typeface="Verdana" panose="020B0604030504040204" pitchFamily="34" charset="0"/>
              </a:rPr>
              <a:t>Export and Integration Module</a:t>
            </a:r>
            <a:r>
              <a:rPr lang="en-IN" sz="2200" dirty="0">
                <a:latin typeface="Verdana" panose="020B0604030504040204" pitchFamily="34" charset="0"/>
                <a:ea typeface="Verdana" panose="020B0604030504040204" pitchFamily="34" charset="0"/>
              </a:rPr>
              <a:t>:</a:t>
            </a:r>
          </a:p>
          <a:p>
            <a:pPr marL="585788" lvl="1"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Verdana" panose="020B0604030504040204" pitchFamily="34" charset="0"/>
                <a:ea typeface="Verdana" panose="020B0604030504040204" pitchFamily="34" charset="0"/>
                <a:cs typeface="Times New Roman" panose="02020603050405020304" pitchFamily="18" charset="0"/>
              </a:rPr>
              <a:t>Multiple export format </a:t>
            </a:r>
            <a:r>
              <a:rPr lang="en-IN" sz="2000">
                <a:effectLst/>
                <a:latin typeface="Verdana" panose="020B0604030504040204" pitchFamily="34" charset="0"/>
                <a:ea typeface="Verdana" panose="020B0604030504040204" pitchFamily="34" charset="0"/>
                <a:cs typeface="Times New Roman" panose="02020603050405020304" pitchFamily="18" charset="0"/>
              </a:rPr>
              <a:t>support (JSON</a:t>
            </a:r>
            <a:r>
              <a:rPr lang="en-IN" sz="2000" dirty="0">
                <a:effectLst/>
                <a:latin typeface="Verdana" panose="020B0604030504040204" pitchFamily="34" charset="0"/>
                <a:ea typeface="Verdana" panose="020B0604030504040204" pitchFamily="34" charset="0"/>
                <a:cs typeface="Times New Roman" panose="02020603050405020304" pitchFamily="18" charset="0"/>
              </a:rPr>
              <a:t>), Sharing capabilities with privacy controls, Integration with file systems for saving/loading conversations, Batch operations for conversation management</a:t>
            </a:r>
          </a:p>
        </p:txBody>
      </p:sp>
    </p:spTree>
    <p:extLst>
      <p:ext uri="{BB962C8B-B14F-4D97-AF65-F5344CB8AC3E}">
        <p14:creationId xmlns:p14="http://schemas.microsoft.com/office/powerpoint/2010/main" val="64259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56BB4-CB39-61A5-2C9D-894C3D1944E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0C92D-031C-2590-0031-8BD49E863312}"/>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D7591815-EC10-4A1B-A045-E9951BA9371B}"/>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Methodology Used</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98458458-EC0F-4FE2-1F35-436C8D7414B8}"/>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Development Process</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Follows the </a:t>
            </a:r>
            <a:r>
              <a:rPr lang="en-IN" sz="2000" b="1" dirty="0">
                <a:latin typeface="Verdana" panose="020B0604030504040204" pitchFamily="34" charset="0"/>
                <a:ea typeface="Verdana" panose="020B0604030504040204" pitchFamily="34" charset="0"/>
              </a:rPr>
              <a:t>Agile</a:t>
            </a:r>
            <a:r>
              <a:rPr lang="en-IN" sz="2000" dirty="0">
                <a:latin typeface="Verdana" panose="020B0604030504040204" pitchFamily="34" charset="0"/>
                <a:ea typeface="Verdana" panose="020B0604030504040204" pitchFamily="34" charset="0"/>
              </a:rPr>
              <a:t> methodology with iterative development. Each feature will be developed in sprints focusing on specific modules like authentication, conversation interface, and analytics.</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Testing</a:t>
            </a:r>
            <a:r>
              <a:rPr lang="en-IN" sz="2200" dirty="0">
                <a:latin typeface="Verdana" panose="020B0604030504040204" pitchFamily="34" charset="0"/>
                <a:ea typeface="Verdana" panose="020B0604030504040204" pitchFamily="34" charset="0"/>
              </a:rPr>
              <a:t>:</a:t>
            </a:r>
          </a:p>
          <a:p>
            <a:pPr marL="528638" lvl="1" indent="-28575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Each sprint will include comprehensive testing across multiple browsers and devices to ensure responsive design principles are maintained and client-side security measures function correctly.</a:t>
            </a:r>
          </a:p>
        </p:txBody>
      </p:sp>
    </p:spTree>
    <p:extLst>
      <p:ext uri="{BB962C8B-B14F-4D97-AF65-F5344CB8AC3E}">
        <p14:creationId xmlns:p14="http://schemas.microsoft.com/office/powerpoint/2010/main" val="364050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3F43E-FFC8-4827-88DF-9661D0FEDB0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B12995-FE35-8308-D75C-88C035CF98C6}"/>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E99C9530-3D1F-77AD-4AA0-DA6B9AFF61A5}"/>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Conclusion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44EC0E14-CDE7-CC1C-29AC-626410F2B7E2}"/>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000" b="1" dirty="0">
                <a:latin typeface="Verdana" panose="020B0604030504040204" pitchFamily="34" charset="0"/>
                <a:ea typeface="Verdana" panose="020B0604030504040204" pitchFamily="34" charset="0"/>
              </a:rPr>
              <a:t>Synthesis AI</a:t>
            </a:r>
            <a:r>
              <a:rPr lang="en-IN" sz="2000" dirty="0">
                <a:latin typeface="Verdana" panose="020B0604030504040204" pitchFamily="34" charset="0"/>
                <a:ea typeface="Verdana" panose="020B0604030504040204" pitchFamily="34" charset="0"/>
              </a:rPr>
              <a:t> is a unified platform designed to address the fragmentation in the AI services landscape. By integrating multiple LLM providers through a secure, client-side focused implementation, Synthesis AI provides users with a cohesive, cyberpunk-inspired interface that enhances productivity while maintaining strict privacy standards.</a:t>
            </a:r>
          </a:p>
        </p:txBody>
      </p:sp>
    </p:spTree>
    <p:extLst>
      <p:ext uri="{BB962C8B-B14F-4D97-AF65-F5344CB8AC3E}">
        <p14:creationId xmlns:p14="http://schemas.microsoft.com/office/powerpoint/2010/main" val="85305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4976" y="1219200"/>
            <a:ext cx="10515600" cy="4267200"/>
          </a:xfrm>
        </p:spPr>
        <p:txBody>
          <a:bodyPr/>
          <a:lstStyle/>
          <a:p>
            <a:r>
              <a:rPr lang="en-IN" sz="5400" dirty="0">
                <a:latin typeface="Verdana" panose="020B0604030504040204" pitchFamily="34" charset="0"/>
                <a:ea typeface="Verdana" panose="020B0604030504040204" pitchFamily="34" charset="0"/>
              </a:rPr>
              <a:t>Experience the Future of AI Integration Today</a:t>
            </a:r>
            <a:endParaRPr lang="en-US" sz="5400"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457200" y="314980"/>
            <a:ext cx="11277600" cy="1046440"/>
          </a:xfrm>
          <a:prstGeom prst="rect">
            <a:avLst/>
          </a:prstGeom>
        </p:spPr>
        <p:txBody>
          <a:bodyPr wrap="square" anchor="ctr">
            <a:spAutoFit/>
          </a:bodyPr>
          <a:lstStyle/>
          <a:p>
            <a:pPr algn="ctr"/>
            <a:r>
              <a:rPr lang="en-US" sz="3200" dirty="0">
                <a:latin typeface="Verdana" panose="020B0604030504040204" pitchFamily="34" charset="0"/>
                <a:ea typeface="Verdana" panose="020B0604030504040204" pitchFamily="34" charset="0"/>
              </a:rPr>
              <a:t>PROJECT REPORT ON</a:t>
            </a:r>
            <a:br>
              <a:rPr lang="en-US" sz="3000" dirty="0">
                <a:latin typeface="Verdana" panose="020B0604030504040204" pitchFamily="34" charset="0"/>
                <a:ea typeface="Verdana" panose="020B0604030504040204" pitchFamily="34" charset="0"/>
              </a:rPr>
            </a:br>
            <a:r>
              <a:rPr lang="en-IN" sz="3000" dirty="0">
                <a:latin typeface="Verdana" panose="020B0604030504040204" pitchFamily="34" charset="0"/>
                <a:ea typeface="Verdana" panose="020B0604030504040204" pitchFamily="34" charset="0"/>
              </a:rPr>
              <a:t>Synthesis AI: Unified API Integration</a:t>
            </a:r>
          </a:p>
        </p:txBody>
      </p:sp>
      <p:sp>
        <p:nvSpPr>
          <p:cNvPr id="7" name="TextBox 6"/>
          <p:cNvSpPr txBox="1"/>
          <p:nvPr/>
        </p:nvSpPr>
        <p:spPr>
          <a:xfrm>
            <a:off x="571500" y="2124670"/>
            <a:ext cx="11049000" cy="923330"/>
          </a:xfrm>
          <a:prstGeom prst="rect">
            <a:avLst/>
          </a:prstGeom>
          <a:noFill/>
        </p:spPr>
        <p:txBody>
          <a:bodyPr wrap="square" rtlCol="0">
            <a:spAutoFit/>
          </a:bodyPr>
          <a:lstStyle/>
          <a:p>
            <a:pPr algn="ctr"/>
            <a:r>
              <a:rPr lang="en-US" sz="2800" dirty="0">
                <a:latin typeface="Verdana" panose="020B0604030504040204" pitchFamily="34" charset="0"/>
                <a:ea typeface="Verdana" panose="020B0604030504040204" pitchFamily="34" charset="0"/>
              </a:rPr>
              <a:t>IA-2 Project Report</a:t>
            </a:r>
          </a:p>
          <a:p>
            <a:pPr algn="ctr"/>
            <a:r>
              <a:rPr lang="en-IN" sz="2600" dirty="0">
                <a:latin typeface="Verdana" panose="020B0604030504040204" pitchFamily="34" charset="0"/>
                <a:ea typeface="Verdana" panose="020B0604030504040204" pitchFamily="34" charset="0"/>
              </a:rPr>
              <a:t>Completion of V BSc. (Honours) in Cloud Computing &amp; Big Data</a:t>
            </a:r>
            <a:endParaRPr lang="en-US" sz="2600" dirty="0">
              <a:latin typeface="Verdana" panose="020B0604030504040204" pitchFamily="34" charset="0"/>
              <a:ea typeface="Verdana" panose="020B0604030504040204" pitchFamily="34" charset="0"/>
            </a:endParaRPr>
          </a:p>
        </p:txBody>
      </p:sp>
      <p:sp>
        <p:nvSpPr>
          <p:cNvPr id="8" name="Subtitle 2"/>
          <p:cNvSpPr txBox="1">
            <a:spLocks/>
          </p:cNvSpPr>
          <p:nvPr/>
        </p:nvSpPr>
        <p:spPr>
          <a:xfrm>
            <a:off x="3238500" y="3733800"/>
            <a:ext cx="5715000" cy="2286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2060"/>
                </a:solidFill>
                <a:latin typeface="Verdana" panose="020B0604030504040204" pitchFamily="34" charset="0"/>
                <a:ea typeface="Verdana" panose="020B0604030504040204" pitchFamily="34" charset="0"/>
              </a:rPr>
              <a:t>Presented by:</a:t>
            </a:r>
          </a:p>
          <a:p>
            <a:pPr marL="0" indent="0">
              <a:buNone/>
            </a:pPr>
            <a:r>
              <a:rPr lang="en-US" sz="1800" dirty="0">
                <a:latin typeface="Verdana" panose="020B0604030504040204" pitchFamily="34" charset="0"/>
                <a:ea typeface="Verdana" panose="020B0604030504040204" pitchFamily="34" charset="0"/>
              </a:rPr>
              <a:t>Mr. Bhamidi Venkata Gowri Sai Sashank</a:t>
            </a:r>
          </a:p>
          <a:p>
            <a:pPr marL="0" indent="0">
              <a:buNone/>
            </a:pPr>
            <a:r>
              <a:rPr lang="en-US" sz="1800" dirty="0">
                <a:latin typeface="Verdana" panose="020B0604030504040204" pitchFamily="34" charset="0"/>
                <a:ea typeface="Verdana" panose="020B0604030504040204" pitchFamily="34" charset="0"/>
              </a:rPr>
              <a:t>SRN: R22DB007</a:t>
            </a:r>
          </a:p>
          <a:p>
            <a:endParaRPr lang="en-US" sz="1800" dirty="0">
              <a:solidFill>
                <a:srgbClr val="C00000"/>
              </a:solidFill>
              <a:latin typeface="Verdana" panose="020B0604030504040204" pitchFamily="34" charset="0"/>
              <a:ea typeface="Verdana" panose="020B0604030504040204" pitchFamily="34" charset="0"/>
            </a:endParaRPr>
          </a:p>
          <a:p>
            <a:pPr marL="0" indent="0">
              <a:buNone/>
            </a:pPr>
            <a:r>
              <a:rPr lang="en-US" sz="1800" dirty="0">
                <a:solidFill>
                  <a:srgbClr val="7030A0"/>
                </a:solidFill>
                <a:latin typeface="Verdana" panose="020B0604030504040204" pitchFamily="34" charset="0"/>
                <a:ea typeface="Verdana" panose="020B0604030504040204" pitchFamily="34" charset="0"/>
              </a:rPr>
              <a:t>Internal Guide:</a:t>
            </a:r>
          </a:p>
          <a:p>
            <a:pPr marL="0" indent="0">
              <a:buNone/>
            </a:pPr>
            <a:r>
              <a:rPr lang="en-US" sz="1800" dirty="0">
                <a:solidFill>
                  <a:srgbClr val="7030A0"/>
                </a:solidFill>
                <a:latin typeface="Verdana" panose="020B0604030504040204" pitchFamily="34" charset="0"/>
                <a:ea typeface="Verdana" panose="020B0604030504040204" pitchFamily="34" charset="0"/>
              </a:rPr>
              <a:t>Prof. Anitha Rani K S</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latin typeface="Verdana" panose="020B0604030504040204" pitchFamily="34" charset="0"/>
                <a:ea typeface="Verdana" panose="020B0604030504040204" pitchFamily="34" charset="0"/>
              </a:rPr>
              <a:t>Agenda</a:t>
            </a:r>
          </a:p>
        </p:txBody>
      </p:sp>
      <p:sp>
        <p:nvSpPr>
          <p:cNvPr id="6" name="Content Placeholder 2"/>
          <p:cNvSpPr>
            <a:spLocks noGrp="1"/>
          </p:cNvSpPr>
          <p:nvPr>
            <p:ph type="body" sz="quarter" idx="17"/>
          </p:nvPr>
        </p:nvSpPr>
        <p:spPr>
          <a:xfrm>
            <a:off x="834874" y="1143000"/>
            <a:ext cx="10801201" cy="4320480"/>
          </a:xfrm>
        </p:spPr>
        <p:txBody>
          <a:bodyPr>
            <a:normAutofit/>
          </a:bodyPr>
          <a:lstStyle/>
          <a:p>
            <a:pPr>
              <a:lnSpc>
                <a:spcPct val="150000"/>
              </a:lnSpc>
              <a:spcAft>
                <a:spcPts val="600"/>
              </a:spcAft>
            </a:pPr>
            <a:r>
              <a:rPr lang="en-US" sz="1400" dirty="0">
                <a:latin typeface="Verdana" panose="020B0604030504040204" pitchFamily="34" charset="0"/>
                <a:ea typeface="Verdana" panose="020B0604030504040204" pitchFamily="34" charset="0"/>
              </a:rPr>
              <a:t>Introduction </a:t>
            </a:r>
          </a:p>
          <a:p>
            <a:pPr>
              <a:lnSpc>
                <a:spcPct val="150000"/>
              </a:lnSpc>
              <a:spcAft>
                <a:spcPts val="600"/>
              </a:spcAft>
            </a:pPr>
            <a:r>
              <a:rPr lang="en-US" sz="1400" dirty="0">
                <a:latin typeface="Verdana" panose="020B0604030504040204" pitchFamily="34" charset="0"/>
                <a:ea typeface="Verdana" panose="020B0604030504040204" pitchFamily="34" charset="0"/>
              </a:rPr>
              <a:t>Abstract</a:t>
            </a:r>
          </a:p>
          <a:p>
            <a:pPr>
              <a:lnSpc>
                <a:spcPct val="150000"/>
              </a:lnSpc>
              <a:spcAft>
                <a:spcPts val="600"/>
              </a:spcAft>
            </a:pPr>
            <a:r>
              <a:rPr lang="en-US" sz="1400" dirty="0">
                <a:latin typeface="Verdana" panose="020B0604030504040204" pitchFamily="34" charset="0"/>
                <a:ea typeface="Verdana" panose="020B0604030504040204" pitchFamily="34" charset="0"/>
              </a:rPr>
              <a:t>Software hardware Requirement </a:t>
            </a:r>
          </a:p>
          <a:p>
            <a:pPr>
              <a:lnSpc>
                <a:spcPct val="150000"/>
              </a:lnSpc>
              <a:spcAft>
                <a:spcPts val="600"/>
              </a:spcAft>
            </a:pPr>
            <a:r>
              <a:rPr lang="en-US" sz="1400" dirty="0">
                <a:latin typeface="Verdana" panose="020B0604030504040204" pitchFamily="34" charset="0"/>
                <a:ea typeface="Verdana" panose="020B0604030504040204" pitchFamily="34" charset="0"/>
              </a:rPr>
              <a:t>Existing system and Proposed system </a:t>
            </a:r>
          </a:p>
          <a:p>
            <a:pPr>
              <a:lnSpc>
                <a:spcPct val="150000"/>
              </a:lnSpc>
              <a:spcAft>
                <a:spcPts val="600"/>
              </a:spcAft>
            </a:pPr>
            <a:r>
              <a:rPr lang="en-US" sz="1400" dirty="0">
                <a:latin typeface="Verdana" panose="020B0604030504040204" pitchFamily="34" charset="0"/>
                <a:ea typeface="Verdana" panose="020B0604030504040204" pitchFamily="34" charset="0"/>
              </a:rPr>
              <a:t>Architecture Diagram </a:t>
            </a:r>
          </a:p>
          <a:p>
            <a:pPr>
              <a:lnSpc>
                <a:spcPct val="150000"/>
              </a:lnSpc>
              <a:spcAft>
                <a:spcPts val="600"/>
              </a:spcAft>
            </a:pPr>
            <a:r>
              <a:rPr lang="en-US" sz="1400" dirty="0">
                <a:latin typeface="Verdana" panose="020B0604030504040204" pitchFamily="34" charset="0"/>
                <a:ea typeface="Verdana" panose="020B0604030504040204" pitchFamily="34" charset="0"/>
              </a:rPr>
              <a:t>Module Description</a:t>
            </a:r>
          </a:p>
          <a:p>
            <a:pPr>
              <a:lnSpc>
                <a:spcPct val="150000"/>
              </a:lnSpc>
              <a:spcAft>
                <a:spcPts val="600"/>
              </a:spcAft>
            </a:pPr>
            <a:r>
              <a:rPr lang="en-US" sz="1400" dirty="0">
                <a:latin typeface="Verdana" panose="020B0604030504040204" pitchFamily="34" charset="0"/>
                <a:ea typeface="Verdana" panose="020B0604030504040204" pitchFamily="34" charset="0"/>
              </a:rPr>
              <a:t>Methodology used  </a:t>
            </a:r>
          </a:p>
          <a:p>
            <a:pPr>
              <a:lnSpc>
                <a:spcPct val="150000"/>
              </a:lnSpc>
              <a:spcAft>
                <a:spcPts val="600"/>
              </a:spcAft>
            </a:pPr>
            <a:r>
              <a:rPr lang="en-US" sz="1400" dirty="0">
                <a:latin typeface="Verdana" panose="020B0604030504040204" pitchFamily="34" charset="0"/>
                <a:ea typeface="Verdana" panose="020B0604030504040204" pitchFamily="34"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9436F4-80AC-9B02-C5A5-362B79BE68BE}"/>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25ADA861-D435-362F-AD81-5E0EEA291FEC}"/>
              </a:ext>
            </a:extLst>
          </p:cNvPr>
          <p:cNvSpPr>
            <a:spLocks noGrp="1"/>
          </p:cNvSpPr>
          <p:nvPr>
            <p:ph type="title"/>
          </p:nvPr>
        </p:nvSpPr>
        <p:spPr/>
        <p:txBody>
          <a:bodyPr/>
          <a:lstStyle/>
          <a:p>
            <a:r>
              <a:rPr lang="en-US" b="1" dirty="0">
                <a:solidFill>
                  <a:srgbClr val="FF0000"/>
                </a:solidFill>
                <a:latin typeface="Verdana" panose="020B0604030504040204" pitchFamily="34" charset="0"/>
                <a:ea typeface="Verdana" panose="020B0604030504040204" pitchFamily="34" charset="0"/>
              </a:rPr>
              <a:t>INTRODUCTION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73F9EB37-90FD-5DF6-1B2E-1B2C6B397862}"/>
              </a:ext>
            </a:extLst>
          </p:cNvPr>
          <p:cNvSpPr>
            <a:spLocks noGrp="1"/>
          </p:cNvSpPr>
          <p:nvPr>
            <p:ph type="body" sz="quarter" idx="17"/>
          </p:nvPr>
        </p:nvSpPr>
        <p:spPr>
          <a:xfrm>
            <a:off x="695400" y="1394520"/>
            <a:ext cx="10801201" cy="4320480"/>
          </a:xfrm>
        </p:spPr>
        <p:txBody>
          <a:bodyPr/>
          <a:lstStyle/>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Context</a:t>
            </a:r>
            <a:r>
              <a:rPr lang="en-IN" sz="2000" dirty="0">
                <a:latin typeface="Verdana" panose="020B0604030504040204" pitchFamily="34" charset="0"/>
                <a:ea typeface="Verdana" panose="020B0604030504040204" pitchFamily="34" charset="0"/>
              </a:rPr>
              <a:t>: The proliferation of Large Language Models (LLMs) has created a fragmented ecosystem where users must navigate multiple platforms, interfaces, and authentication systems to leverage different AI capabilities. Each provider offers unique strengths, but accessing these services requires juggling between separate websites and APIs.</a:t>
            </a:r>
          </a:p>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Problem Statement</a:t>
            </a:r>
            <a:r>
              <a:rPr lang="en-IN" sz="2000" dirty="0">
                <a:latin typeface="Verdana" panose="020B0604030504040204" pitchFamily="34" charset="0"/>
                <a:ea typeface="Verdana" panose="020B0604030504040204" pitchFamily="34" charset="0"/>
              </a:rPr>
              <a:t>: Cloud providers need a structured framework to ensure that AI systems are governed efficiently, maintaining fairness, transparency, and data security. Without this, AI systems can lead to unintentional harm, such </a:t>
            </a:r>
            <a:r>
              <a:rPr lang="en-IN" sz="2000">
                <a:latin typeface="Verdana" panose="020B0604030504040204" pitchFamily="34" charset="0"/>
                <a:ea typeface="Verdana" panose="020B0604030504040204" pitchFamily="34" charset="0"/>
              </a:rPr>
              <a:t>as decision-making </a:t>
            </a:r>
            <a:r>
              <a:rPr lang="en-IN" sz="2000" dirty="0">
                <a:latin typeface="Verdana" panose="020B0604030504040204" pitchFamily="34" charset="0"/>
                <a:ea typeface="Verdana" panose="020B0604030504040204" pitchFamily="34" charset="0"/>
              </a:rPr>
              <a:t>and data breaches.</a:t>
            </a:r>
          </a:p>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Objective</a:t>
            </a:r>
            <a:r>
              <a:rPr lang="en-IN" sz="2000" dirty="0">
                <a:latin typeface="Verdana" panose="020B0604030504040204" pitchFamily="34" charset="0"/>
                <a:ea typeface="Verdana" panose="020B0604030504040204" pitchFamily="34" charset="0"/>
              </a:rPr>
              <a:t>: Synthesis AI aims to address these challenges by developing a client-side web platform that unifies access to multiple LLM providers through a single, cohesive, cyberpunk-inspired interface while keeping API keys strictly client-side.</a:t>
            </a:r>
          </a:p>
        </p:txBody>
      </p:sp>
    </p:spTree>
    <p:extLst>
      <p:ext uri="{BB962C8B-B14F-4D97-AF65-F5344CB8AC3E}">
        <p14:creationId xmlns:p14="http://schemas.microsoft.com/office/powerpoint/2010/main" val="197543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0FD44-04C8-9BA9-8950-E6A107EDC68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43A54E-027F-D17F-0CFB-7B20C291EA9D}"/>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82ECC85F-98E3-1D79-7834-AFAC5533605F}"/>
              </a:ext>
            </a:extLst>
          </p:cNvPr>
          <p:cNvSpPr>
            <a:spLocks noGrp="1"/>
          </p:cNvSpPr>
          <p:nvPr>
            <p:ph type="title"/>
          </p:nvPr>
        </p:nvSpPr>
        <p:spPr/>
        <p:txBody>
          <a:bodyPr/>
          <a:lstStyle/>
          <a:p>
            <a:r>
              <a:rPr lang="en-US" b="1" dirty="0">
                <a:solidFill>
                  <a:srgbClr val="FF0000"/>
                </a:solidFill>
                <a:latin typeface="Verdana" panose="020B0604030504040204" pitchFamily="34" charset="0"/>
                <a:ea typeface="Verdana" panose="020B0604030504040204" pitchFamily="34" charset="0"/>
              </a:rPr>
              <a:t>Abstract</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83695F1F-2A3C-0F1B-5D74-9121C6A75347}"/>
              </a:ext>
            </a:extLst>
          </p:cNvPr>
          <p:cNvSpPr>
            <a:spLocks noGrp="1"/>
          </p:cNvSpPr>
          <p:nvPr>
            <p:ph type="body" sz="quarter" idx="17"/>
          </p:nvPr>
        </p:nvSpPr>
        <p:spPr>
          <a:xfrm>
            <a:off x="695400" y="1447800"/>
            <a:ext cx="10801201" cy="4320480"/>
          </a:xfrm>
        </p:spPr>
        <p:txBody>
          <a:bodyPr/>
          <a:lstStyle/>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Overview</a:t>
            </a:r>
            <a:r>
              <a:rPr lang="en-IN" sz="2000" dirty="0">
                <a:latin typeface="Verdana" panose="020B0604030504040204" pitchFamily="34" charset="0"/>
                <a:ea typeface="Verdana" panose="020B0604030504040204" pitchFamily="34" charset="0"/>
              </a:rPr>
              <a:t>: The Synthesis AI platform will provide users with a unified interface to access OpenAI, Anthropic, and Perplexity APIs. It will be built using modern web technologies with client-side encryption for API keys, conversation management features, and real-time token usage tracking. The project will focus on enhancing privacy, improving productivity across multiple AI services, and offering a consistent user experience.</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Project Website</a:t>
            </a:r>
            <a:r>
              <a:rPr lang="en-IN" sz="2000" dirty="0">
                <a:latin typeface="Verdana" panose="020B0604030504040204" pitchFamily="34" charset="0"/>
                <a:ea typeface="Verdana" panose="020B0604030504040204" pitchFamily="34" charset="0"/>
              </a:rPr>
              <a:t>: The platform will be hosted at </a:t>
            </a:r>
            <a:r>
              <a:rPr lang="en-IN" sz="2000" dirty="0">
                <a:latin typeface="Verdana" panose="020B0604030504040204" pitchFamily="34" charset="0"/>
                <a:ea typeface="Verdana" panose="020B0604030504040204" pitchFamily="34" charset="0"/>
                <a:hlinkClick r:id="rId2"/>
              </a:rPr>
              <a:t>https://synai.site</a:t>
            </a:r>
            <a:r>
              <a:rPr lang="en-IN" sz="2000" dirty="0">
                <a:latin typeface="Verdana" panose="020B0604030504040204" pitchFamily="34" charset="0"/>
                <a:ea typeface="Verdana" panose="020B0604030504040204" pitchFamily="34" charset="0"/>
              </a:rPr>
              <a:t>, featuring a minimalist, cyberpunk-inspired interface with a monochrome aesthetic.</a:t>
            </a:r>
          </a:p>
        </p:txBody>
      </p:sp>
    </p:spTree>
    <p:extLst>
      <p:ext uri="{BB962C8B-B14F-4D97-AF65-F5344CB8AC3E}">
        <p14:creationId xmlns:p14="http://schemas.microsoft.com/office/powerpoint/2010/main" val="235674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70139-71DC-D9C4-26CB-8A65044ED7C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B1EE8-9A55-6A59-DA8A-7E372E27D368}"/>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0A8AB143-39D7-C34C-C93D-C0E5830E978C}"/>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Software/hardware requirements</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DBEDFDB9-0BC2-D9A9-4B11-FCD15584AB27}"/>
              </a:ext>
            </a:extLst>
          </p:cNvPr>
          <p:cNvSpPr>
            <a:spLocks noGrp="1"/>
          </p:cNvSpPr>
          <p:nvPr>
            <p:ph type="body" sz="quarter" idx="17"/>
          </p:nvPr>
        </p:nvSpPr>
        <p:spPr>
          <a:xfrm>
            <a:off x="695400" y="1447800"/>
            <a:ext cx="10801201" cy="4320480"/>
          </a:xfrm>
        </p:spPr>
        <p:txBody>
          <a:bodyPr/>
          <a:lstStyle/>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Background</a:t>
            </a:r>
            <a:r>
              <a:rPr lang="en-IN" sz="2000" dirty="0">
                <a:latin typeface="Verdana" panose="020B0604030504040204" pitchFamily="34" charset="0"/>
                <a:ea typeface="Verdana" panose="020B0604030504040204" pitchFamily="34" charset="0"/>
              </a:rPr>
              <a:t>: LLM services are increasingly essential tools for professionals and researchers, but the current fragmented landscape creates inefficiencies and security concerns when managing multiple services.</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Solution</a:t>
            </a:r>
            <a:r>
              <a:rPr lang="en-IN" sz="2000" dirty="0">
                <a:latin typeface="Verdana" panose="020B0604030504040204" pitchFamily="34" charset="0"/>
                <a:ea typeface="Verdana" panose="020B0604030504040204" pitchFamily="34" charset="0"/>
              </a:rPr>
              <a:t>: The proposed platform, Synthesis AI, will unify multiple AI providers in a single interface while keeping all API keys encrypted and stored client-side. The framework will be developed using modern web technologies and follow responsive design principles for cross-device compatibility.</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Project Overview</a:t>
            </a:r>
            <a:r>
              <a:rPr lang="en-IN" sz="2000" dirty="0">
                <a:latin typeface="Verdana" panose="020B0604030504040204" pitchFamily="34" charset="0"/>
                <a:ea typeface="Verdana" panose="020B0604030504040204" pitchFamily="34" charset="0"/>
              </a:rPr>
              <a:t>: The development of Synthesis AI will involve creating a secure authentication system, building a unified conversation interface, implementing analytics features, and ensuring a cohesive design language across all components.</a:t>
            </a:r>
          </a:p>
        </p:txBody>
      </p:sp>
    </p:spTree>
    <p:extLst>
      <p:ext uri="{BB962C8B-B14F-4D97-AF65-F5344CB8AC3E}">
        <p14:creationId xmlns:p14="http://schemas.microsoft.com/office/powerpoint/2010/main" val="20561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A408-DB44-4AC8-4C07-1E110996529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377BA6-6E30-4DB9-FCD1-BABA9E66D743}"/>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6BEA09BA-912E-730C-FDF2-7826EB5DA43C}"/>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Existing System vs. proposed system</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D07D7483-5939-D20C-A999-D4BCDC8D4CDB}"/>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Existing System</a:t>
            </a:r>
            <a:endParaRPr lang="en-IN" sz="22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Challenges</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Current solutions are either provider-specific platforms limited to their own models, developer-focused API tools with poor UX, middleware solutions requiring server-side processing of API keys, or open-source alternatives with complex setup requirements.</a:t>
            </a:r>
            <a:endParaRPr lang="en-IN" sz="20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Impact</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Users face cognitive overhead, security risks, and reduced productivity when working with multiple AI providers</a:t>
            </a:r>
            <a:r>
              <a:rPr lang="en-IN" sz="2000" dirty="0">
                <a:latin typeface="Verdana" panose="020B0604030504040204" pitchFamily="34" charset="0"/>
                <a:ea typeface="Verdana" panose="020B0604030504040204" pitchFamily="34" charset="0"/>
              </a:rPr>
              <a:t>.</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Proposed System</a:t>
            </a:r>
            <a:endParaRPr lang="en-IN" sz="22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1600" b="1" u="sng" dirty="0">
                <a:latin typeface="Verdana" panose="020B0604030504040204" pitchFamily="34" charset="0"/>
                <a:ea typeface="Verdana" panose="020B0604030504040204" pitchFamily="34" charset="0"/>
              </a:rPr>
              <a:t>Synthesis </a:t>
            </a:r>
            <a:r>
              <a:rPr lang="en-IN" sz="2000" b="1" u="sng" dirty="0">
                <a:latin typeface="Verdana" panose="020B0604030504040204" pitchFamily="34" charset="0"/>
                <a:ea typeface="Verdana" panose="020B0604030504040204" pitchFamily="34" charset="0"/>
              </a:rPr>
              <a:t>AI</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A client-side focused platform that integrates multiple AI providers while maintaining strict privacy standards. Synthesis AI features client-side API key encryption, a unified conversation interface, comprehensive management tools, and real-time analytics</a:t>
            </a:r>
            <a:r>
              <a:rPr lang="en-IN" sz="20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Benefits</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Enhanced privacy with client-side key storage, improved productivity across multiple models, cost transparency, and a consistent cyberpunk-inspired user experience</a:t>
            </a:r>
            <a:r>
              <a:rPr lang="en-IN" sz="20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0998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8A79-A4B3-212A-70D2-32FAB6873B0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327853E-5B14-281D-E758-A8ADA75A9E4E}"/>
              </a:ext>
            </a:extLst>
          </p:cNvPr>
          <p:cNvSpPr>
            <a:spLocks noGrp="1"/>
          </p:cNvSpPr>
          <p:nvPr>
            <p:ph type="title"/>
          </p:nvPr>
        </p:nvSpPr>
        <p:spPr>
          <a:xfrm>
            <a:off x="609600" y="395786"/>
            <a:ext cx="6096000" cy="838202"/>
          </a:xfrm>
        </p:spPr>
        <p:txBody>
          <a:bodyPr/>
          <a:lstStyle/>
          <a:p>
            <a:r>
              <a:rPr lang="en-US" b="1" dirty="0">
                <a:solidFill>
                  <a:srgbClr val="FF0000"/>
                </a:solidFill>
                <a:latin typeface="Verdana" panose="020B0604030504040204" pitchFamily="34" charset="0"/>
                <a:ea typeface="Verdana" panose="020B0604030504040204" pitchFamily="34" charset="0"/>
              </a:rPr>
              <a:t>Architecture Diagram</a:t>
            </a:r>
            <a:endParaRPr lang="en-IN" dirty="0">
              <a:latin typeface="Verdana" panose="020B0604030504040204" pitchFamily="34" charset="0"/>
              <a:ea typeface="Verdana" panose="020B0604030504040204" pitchFamily="34" charset="0"/>
            </a:endParaRPr>
          </a:p>
        </p:txBody>
      </p:sp>
      <p:sp>
        <p:nvSpPr>
          <p:cNvPr id="2" name="Slide Number Placeholder 1">
            <a:extLst>
              <a:ext uri="{FF2B5EF4-FFF2-40B4-BE49-F238E27FC236}">
                <a16:creationId xmlns:a16="http://schemas.microsoft.com/office/drawing/2014/main" id="{C014DAD8-D104-E71C-D298-2AF69698A960}"/>
              </a:ext>
            </a:extLst>
          </p:cNvPr>
          <p:cNvSpPr>
            <a:spLocks noGrp="1"/>
          </p:cNvSpPr>
          <p:nvPr>
            <p:ph type="sldNum" sz="quarter" idx="14"/>
          </p:nvPr>
        </p:nvSpPr>
        <p:spPr/>
        <p:txBody>
          <a:bodyPr/>
          <a:lstStyle/>
          <a:p>
            <a:fld id="{45A3C14A-F937-4231-B6F1-40B429FAFB2F}" type="slidenum">
              <a:rPr lang="en-NZ" smtClean="0"/>
              <a:pPr/>
              <a:t>8</a:t>
            </a:fld>
            <a:endParaRPr lang="en-NZ" dirty="0"/>
          </a:p>
        </p:txBody>
      </p:sp>
      <p:pic>
        <p:nvPicPr>
          <p:cNvPr id="5" name="Picture 4" descr="A screenshot of a computer">
            <a:extLst>
              <a:ext uri="{FF2B5EF4-FFF2-40B4-BE49-F238E27FC236}">
                <a16:creationId xmlns:a16="http://schemas.microsoft.com/office/drawing/2014/main" id="{24E82876-97AD-9300-0E7E-CADAC9DF7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019537"/>
            <a:ext cx="5406577" cy="5105400"/>
          </a:xfrm>
          <a:prstGeom prst="rect">
            <a:avLst/>
          </a:prstGeom>
        </p:spPr>
      </p:pic>
    </p:spTree>
    <p:extLst>
      <p:ext uri="{BB962C8B-B14F-4D97-AF65-F5344CB8AC3E}">
        <p14:creationId xmlns:p14="http://schemas.microsoft.com/office/powerpoint/2010/main" val="278265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1D30B-D998-8269-10E2-856B1558AF3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38092-8FFA-BBA6-E5E0-F23991EE9E75}"/>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4B5E5B1E-CC66-CDCE-D733-9D404E92A5B9}"/>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Module Description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50F4EE01-9D7F-71C5-1169-EFD2FE3DD27C}"/>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1: </a:t>
            </a:r>
            <a:r>
              <a:rPr lang="en-US" sz="2200" b="1" dirty="0">
                <a:effectLst/>
                <a:latin typeface="Verdana" panose="020B0604030504040204" pitchFamily="34" charset="0"/>
                <a:ea typeface="Verdana" panose="020B0604030504040204" pitchFamily="34" charset="0"/>
              </a:rPr>
              <a:t>Authentication and API Key Management Module</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US" sz="2000" dirty="0">
                <a:effectLst/>
                <a:latin typeface="Verdana" panose="020B0604030504040204" pitchFamily="34" charset="0"/>
                <a:ea typeface="Verdana" panose="020B0604030504040204" pitchFamily="34" charset="0"/>
              </a:rPr>
              <a:t>Client-side encryption of API keys</a:t>
            </a:r>
            <a:r>
              <a:rPr lang="en-IN" sz="2000" b="1" dirty="0">
                <a:effectLst/>
                <a:latin typeface="Verdana" panose="020B0604030504040204" pitchFamily="34" charset="0"/>
                <a:ea typeface="Verdana" panose="020B0604030504040204" pitchFamily="34" charset="0"/>
              </a:rPr>
              <a:t>, </a:t>
            </a:r>
            <a:r>
              <a:rPr lang="en-IN" sz="2000" dirty="0">
                <a:effectLst/>
                <a:latin typeface="Verdana" panose="020B0604030504040204" pitchFamily="34" charset="0"/>
                <a:ea typeface="Verdana" panose="020B0604030504040204" pitchFamily="34" charset="0"/>
              </a:rPr>
              <a:t>Validation system for API key testing, Visual indicators for configured services, Secure storage implementation using browser technologies.</a:t>
            </a:r>
            <a:endParaRPr lang="en-IN"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2: </a:t>
            </a:r>
            <a:r>
              <a:rPr lang="en-US" sz="2200" b="1" dirty="0">
                <a:effectLst/>
                <a:latin typeface="Verdana" panose="020B0604030504040204" pitchFamily="34" charset="0"/>
                <a:ea typeface="Verdana" panose="020B0604030504040204" pitchFamily="34" charset="0"/>
              </a:rPr>
              <a:t>Conversation Interface Module</a:t>
            </a:r>
            <a:r>
              <a:rPr lang="en-IN" sz="2200" dirty="0">
                <a:effectLst/>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effectLst/>
                <a:latin typeface="Verdana" panose="020B0604030504040204" pitchFamily="34" charset="0"/>
                <a:ea typeface="Verdana" panose="020B0604030504040204" pitchFamily="34" charset="0"/>
              </a:rPr>
              <a:t>Real-time message streaming, Markdown and code syntax highlighting, Thread management and organization, Provider-specific features and capabilities</a:t>
            </a:r>
            <a:r>
              <a:rPr lang="en-IN" sz="2000" dirty="0">
                <a:latin typeface="Verdana" panose="020B0604030504040204" pitchFamily="34" charset="0"/>
                <a:ea typeface="Verdana" panose="020B0604030504040204" pitchFamily="34" charset="0"/>
              </a:rPr>
              <a:t>.</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3: </a:t>
            </a:r>
            <a:r>
              <a:rPr lang="en-US" sz="2200" b="1" dirty="0">
                <a:effectLst/>
                <a:latin typeface="Verdana" panose="020B0604030504040204" pitchFamily="34" charset="0"/>
                <a:ea typeface="Verdana" panose="020B0604030504040204" pitchFamily="34" charset="0"/>
              </a:rPr>
              <a:t>Settings and Configuration Module</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effectLst/>
                <a:latin typeface="Verdana" panose="020B0604030504040204" pitchFamily="34" charset="0"/>
                <a:ea typeface="Verdana" panose="020B0604030504040204" pitchFamily="34" charset="0"/>
              </a:rPr>
              <a:t>System prompt templates and customization, Model selection and parameter adjustment, Interface customization options, Keyboard shortcut configuration.</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0471171"/>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1971</TotalTime>
  <Words>866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13</vt:i4>
      </vt:variant>
    </vt:vector>
  </HeadingPairs>
  <TitlesOfParts>
    <vt:vector size="28" baseType="lpstr">
      <vt:lpstr>Arial</vt:lpstr>
      <vt:lpstr>Nobel-Book</vt:lpstr>
      <vt:lpstr>Roboto Medium</vt:lpstr>
      <vt:lpstr>Symbol</vt:lpstr>
      <vt:lpstr>Verdana</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Minor Project – IA-2 Bachelor of Science (Honours) in Cloud Computing &amp; Big Data V Semester – 2024</vt:lpstr>
      <vt:lpstr>PowerPoint Presentation</vt:lpstr>
      <vt:lpstr>Agenda</vt:lpstr>
      <vt:lpstr>INTRODUCTION</vt:lpstr>
      <vt:lpstr>Abstract</vt:lpstr>
      <vt:lpstr>Software/hardware requirements</vt:lpstr>
      <vt:lpstr>Existing System vs. proposed system</vt:lpstr>
      <vt:lpstr>Architecture Diagram</vt:lpstr>
      <vt:lpstr>Module Description</vt:lpstr>
      <vt:lpstr>Module Description</vt:lpstr>
      <vt:lpstr>Methodology Used</vt:lpstr>
      <vt:lpstr>Conclusion</vt:lpstr>
      <vt:lpstr>Experience the Future of AI Integration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Sashank Bhamidi</cp:lastModifiedBy>
  <cp:revision>401</cp:revision>
  <cp:lastPrinted>2018-09-28T07:11:06Z</cp:lastPrinted>
  <dcterms:created xsi:type="dcterms:W3CDTF">2020-08-17T03:18:34Z</dcterms:created>
  <dcterms:modified xsi:type="dcterms:W3CDTF">2025-06-02T05:41:44Z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