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70" r:id="rId9"/>
    <p:sldId id="263" r:id="rId10"/>
    <p:sldId id="264" r:id="rId11"/>
    <p:sldId id="272" r:id="rId12"/>
    <p:sldId id="267" r:id="rId13"/>
    <p:sldId id="268" r:id="rId14"/>
  </p:sldIdLst>
  <p:sldSz cx="12192000" cy="6858000"/>
  <p:notesSz cx="6858000" cy="9144000"/>
  <p:defaultTextStyle>
    <a:defPPr lvl="0">
      <a:defRPr lang="en-US"/>
    </a:defPPr>
    <a:lvl1pPr lvl="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lvl="1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lvl="2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lvl="3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lvl="4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6" y="6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C285F-8230-43A8-91D2-90C9EBD69C26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CD97-5320-4170-ACA4-17194D67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2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BCD97-5320-4170-ACA4-17194D67936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27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7A1EE-45A2-CD0C-288F-D41FE1D9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January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BC7C-852E-D9AB-1B9F-209679D0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FE54-3B3B-7257-CC90-73990331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7803-3811-4E33-96B6-87583BD3B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D594-F26F-CD0B-9A62-E72BB3F8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January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7E026-D7EB-AE28-BD31-BC95609C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4005-BB5E-37D4-69E1-14B2D944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297A-F7A9-4543-AA4E-84618346C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7234-EA20-1F2C-8C8E-9E4A8CED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January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1EDFF-7985-70C5-979F-3B2856E6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5DF3-C42C-FDFA-8334-F2AE7736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9BDD9-8124-4A42-9A7E-E1B6851D3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3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F538369-F409-43F0-9EB0-BB6F5F14577D}" type="datetimeFigureOut">
              <a:rPr lang="en-US" smtClean="0"/>
              <a:pPr>
                <a:defRPr/>
              </a:pPr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52D46-1BA6-4B7C-A00E-DD367F0B00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78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687ADF-9817-4CE1-BBCB-2E2C1D757894}" type="datetimeFigureOut">
              <a:rPr lang="en-US" smtClean="0"/>
              <a:pPr>
                <a:defRPr/>
              </a:pPr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DBEA59-66F0-4A6A-A7CD-F72099DFDA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3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D601F0-2CF1-40B7-8D85-A0F13533068A}" type="datetimeFigureOut">
              <a:rPr lang="en-US" smtClean="0"/>
              <a:pPr>
                <a:defRPr/>
              </a:pPr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36998-BA89-4BB4-84DB-80513EB88F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188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359C55-DED0-4E84-947C-A109068695FA}" type="datetimeFigureOut">
              <a:rPr lang="en-US" smtClean="0"/>
              <a:pPr>
                <a:defRPr/>
              </a:pPr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72916-FF31-411A-AFBA-3B00B63D7C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7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62C29-C5C4-421E-A264-0EB50DEDC2DA}" type="datetimeFigureOut">
              <a:rPr lang="en-US" smtClean="0"/>
              <a:pPr>
                <a:defRPr/>
              </a:pPr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DE303-293E-402E-BE19-ED7444089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A0CDF4-4E04-43EE-92AB-DA67121414B5}" type="datetimeFigureOut">
              <a:rPr lang="en-US" smtClean="0"/>
              <a:pPr>
                <a:defRPr/>
              </a:pPr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C2F94-3201-4002-B022-AC73B3C6AF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11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8687C6-A172-4E33-8C8F-F8661A26BCA7}" type="datetimeFigureOut">
              <a:rPr lang="en-US" smtClean="0"/>
              <a:pPr>
                <a:defRPr/>
              </a:pPr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54B32-1671-4210-8C9F-FBFF7C0E82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8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4CACE5-E74C-4A22-B053-601852CC10D6}" type="datetimeFigureOut">
              <a:rPr lang="en-US" smtClean="0"/>
              <a:pPr>
                <a:defRPr/>
              </a:pPr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DA77-EE5B-473D-84B9-B871575D28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2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F71F-4151-BD18-FF25-78CF5C0B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January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0A61-D45D-CDC5-0969-3B8A467C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8335-CD3C-EC79-4574-DB9C5F85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0AAB8-E67E-49E3-AD59-3369384D3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8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6D51F4-A800-4E53-9B2C-240C17F410B3}" type="datetimeFigureOut">
              <a:rPr lang="en-US" smtClean="0"/>
              <a:pPr>
                <a:defRPr/>
              </a:pPr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8A0CD-140B-4B86-8121-0FD6CAACA6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0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BC8340-7C94-4808-8C36-A64FA63A92ED}" type="datetimeFigureOut">
              <a:rPr lang="en-US" smtClean="0"/>
              <a:pPr>
                <a:defRPr/>
              </a:pPr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724614-7E54-447B-B8B5-0CFF661270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2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BAF99D-D9E1-402F-B606-F1D99194178B}" type="datetimeFigureOut">
              <a:rPr lang="en-US" smtClean="0"/>
              <a:pPr>
                <a:defRPr/>
              </a:pPr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6B2FA-4E00-4D7E-A06B-BBAC5E21B4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5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8CB5-F83F-E349-DB4A-44590C40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January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DEA2-0FD9-A3F4-880F-19A77312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C0178-7ACC-38F6-CAE0-72804187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C730E-1FD7-40B0-ABEA-1BCAC026B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DE129A-F17E-6142-06AD-C73B8FD0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January 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775513-B8B0-6E9B-3104-A71A5C24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DAF784-02A0-F4EB-99C5-ED4CFBAA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CEA54-427C-4EA6-8958-2C6711E32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1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6AC7010-BCBA-B70E-89A4-0F34357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January 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E6C0F01-3EDA-08A0-B0B7-4ED6695F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5C1247-1641-B394-37BC-931301E5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A28B2-47C9-45E6-B675-DAAD1F4B4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7E61EA4-48C9-5F52-4CB0-D5FA8D30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January 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1DCA0B2-493B-1618-6974-5B2932A6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B598B0-38B4-81E7-6129-50299253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20C26-EE00-4BF0-8D67-817C3D79F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1C058E-5763-5051-59A7-D13EFDC9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January 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76E19CE-376D-441A-0C42-8C9037FD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AD4148-6284-0972-D5EE-F6BF0D7A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3C6FC-C88A-4315-BF64-316D00799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DA2868-6BD0-B5E8-A844-B623E060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January 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3A7D41-E7C7-FBBD-7C2C-22FA4529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525D54-935A-4482-3BA3-5871ACF2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F7995-B77F-4925-A218-DA2A88ED3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7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159C4E-EA24-CC61-E337-2B33BD15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January 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F5FFA3-BAAC-08FD-A796-82024550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5BAAE0-977A-525E-1392-E1DF6617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48C76-F887-4140-B410-75BB62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277FBC60-92BB-4D0A-91B5-63EFE7841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256B819-A735-05A8-9028-D10FBF71B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EFAC-82A3-2938-486E-6A06A4995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January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EA45-D327-F070-7483-9ED3613FE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AAF30-EBEB-3721-8FBD-1F8B93A2B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D4C297-6FF3-40A7-8495-544A15142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C8938C2-0D9A-41DA-A0F6-9A5D970295AA}" type="datetime3">
              <a:rPr lang="en-US" smtClean="0"/>
              <a:pPr>
                <a:defRPr/>
              </a:pPr>
              <a:t>19 January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BAD4C297-6FF3-40A7-8495-544A151429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8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6329F1-88D0-4351-2A1C-5705A572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637" y="4419599"/>
            <a:ext cx="7832725" cy="1343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Presented by 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RIZWANULLAH MD ( 208W1A1299 )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 SRI SASHANK P ( 208W1A12B3 )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  <a:latin typeface="Century Gothic" panose="020B0502020202020204" pitchFamily="34" charset="0"/>
              <a:cs typeface="AngsanaUPC" panose="02020603050405020304" pitchFamily="18" charset="-34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19459" name="Picture 5" descr="Image result for vrsec">
            <a:extLst>
              <a:ext uri="{FF2B5EF4-FFF2-40B4-BE49-F238E27FC236}">
                <a16:creationId xmlns:a16="http://schemas.microsoft.com/office/drawing/2014/main" id="{D0CFD199-DC09-CD10-F7D7-79874056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8275"/>
            <a:ext cx="1068388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6">
            <a:extLst>
              <a:ext uri="{FF2B5EF4-FFF2-40B4-BE49-F238E27FC236}">
                <a16:creationId xmlns:a16="http://schemas.microsoft.com/office/drawing/2014/main" id="{46B01939-977C-C0F4-9B77-7197286FD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268288"/>
            <a:ext cx="81708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98" tIns="9999" rIns="19998" bIns="9999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IN" altLang="en-US" sz="2400" b="1">
                <a:solidFill>
                  <a:srgbClr val="0000FF"/>
                </a:solidFill>
                <a:cs typeface="Times New Roman" panose="02020603050405020304" pitchFamily="18" charset="0"/>
              </a:rPr>
              <a:t>DEPARTMENT OF INFORMATION TECHNOLOGY</a:t>
            </a:r>
          </a:p>
          <a:p>
            <a:pPr algn="ctr" defTabSz="914400" eaLnBrk="1" hangingPunct="1">
              <a:lnSpc>
                <a:spcPct val="200000"/>
              </a:lnSpc>
            </a:pPr>
            <a:r>
              <a:rPr lang="en-IN" altLang="en-US" sz="2400" b="1">
                <a:solidFill>
                  <a:srgbClr val="FF0000"/>
                </a:solidFill>
                <a:cs typeface="Times New Roman" panose="02020603050405020304" pitchFamily="18" charset="0"/>
              </a:rPr>
              <a:t>V R SIDDHARTHA ENGINEERING COLLEGE</a:t>
            </a:r>
          </a:p>
        </p:txBody>
      </p:sp>
      <p:sp>
        <p:nvSpPr>
          <p:cNvPr id="19461" name="TextBox 7">
            <a:extLst>
              <a:ext uri="{FF2B5EF4-FFF2-40B4-BE49-F238E27FC236}">
                <a16:creationId xmlns:a16="http://schemas.microsoft.com/office/drawing/2014/main" id="{05CEDEB0-9609-3F2B-B28B-F8E41FD1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3521073"/>
            <a:ext cx="5257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 dirty="0" err="1">
                <a:solidFill>
                  <a:srgbClr val="FF0000"/>
                </a:solidFill>
              </a:rPr>
              <a:t>B.Tech</a:t>
            </a:r>
            <a:r>
              <a:rPr lang="en-US" altLang="en-US" sz="2000" b="1" dirty="0">
                <a:solidFill>
                  <a:srgbClr val="FF0000"/>
                </a:solidFill>
              </a:rPr>
              <a:t> in INFORMATION TECHNOLOGY</a:t>
            </a:r>
          </a:p>
          <a:p>
            <a:pPr algn="ctr" defTabSz="914400" eaLnBrk="1" hangingPunct="1"/>
            <a:r>
              <a:rPr lang="en-US" altLang="en-US" sz="2400" b="1" dirty="0">
                <a:solidFill>
                  <a:srgbClr val="BF11A6"/>
                </a:solidFill>
              </a:rPr>
              <a:t>MINI Project Review Presentation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AA26A25C-033B-05CF-FFE3-BBEF0BAB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891212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1600" dirty="0">
                <a:solidFill>
                  <a:srgbClr val="000000"/>
                </a:solidFill>
                <a:ea typeface="AngsanaUPC" panose="02020603050405020304" pitchFamily="18" charset="-34"/>
              </a:rPr>
              <a:t>Under the guidance of </a:t>
            </a:r>
          </a:p>
          <a:p>
            <a:pPr algn="ctr" defTabSz="914400" eaLnBrk="1" hangingPunct="1"/>
            <a:r>
              <a:rPr lang="en-US" altLang="en-US" sz="2000" b="1" dirty="0">
                <a:solidFill>
                  <a:srgbClr val="FF0000"/>
                </a:solidFill>
                <a:ea typeface="AngsanaUPC" panose="02020603050405020304" pitchFamily="18" charset="-34"/>
              </a:rPr>
              <a:t>M RAMESH</a:t>
            </a:r>
            <a:r>
              <a:rPr lang="en-US" altLang="en-US" sz="2000" dirty="0">
                <a:solidFill>
                  <a:srgbClr val="000000"/>
                </a:solidFill>
                <a:ea typeface="AngsanaUPC" panose="02020603050405020304" pitchFamily="18" charset="-34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AngsanaUPC" panose="02020603050405020304" pitchFamily="18" charset="-34"/>
              </a:rPr>
              <a:t>Asst Prof</a:t>
            </a:r>
          </a:p>
        </p:txBody>
      </p:sp>
      <p:sp>
        <p:nvSpPr>
          <p:cNvPr id="19463" name="TextBox 8">
            <a:extLst>
              <a:ext uri="{FF2B5EF4-FFF2-40B4-BE49-F238E27FC236}">
                <a16:creationId xmlns:a16="http://schemas.microsoft.com/office/drawing/2014/main" id="{A1504D3D-9B78-DAB3-A617-FC6CCFE7D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2959100"/>
            <a:ext cx="508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>
                <a:solidFill>
                  <a:srgbClr val="00B050"/>
                </a:solidFill>
              </a:rPr>
              <a:t>Domain : Health Care</a:t>
            </a:r>
          </a:p>
        </p:txBody>
      </p:sp>
      <p:sp>
        <p:nvSpPr>
          <p:cNvPr id="19464" name="Date Placeholder 9">
            <a:extLst>
              <a:ext uri="{FF2B5EF4-FFF2-40B4-BE49-F238E27FC236}">
                <a16:creationId xmlns:a16="http://schemas.microsoft.com/office/drawing/2014/main" id="{EEA529B8-8FF0-B21D-1445-5A7F90A6159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/>
            <a:fld id="{9966967D-33A5-4873-B0AA-4AE24E996F53}" type="datetime3">
              <a:rPr lang="en-US" altLang="en-US">
                <a:solidFill>
                  <a:srgbClr val="898989"/>
                </a:solidFill>
              </a:rPr>
              <a:pPr defTabSz="914400" eaLnBrk="1" hangingPunct="1"/>
              <a:t>19 January 2024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9465" name="Picture 11">
            <a:extLst>
              <a:ext uri="{FF2B5EF4-FFF2-40B4-BE49-F238E27FC236}">
                <a16:creationId xmlns:a16="http://schemas.microsoft.com/office/drawing/2014/main" id="{583CF3B0-775B-B6E8-3810-13B5B0B01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95263"/>
            <a:ext cx="17716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784EDA-C092-8091-ADFD-72D5FD08E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641475"/>
            <a:ext cx="2844800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FFFF"/>
                </a:solidFill>
              </a:rPr>
              <a:t>Avantel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074C8-E845-B020-7944-D23BFFD5A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2238375"/>
            <a:ext cx="6065838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FFFF"/>
                </a:solidFill>
              </a:rPr>
              <a:t>Health Care 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2528888"/>
            <a:ext cx="76406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0C912C-DA7D-DE56-12AC-2F072E8A72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4967" y="577869"/>
            <a:ext cx="9720263" cy="1209675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Architecture</a:t>
            </a:r>
            <a:br>
              <a:rPr lang="en-US" altLang="en-US" sz="44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 </a:t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</a:br>
            <a:endParaRPr lang="en-IN" sz="4400" dirty="0">
              <a:solidFill>
                <a:schemeClr val="accent1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04E31AA-A70B-10B6-C253-5F8B04586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7" y="28749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6EEB1-2FAF-7EB8-92A1-62334A09F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3" y="1182707"/>
            <a:ext cx="12192000" cy="52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483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2528888"/>
            <a:ext cx="76406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0C912C-DA7D-DE56-12AC-2F072E8A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1" y="979499"/>
            <a:ext cx="9720072" cy="121002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IMPLEMENTATION STEPS </a:t>
            </a:r>
            <a:b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</a:br>
            <a:endParaRPr lang="en-IN" sz="44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04E31AA-A70B-10B6-C253-5F8B04586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7" y="28749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A27C49-81C2-BF1D-F00B-9AC0A3BFE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09" y="1399847"/>
            <a:ext cx="1083852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93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Development of Interfaces in Web Application</a:t>
            </a:r>
            <a:r>
              <a:rPr lang="en-US" altLang="en-US" sz="2400" b="1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and Mobile Application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 (Login, Registration pages – </a:t>
            </a:r>
            <a:r>
              <a:rPr lang="en-US" altLang="en-US" sz="2400" dirty="0"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Pharmacy / Lab operator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System Admin, Lab Admin) </a:t>
            </a: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Pharmacy</a:t>
            </a:r>
            <a:r>
              <a:rPr lang="en-US" altLang="en-US" sz="2400" dirty="0"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lab operator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System Admin / Lab Admin. </a:t>
            </a: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400" dirty="0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Jitsi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meet Integration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28625" indent="-342900" algn="just" defTabSz="914400"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 include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Medicine Booking , Selecting labs and pharmacy based on their location , various operations of lab admins and system admins.</a:t>
            </a:r>
          </a:p>
          <a:p>
            <a:pPr marL="428625" indent="-342900" algn="just" defTabSz="914400"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Booking Slots</a:t>
            </a:r>
            <a:r>
              <a:rPr lang="en-US" altLang="en-US" sz="2400" dirty="0"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lab tests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system features like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&amp; 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registrations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5292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2528888"/>
            <a:ext cx="76406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6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13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8F9-2557-9EC8-C5CC-6EB66EE2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486" y="859144"/>
            <a:ext cx="2191551" cy="82360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AGENDA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DBF72695-D348-C3CE-1238-DE24E1D1F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3564" y="1270947"/>
            <a:ext cx="6279967" cy="5355772"/>
          </a:xfrm>
        </p:spPr>
        <p:txBody>
          <a:bodyPr>
            <a:normAutofit/>
          </a:bodyPr>
          <a:lstStyle/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Problem Statement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Abstract</a:t>
            </a:r>
          </a:p>
          <a:p>
            <a:pPr marL="444500" indent="-444500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Objectives and Outcomes</a:t>
            </a:r>
          </a:p>
          <a:p>
            <a:pPr marL="444500" indent="-444500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Literature review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Requirements of Project</a:t>
            </a:r>
          </a:p>
          <a:p>
            <a:pPr marL="444500" indent="-444500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Architecture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Implementation Plan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5074-D7F4-3FA3-98BA-F390DBFD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03" y="627547"/>
            <a:ext cx="8912225" cy="12811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PROBLEM STATEMENT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5854EF3-02EB-7A63-C60B-9CF12B97EE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21997" y="2655480"/>
            <a:ext cx="9748006" cy="128111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3000" dirty="0">
                <a:latin typeface="Bahnschrift Condensed" panose="020B0502040204020203" pitchFamily="34" charset="0"/>
              </a:rPr>
              <a:t>To develop a Web application and Mobile application which provides health care services for  Pharmacists , Lab operators , Admin , Front Desk Operator.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04E3-81AF-D3D0-D687-5FF2E75B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802606"/>
            <a:ext cx="8912225" cy="984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ABSTRACT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9749076-C4D6-E82B-ACF9-7D90A55C4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0367" y="2159815"/>
            <a:ext cx="10050462" cy="37766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800" dirty="0">
                <a:latin typeface="Bahnschrift Condensed" panose="020B0502040204020203" pitchFamily="34" charset="0"/>
              </a:rPr>
              <a:t>The project aims to develop a comprehensive healthcare management system through the development of a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Web application </a:t>
            </a:r>
            <a:r>
              <a:rPr lang="en-US" altLang="en-US" sz="2800" dirty="0">
                <a:latin typeface="Bahnschrift Condensed" panose="020B0502040204020203" pitchFamily="34" charset="0"/>
              </a:rPr>
              <a:t>and a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Mobile Application</a:t>
            </a:r>
            <a:r>
              <a:rPr lang="en-US" altLang="en-US" sz="2800" dirty="0">
                <a:latin typeface="Bahnschrift Condensed" panose="020B0502040204020203" pitchFamily="34" charset="0"/>
              </a:rPr>
              <a:t>. The system will streamline and improve the healthcare experience for users by providing various features such as appointment scheduling lab test , location based access of pharmacy and labs , medicine Booking  and access to medical records. </a:t>
            </a:r>
          </a:p>
          <a:p>
            <a:pPr algn="just" eaLnBrk="1" hangingPunct="1"/>
            <a:endParaRPr lang="en-US" altLang="en-US" sz="2800" dirty="0">
              <a:latin typeface="Bahnschrift Condensed" panose="020B0502040204020203" pitchFamily="34" charset="0"/>
            </a:endParaRPr>
          </a:p>
          <a:p>
            <a:pPr algn="just" eaLnBrk="1" hangingPunct="1"/>
            <a:r>
              <a:rPr lang="en-US" altLang="en-US" sz="2800" dirty="0">
                <a:latin typeface="Bahnschrift Condensed" panose="020B0502040204020203" pitchFamily="34" charset="0"/>
              </a:rPr>
              <a:t>The goal is to enhance the efficiency of healthcare delivery and make it more accessible and convenient for patients.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F5EB-C562-D6A1-F7E4-0DA4338E05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3006" y="95382"/>
            <a:ext cx="8912225" cy="12811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OBJECTIVES 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CAA44A3-D5B5-22C7-6FBD-4913891664B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09754" y="1220452"/>
            <a:ext cx="10908330" cy="552608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PHASE-1:  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Developing the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Web Application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for the Health Care Management System. </a:t>
            </a:r>
          </a:p>
          <a:p>
            <a:pPr marL="90488" indent="85725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 Developing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Mobile Application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for the Health Care Management System.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28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PHASE-2: 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Apply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Authentication &amp; Security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in Web application and Mobile application. Identify and handle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OWASP API Security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the Top 10 Vulnerabilities 2019 in APIs exposed by   the web application.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Implement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TLS v1.2 in APIs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for securing data transfer between web server and mobile/web   application. Implementation of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logging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registration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for all users in the proposed system. Design registrations,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schedules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calendars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e-prescription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through dashboard.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B596-1031-E7CB-648E-24556A73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11" y="859450"/>
            <a:ext cx="8912225" cy="835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OUTCOMES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4D713DB-E3ED-B836-7399-F815FAE99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13" y="2221248"/>
            <a:ext cx="10640270" cy="2686050"/>
          </a:xfrm>
        </p:spPr>
        <p:txBody>
          <a:bodyPr>
            <a:normAutofit/>
          </a:bodyPr>
          <a:lstStyle/>
          <a:p>
            <a:pPr marL="360363" indent="-360363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Web Application </a:t>
            </a:r>
            <a:r>
              <a:rPr lang="en-US" altLang="en-US" sz="2800" dirty="0">
                <a:latin typeface="Bahnschrift Condensed" panose="020B0502040204020203" pitchFamily="34" charset="0"/>
              </a:rPr>
              <a:t>and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Mobile Application </a:t>
            </a:r>
            <a:r>
              <a:rPr lang="en-US" altLang="en-US" sz="2800" dirty="0">
                <a:latin typeface="Bahnschrift Condensed" panose="020B0502040204020203" pitchFamily="34" charset="0"/>
              </a:rPr>
              <a:t>for both operating systems (IOS &amp; Android ) where users can book medicines from pharmacy , Book  lab test , location based access of pharmacy and labs.</a:t>
            </a:r>
          </a:p>
          <a:p>
            <a:pPr marL="360363" indent="-360363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</a:rPr>
              <a:t>Patients are able to easily book lab tests and medicines prescribed by doctor.</a:t>
            </a:r>
          </a:p>
          <a:p>
            <a:pPr marL="360363" indent="-360363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</a:rPr>
              <a:t>It has e-prescription of doctor which will be easy for pharmacists to give medicines.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362706-B46E-BE8E-61C3-3252C807FB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2777" y="270594"/>
            <a:ext cx="8912225" cy="742950"/>
          </a:xfr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LITERATURE REVIEW</a:t>
            </a:r>
            <a:b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</a:br>
            <a:endParaRPr lang="en-US" sz="4000" b="1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2F7005D-128D-40F9-A057-5F9E3908B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57342"/>
              </p:ext>
            </p:extLst>
          </p:nvPr>
        </p:nvGraphicFramePr>
        <p:xfrm>
          <a:off x="248478" y="821891"/>
          <a:ext cx="11700745" cy="584887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465152">
                  <a:extLst>
                    <a:ext uri="{9D8B030D-6E8A-4147-A177-3AD203B41FA5}">
                      <a16:colId xmlns:a16="http://schemas.microsoft.com/office/drawing/2014/main" val="2900539554"/>
                    </a:ext>
                  </a:extLst>
                </a:gridCol>
                <a:gridCol w="3532464">
                  <a:extLst>
                    <a:ext uri="{9D8B030D-6E8A-4147-A177-3AD203B41FA5}">
                      <a16:colId xmlns:a16="http://schemas.microsoft.com/office/drawing/2014/main" val="392425642"/>
                    </a:ext>
                  </a:extLst>
                </a:gridCol>
                <a:gridCol w="3703129">
                  <a:extLst>
                    <a:ext uri="{9D8B030D-6E8A-4147-A177-3AD203B41FA5}">
                      <a16:colId xmlns:a16="http://schemas.microsoft.com/office/drawing/2014/main" val="3353695223"/>
                    </a:ext>
                  </a:extLst>
                </a:gridCol>
              </a:tblGrid>
              <a:tr h="62719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noProof="0" dirty="0"/>
                        <a:t>PROCTO</a:t>
                      </a:r>
                      <a:endParaRPr lang="en-US" sz="2200" b="1" dirty="0"/>
                    </a:p>
                  </a:txBody>
                  <a:tcPr>
                    <a:solidFill>
                      <a:srgbClr val="13676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1" u="none" strike="noStrike" noProof="0" dirty="0"/>
                        <a:t>MY FAMILY DOCTOR</a:t>
                      </a:r>
                      <a:endParaRPr lang="en-US" sz="2200" b="1" dirty="0">
                        <a:latin typeface="Times New Roman"/>
                      </a:endParaRPr>
                    </a:p>
                  </a:txBody>
                  <a:tcPr>
                    <a:solidFill>
                      <a:srgbClr val="1367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 AVANTEL  PROJECT </a:t>
                      </a:r>
                      <a:endParaRPr lang="en-US" sz="2200" b="1" dirty="0">
                        <a:latin typeface="Times New Roman"/>
                      </a:endParaRPr>
                    </a:p>
                  </a:txBody>
                  <a:tcPr>
                    <a:solidFill>
                      <a:srgbClr val="1367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64174"/>
                  </a:ext>
                </a:extLst>
              </a:tr>
              <a:tr h="665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04002"/>
                  </a:ext>
                </a:extLst>
              </a:tr>
              <a:tr h="740610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Lab Tests Booking Available.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No Online Lab Tests 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Lab Tests Booking Available.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16291"/>
                  </a:ext>
                </a:extLst>
              </a:tr>
              <a:tr h="7349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Specialized Practitioners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General Purpose Practitioners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Specialized Practitioners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72448"/>
                  </a:ext>
                </a:extLst>
              </a:tr>
              <a:tr h="6619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Multiple Countries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Only In India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Only For Hospital Patients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200321"/>
                  </a:ext>
                </a:extLst>
              </a:tr>
              <a:tr h="705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Online pharmacy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No Online  pharmacy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pharmacy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10347"/>
                  </a:ext>
                </a:extLst>
              </a:tr>
              <a:tr h="705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Pay Per Service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Subscription Model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Pay Per Service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30538"/>
                  </a:ext>
                </a:extLst>
              </a:tr>
              <a:tr h="705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No Health Packages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Health Packages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Health Packages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9838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9D358-73B5-8625-A831-D2A905DE1E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3948" y="432539"/>
            <a:ext cx="6430963" cy="873125"/>
          </a:xfr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REQUIREMENTS OF PROJECT</a:t>
            </a:r>
            <a:br>
              <a:rPr lang="en-US" sz="4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</a:br>
            <a:endParaRPr lang="en-US" sz="40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9803F0-95DC-9962-4563-3B4D3E1BB59A}"/>
              </a:ext>
            </a:extLst>
          </p:cNvPr>
          <p:cNvSpPr txBox="1">
            <a:spLocks/>
          </p:cNvSpPr>
          <p:nvPr/>
        </p:nvSpPr>
        <p:spPr>
          <a:xfrm>
            <a:off x="5255419" y="869102"/>
            <a:ext cx="1681162" cy="676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Front End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947859-92B3-F990-96BF-A257817DA145}"/>
              </a:ext>
            </a:extLst>
          </p:cNvPr>
          <p:cNvSpPr txBox="1">
            <a:spLocks/>
          </p:cNvSpPr>
          <p:nvPr/>
        </p:nvSpPr>
        <p:spPr>
          <a:xfrm>
            <a:off x="5446018" y="3593251"/>
            <a:ext cx="1681163" cy="676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Back End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78FB31B-E386-709C-88D2-8981AC0CD3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47" y="2033270"/>
            <a:ext cx="2600134" cy="8731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506840-26EF-9AB0-8218-DD46E4938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704" y="5718987"/>
            <a:ext cx="2516591" cy="7174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9C49BB-F935-CE7F-B7A1-CCCECA24F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614" y="4184334"/>
            <a:ext cx="2247900" cy="13459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C5540C7-22F8-5361-FA3B-498079001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89" y="1629425"/>
            <a:ext cx="2868587" cy="168081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70316666-B679-F314-42A9-6BDD12393E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20302" y="4313157"/>
            <a:ext cx="2106888" cy="129211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1C5EC063-BCEF-AB52-F732-1EEAAE5B7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7704" y="4324219"/>
            <a:ext cx="2284194" cy="11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93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C694C7-4244-6F27-6E6F-42DC3C6A0840}"/>
              </a:ext>
            </a:extLst>
          </p:cNvPr>
          <p:cNvSpPr txBox="1">
            <a:spLocks/>
          </p:cNvSpPr>
          <p:nvPr/>
        </p:nvSpPr>
        <p:spPr>
          <a:xfrm>
            <a:off x="1314484" y="3623633"/>
            <a:ext cx="4018202" cy="623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Mobile App Requirements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2A7552-8DA7-336D-433C-828429AFF02B}"/>
              </a:ext>
            </a:extLst>
          </p:cNvPr>
          <p:cNvSpPr txBox="1">
            <a:spLocks/>
          </p:cNvSpPr>
          <p:nvPr/>
        </p:nvSpPr>
        <p:spPr>
          <a:xfrm>
            <a:off x="4550635" y="273377"/>
            <a:ext cx="3736975" cy="6762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Software Requirements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FB672-41E8-5D0D-D6AD-E55A821B8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82" y="4641672"/>
            <a:ext cx="1384033" cy="1378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0A472-AF32-3993-359F-7AC53E2FE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96" y="1088475"/>
            <a:ext cx="1703699" cy="17036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F2B84-A626-CC2E-78C0-DE40DE05F0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10" y="1169124"/>
            <a:ext cx="1649229" cy="1510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E1D20F-41CB-3923-5C2D-531286891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85" y="1149377"/>
            <a:ext cx="1703699" cy="170369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92D4A76-B90D-EAF6-EEAF-A4D2256D5F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3585" y="4431047"/>
            <a:ext cx="2334080" cy="187193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A8541B6-CCF4-9238-710F-9A7850DF06F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5277" y="997838"/>
            <a:ext cx="2668994" cy="1794336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B076CC27-B39D-C63C-70A6-69803732DA32}"/>
              </a:ext>
            </a:extLst>
          </p:cNvPr>
          <p:cNvSpPr txBox="1">
            <a:spLocks/>
          </p:cNvSpPr>
          <p:nvPr/>
        </p:nvSpPr>
        <p:spPr>
          <a:xfrm>
            <a:off x="1338567" y="2792174"/>
            <a:ext cx="1018739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XCode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DE0121F-7EDA-4BBD-D69D-0C81F17ABCC0}"/>
              </a:ext>
            </a:extLst>
          </p:cNvPr>
          <p:cNvSpPr txBox="1">
            <a:spLocks/>
          </p:cNvSpPr>
          <p:nvPr/>
        </p:nvSpPr>
        <p:spPr>
          <a:xfrm>
            <a:off x="3949520" y="2792174"/>
            <a:ext cx="1859757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Android Studio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F66A530-C7C9-4178-7161-BD83B070AED4}"/>
              </a:ext>
            </a:extLst>
          </p:cNvPr>
          <p:cNvSpPr txBox="1">
            <a:spLocks/>
          </p:cNvSpPr>
          <p:nvPr/>
        </p:nvSpPr>
        <p:spPr>
          <a:xfrm>
            <a:off x="7127298" y="2777752"/>
            <a:ext cx="1281512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Windows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FC0103E-77E9-1C25-97D2-03A447EE64FA}"/>
              </a:ext>
            </a:extLst>
          </p:cNvPr>
          <p:cNvSpPr txBox="1">
            <a:spLocks/>
          </p:cNvSpPr>
          <p:nvPr/>
        </p:nvSpPr>
        <p:spPr>
          <a:xfrm>
            <a:off x="9853216" y="2792174"/>
            <a:ext cx="1859757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Kali Linux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90CF159-A58E-84AE-3E11-2D1ED3C6F2F1}"/>
              </a:ext>
            </a:extLst>
          </p:cNvPr>
          <p:cNvSpPr txBox="1">
            <a:spLocks/>
          </p:cNvSpPr>
          <p:nvPr/>
        </p:nvSpPr>
        <p:spPr>
          <a:xfrm>
            <a:off x="1153827" y="6024793"/>
            <a:ext cx="1018739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VSCode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11E0A-ADF4-0130-75E0-AF12A9D8AD8B}"/>
              </a:ext>
            </a:extLst>
          </p:cNvPr>
          <p:cNvSpPr txBox="1">
            <a:spLocks/>
          </p:cNvSpPr>
          <p:nvPr/>
        </p:nvSpPr>
        <p:spPr>
          <a:xfrm>
            <a:off x="7915354" y="3692980"/>
            <a:ext cx="1449801" cy="623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Storage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2A507-39F4-BC17-1267-CEC23447B0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01" y="4537734"/>
            <a:ext cx="2530875" cy="18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9922"/>
      </p:ext>
    </p:extLst>
  </p:cSld>
  <p:clrMapOvr>
    <a:masterClrMapping/>
  </p:clrMapOvr>
  <p:transition spd="slow">
    <p:push dir="u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533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Algerian</vt:lpstr>
      <vt:lpstr>AngsanaUPC</vt:lpstr>
      <vt:lpstr>Arial</vt:lpstr>
      <vt:lpstr>Bahnschrift Condensed</vt:lpstr>
      <vt:lpstr>Calibri</vt:lpstr>
      <vt:lpstr>Century Gothic</vt:lpstr>
      <vt:lpstr>Times New Roman</vt:lpstr>
      <vt:lpstr>Tw Cen MT</vt:lpstr>
      <vt:lpstr>Tw Cen MT Condensed</vt:lpstr>
      <vt:lpstr>Wingdings</vt:lpstr>
      <vt:lpstr>Wingdings 3</vt:lpstr>
      <vt:lpstr>1_Office Theme</vt:lpstr>
      <vt:lpstr>Integral</vt:lpstr>
      <vt:lpstr>PowerPoint Presentation</vt:lpstr>
      <vt:lpstr>AGENDA</vt:lpstr>
      <vt:lpstr>PROBLEM STATEMENT</vt:lpstr>
      <vt:lpstr>ABSTRACT</vt:lpstr>
      <vt:lpstr>OBJECTIVES </vt:lpstr>
      <vt:lpstr>OUTCOMES</vt:lpstr>
      <vt:lpstr>LITERATURE REVIEW </vt:lpstr>
      <vt:lpstr>REQUIREMENTS OF PROJECT </vt:lpstr>
      <vt:lpstr>PowerPoint Presentation</vt:lpstr>
      <vt:lpstr>Architecture   </vt:lpstr>
      <vt:lpstr>IMPLEMENTATION STEPS 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Sri sashank</cp:lastModifiedBy>
  <cp:revision>43</cp:revision>
  <dcterms:modified xsi:type="dcterms:W3CDTF">2024-01-19T06:09:31Z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2023-05-23T17:41:06Z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786c2362-f6f8-4de4-bcaa-9fd63b7d90f9</vt:lpwstr>
  </property>
  <property fmtid="{D5CDD505-2E9C-101B-9397-08002B2CF9AE}" pid="7" name="MSIP_Label_defa4170-0d19-0005-0004-bc88714345d2_ActionId">
    <vt:lpwstr>0069c419-c925-4d1a-9f85-0092b0e89942</vt:lpwstr>
  </property>
  <property fmtid="{D5CDD505-2E9C-101B-9397-08002B2CF9AE}" pid="8" name="MSIP_Label_defa4170-0d19-0005-0004-bc88714345d2_ContentBits">
    <vt:lpwstr>0</vt:lpwstr>
  </property>
</Properties>
</file>