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7.png" ContentType="image/png"/>
  <Override PartName="/ppt/media/image9.png" ContentType="image/png"/>
  <Override PartName="/ppt/media/hdphoto2.wdp" ContentType="image/vnd.ms-photo"/>
  <Override PartName="/ppt/media/image11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hdphoto1.wdp" ContentType="image/vnd.ms-photo"/>
  <Override PartName="/ppt/media/image12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5FC2AB-17B4-440B-89FA-E4C9216108BB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18/01/21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7A5F51C-F5AB-4ABB-8FC0-2F85FF290AB4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EEE7C9A-2687-48A9-9287-3F090CDEE1DE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18/01/21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03CF9A-B3D5-4C39-81ED-0EFADEC058C0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1DB8F4A-9EEC-4450-8060-22334758FECF}" type="datetime">
              <a:rPr b="0" lang="en-IN" sz="1200" spc="-1" strike="noStrike">
                <a:solidFill>
                  <a:srgbClr val="ffffff"/>
                </a:solidFill>
                <a:latin typeface="Calibri"/>
              </a:rPr>
              <a:t>18/01/21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C5210A-366D-4353-A1BA-F4225F0DA5ED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microsoft.com/office/2007/relationships/hdphoto" Target="../media/hdphoto1.wdp"/><Relationship Id="rId3" Type="http://schemas.openxmlformats.org/officeDocument/2006/relationships/image" Target="../media/image6.png"/><Relationship Id="rId4" Type="http://schemas.microsoft.com/office/2007/relationships/hdphoto" Target="../media/hdphoto2.wdp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8800" spc="-1" strike="noStrike">
                <a:solidFill>
                  <a:srgbClr val="ffffff"/>
                </a:solidFill>
                <a:latin typeface="Calibri Light"/>
              </a:rPr>
              <a:t>MINI PROJECT</a:t>
            </a:r>
            <a:endParaRPr b="0" lang="en-US" sz="8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5" name="Graphic 7" descr="Lecturer"/>
          <p:cNvPicPr/>
          <p:nvPr/>
        </p:nvPicPr>
        <p:blipFill>
          <a:blip r:embed="rId1"/>
          <a:stretch/>
        </p:blipFill>
        <p:spPr>
          <a:xfrm>
            <a:off x="914400" y="2009880"/>
            <a:ext cx="1228320" cy="122832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2381400" y="2409840"/>
            <a:ext cx="8677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Topic: Python Print Commands with Examples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247760" y="4272840"/>
            <a:ext cx="53719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Desi Reddy Bharath Bhushan Reddy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Pawan Trivedi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Pranamya Ghorpade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Sashanth A Mogre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Vinay 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 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5680" y="0"/>
            <a:ext cx="11648880" cy="7401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Examples for Print Sequence: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Syntax: print("\"This is python\"")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Output: “This is python”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Syntax: print("This is \t python")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Output: “This is       python”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Syntax: print("This is \n python")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Output: This is   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                   </a:t>
            </a: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python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Syntax: print("This is\b python") </a:t>
            </a:r>
            <a:r>
              <a:rPr b="0" lang="en-US" sz="3200" spc="-1" strike="noStrike">
                <a:solidFill>
                  <a:srgbClr val="ffc000"/>
                </a:solidFill>
                <a:latin typeface="Calibri"/>
              </a:rPr>
              <a:t># removes previous character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2d050"/>
                </a:solidFill>
                <a:latin typeface="Calibri"/>
              </a:rPr>
              <a:t>Output: “This  i      python”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 rot="5400000">
            <a:off x="4495680" y="2428920"/>
            <a:ext cx="4738320" cy="3664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7115040" y="2066760"/>
            <a:ext cx="3609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USUALLY USED SEQUENCES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42920" y="174600"/>
            <a:ext cx="1135332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5:  Padding of Characters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142920" y="1019160"/>
            <a:ext cx="11953440" cy="1552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Nunito"/>
              </a:rPr>
              <a:t>String padding refers to adding, usually, non-informative characters to a string to one or both ends of it.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Nunito"/>
              </a:rPr>
              <a:t>This is most often done for output formatting and alignment purposes.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19240" y="2489400"/>
            <a:ext cx="1036296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Syntax : (“ a { } z” .format (“to”))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f0"/>
                </a:solidFill>
                <a:latin typeface="Calibri"/>
              </a:rPr>
              <a:t>Output: a to z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Syntax : (“ {0: &lt;10 } ” .format (“python”))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f0"/>
                </a:solidFill>
                <a:latin typeface="Calibri"/>
              </a:rPr>
              <a:t>Output: python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Syntax : (“ {0: &gt;10 } ” .format (“python”))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f0"/>
                </a:solidFill>
                <a:latin typeface="Calibri"/>
              </a:rPr>
              <a:t>Output:               python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Syntax : (“ {0:* ^10 } ” .format (“python”))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f0"/>
                </a:solidFill>
                <a:latin typeface="Calibri"/>
              </a:rPr>
              <a:t>Output:   ***python***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400720" y="2886120"/>
            <a:ext cx="13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5705640" y="3943440"/>
            <a:ext cx="165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6"/>
          <p:cNvSpPr/>
          <p:nvPr/>
        </p:nvSpPr>
        <p:spPr>
          <a:xfrm>
            <a:off x="5819760" y="4971960"/>
            <a:ext cx="1609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7"/>
          <p:cNvSpPr/>
          <p:nvPr/>
        </p:nvSpPr>
        <p:spPr>
          <a:xfrm>
            <a:off x="5705640" y="6238800"/>
            <a:ext cx="165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8"/>
          <p:cNvSpPr/>
          <p:nvPr/>
        </p:nvSpPr>
        <p:spPr>
          <a:xfrm>
            <a:off x="7972560" y="2714760"/>
            <a:ext cx="3619080" cy="59004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Alignment with characters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7972560" y="3619800"/>
            <a:ext cx="3619080" cy="59004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Left  Alignment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7972560" y="4630680"/>
            <a:ext cx="3571560" cy="59004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Right Alignment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7996320" y="5648400"/>
            <a:ext cx="3571560" cy="59004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Center Alignment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42920" y="174600"/>
            <a:ext cx="115628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6: “end” and “sep” in print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8600" y="1167120"/>
            <a:ext cx="11477160" cy="884520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The </a:t>
            </a:r>
            <a:r>
              <a:rPr b="1" lang="en-US" sz="2400" spc="-1" strike="noStrike">
                <a:solidFill>
                  <a:srgbClr val="333333"/>
                </a:solidFill>
                <a:latin typeface="noto sans"/>
              </a:rPr>
              <a:t>end</a:t>
            </a: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 parameter is used to append any string at the end of the output of the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 </a:t>
            </a:r>
            <a:r>
              <a:rPr b="0" lang="en-US" sz="1800" spc="-1" strike="noStrike">
                <a:solidFill>
                  <a:srgbClr val="c7254e"/>
                </a:solidFill>
                <a:latin typeface="Courier New"/>
              </a:rPr>
              <a:t>print</a:t>
            </a:r>
            <a:r>
              <a:rPr b="0" lang="en-US" sz="2800" spc="-1" strike="noStrike">
                <a:solidFill>
                  <a:srgbClr val="333333"/>
                </a:solidFill>
                <a:latin typeface="noto sans"/>
              </a:rPr>
              <a:t> </a:t>
            </a: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statement in python.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28600" y="2133720"/>
            <a:ext cx="713376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a=</a:t>
            </a: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“group study”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alibri"/>
              </a:rPr>
              <a:t>b=“is great”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b0f0"/>
                </a:solidFill>
                <a:latin typeface="Calibri"/>
              </a:rPr>
              <a:t>Syntax: print( a, end=“ “)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b0f0"/>
                </a:solidFill>
                <a:latin typeface="Calibri"/>
              </a:rPr>
              <a:t>              </a:t>
            </a:r>
            <a:r>
              <a:rPr b="0" lang="en-IN" sz="2400" spc="-1" strike="noStrike">
                <a:solidFill>
                  <a:srgbClr val="00b0f0"/>
                </a:solidFill>
                <a:latin typeface="Calibri"/>
              </a:rPr>
              <a:t>print (b)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b0f0"/>
                </a:solidFill>
                <a:latin typeface="Calibri"/>
              </a:rPr>
              <a:t>Output: Group study is great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1" name="Picture 6" descr=""/>
          <p:cNvPicPr/>
          <p:nvPr/>
        </p:nvPicPr>
        <p:blipFill>
          <a:blip r:embed="rId1"/>
          <a:srcRect l="0" t="52859" r="0" b="5965"/>
          <a:stretch/>
        </p:blipFill>
        <p:spPr>
          <a:xfrm>
            <a:off x="142920" y="4419720"/>
            <a:ext cx="4448520" cy="892080"/>
          </a:xfrm>
          <a:prstGeom prst="rect">
            <a:avLst/>
          </a:prstGeom>
          <a:ln>
            <a:noFill/>
          </a:ln>
        </p:spPr>
      </p:pic>
      <p:pic>
        <p:nvPicPr>
          <p:cNvPr id="212" name="Picture 8" descr=""/>
          <p:cNvPicPr/>
          <p:nvPr/>
        </p:nvPicPr>
        <p:blipFill>
          <a:blip r:embed="rId2"/>
          <a:srcRect l="0" t="0" r="0" b="33027"/>
          <a:stretch/>
        </p:blipFill>
        <p:spPr>
          <a:xfrm>
            <a:off x="166680" y="5389920"/>
            <a:ext cx="2448000" cy="1390320"/>
          </a:xfrm>
          <a:prstGeom prst="rect">
            <a:avLst/>
          </a:prstGeom>
          <a:ln>
            <a:noFill/>
          </a:ln>
        </p:spPr>
      </p:pic>
      <p:pic>
        <p:nvPicPr>
          <p:cNvPr id="213" name="Picture 12" descr=""/>
          <p:cNvPicPr/>
          <p:nvPr/>
        </p:nvPicPr>
        <p:blipFill>
          <a:blip r:embed="rId3"/>
          <a:stretch/>
        </p:blipFill>
        <p:spPr>
          <a:xfrm>
            <a:off x="6895440" y="2122200"/>
            <a:ext cx="4810320" cy="465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90440" y="348120"/>
            <a:ext cx="11667600" cy="118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Sometimes, we may wish to print multiple values in a Python program in a readable manner. This is when the argument </a:t>
            </a:r>
            <a:r>
              <a:rPr b="1" lang="en-US" sz="2400" spc="-1" strike="noStrike">
                <a:solidFill>
                  <a:srgbClr val="333333"/>
                </a:solidFill>
                <a:latin typeface="noto sans"/>
              </a:rPr>
              <a:t>sep</a:t>
            </a: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 comes to play. This feature was newly introduced in Python 3.x version.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04120" y="1894320"/>
            <a:ext cx="5792400" cy="80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95400" bIns="954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66d9ef"/>
                </a:solidFill>
                <a:latin typeface="Courier New"/>
              </a:rPr>
              <a:t>print</a:t>
            </a:r>
            <a:r>
              <a:rPr b="1" lang="en-US" sz="2000" spc="-1" strike="noStrike">
                <a:solidFill>
                  <a:srgbClr val="f8f8f2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a6e22e"/>
                </a:solidFill>
                <a:latin typeface="Courier New"/>
              </a:rPr>
              <a:t>"Study"</a:t>
            </a:r>
            <a:r>
              <a:rPr b="1" lang="en-US" sz="2000" spc="-1" strike="noStrike">
                <a:solidFill>
                  <a:srgbClr val="f8f8f2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a6e22e"/>
                </a:solidFill>
                <a:latin typeface="Courier New"/>
              </a:rPr>
              <a:t>"tonight"</a:t>
            </a:r>
            <a:r>
              <a:rPr b="1" lang="en-US" sz="2000" spc="-1" strike="noStrike">
                <a:solidFill>
                  <a:srgbClr val="f8f8f2"/>
                </a:solidFill>
                <a:latin typeface="Courier New"/>
              </a:rPr>
              <a:t>, sep = </a:t>
            </a:r>
            <a:r>
              <a:rPr b="1" lang="en-US" sz="2000" spc="-1" strike="noStrike">
                <a:solidFill>
                  <a:srgbClr val="a6e22e"/>
                </a:solidFill>
                <a:latin typeface="Courier New"/>
              </a:rPr>
              <a:t>' &amp; ‘</a:t>
            </a:r>
            <a:r>
              <a:rPr b="1" lang="en-US" sz="2000" spc="-1" strike="noStrike">
                <a:solidFill>
                  <a:srgbClr val="f8f8f2"/>
                </a:solidFill>
                <a:latin typeface="Courier New"/>
              </a:rPr>
              <a:t>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f8f8f2"/>
                </a:solidFill>
                <a:latin typeface="Courier New"/>
              </a:rPr>
              <a:t>Output: Study &amp; tonight</a:t>
            </a:r>
            <a:r>
              <a:rPr b="1" lang="en-U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176760" y="2881440"/>
            <a:ext cx="11681280" cy="821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The </a:t>
            </a:r>
            <a:r>
              <a:rPr b="1" lang="en-US" sz="2400" spc="-1" strike="noStrike">
                <a:solidFill>
                  <a:srgbClr val="333333"/>
                </a:solidFill>
                <a:latin typeface="noto sans"/>
              </a:rPr>
              <a:t>sep</a:t>
            </a: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 parameter, used in conjunction with the </a:t>
            </a:r>
            <a:r>
              <a:rPr b="1" lang="en-US" sz="2400" spc="-1" strike="noStrike">
                <a:solidFill>
                  <a:srgbClr val="333333"/>
                </a:solidFill>
                <a:latin typeface="noto sans"/>
              </a:rPr>
              <a:t>end</a:t>
            </a:r>
            <a:r>
              <a:rPr b="0" lang="en-US" sz="2400" spc="-1" strike="noStrike">
                <a:solidFill>
                  <a:srgbClr val="333333"/>
                </a:solidFill>
                <a:latin typeface="noto sans"/>
              </a:rPr>
              <a:t> parameter is generally used in production code to print data in a readable fashion</a:t>
            </a:r>
            <a:r>
              <a:rPr b="0" lang="en-US" sz="1800" spc="-1" strike="noStrike">
                <a:solidFill>
                  <a:srgbClr val="333333"/>
                </a:solidFill>
                <a:latin typeface="noto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17" name="Picture 8" descr=""/>
          <p:cNvPicPr/>
          <p:nvPr/>
        </p:nvPicPr>
        <p:blipFill>
          <a:blip r:embed="rId1"/>
          <a:stretch/>
        </p:blipFill>
        <p:spPr>
          <a:xfrm>
            <a:off x="176760" y="4271040"/>
            <a:ext cx="11681280" cy="2319120"/>
          </a:xfrm>
          <a:prstGeom prst="rect">
            <a:avLst/>
          </a:prstGeom>
          <a:ln>
            <a:noFill/>
          </a:ln>
        </p:spPr>
      </p:pic>
      <p:pic>
        <p:nvPicPr>
          <p:cNvPr id="218" name="Graphic 10" descr="Star"/>
          <p:cNvPicPr/>
          <p:nvPr/>
        </p:nvPicPr>
        <p:blipFill>
          <a:blip r:embed="rId2"/>
          <a:stretch/>
        </p:blipFill>
        <p:spPr>
          <a:xfrm>
            <a:off x="6095880" y="1874160"/>
            <a:ext cx="592560" cy="592560"/>
          </a:xfrm>
          <a:prstGeom prst="rect">
            <a:avLst/>
          </a:prstGeom>
          <a:ln>
            <a:noFill/>
          </a:ln>
        </p:spPr>
      </p:pic>
      <p:pic>
        <p:nvPicPr>
          <p:cNvPr id="219" name="Graphic 11" descr="Star"/>
          <p:cNvPicPr/>
          <p:nvPr/>
        </p:nvPicPr>
        <p:blipFill>
          <a:blip r:embed="rId3"/>
          <a:stretch/>
        </p:blipFill>
        <p:spPr>
          <a:xfrm>
            <a:off x="10449000" y="4442760"/>
            <a:ext cx="592560" cy="59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326400" y="4401720"/>
            <a:ext cx="4188960" cy="914760"/>
          </a:xfrm>
          <a:prstGeom prst="rect">
            <a:avLst/>
          </a:prstGeom>
          <a:noFill/>
          <a:ln>
            <a:noFill/>
          </a:ln>
          <a:effectLst>
            <a:innerShdw blurRad="63500" dir="16200000" dist="50800">
              <a:srgbClr val="000000">
                <a:alpha val="50000"/>
              </a:srgbClr>
            </a:innerShdw>
          </a:effectLst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221" name="3D Model 5" descr="Printer"/>
          <p:cNvPicPr/>
          <p:nvPr/>
        </p:nvPicPr>
        <p:blipFill>
          <a:blip r:embed="rId1"/>
          <a:stretch/>
        </p:blipFill>
        <p:spPr>
          <a:xfrm>
            <a:off x="2935440" y="415800"/>
            <a:ext cx="5913000" cy="523188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5126040" y="1662120"/>
            <a:ext cx="1689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A=“thank you”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Print (A)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590360" y="4710600"/>
            <a:ext cx="259848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thank you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8080" y="426600"/>
            <a:ext cx="3931920" cy="694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 Light"/>
              </a:rPr>
              <a:t>INTRO: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8080" y="1314360"/>
            <a:ext cx="5374080" cy="56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Print() function prints the specified message on screen or other standard output device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The message can be a string or any object, the object will converted into a string before written to the screen,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Print stands to  be the most easy going and the most habitually used in Python.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6871680" y="426600"/>
            <a:ext cx="4759920" cy="2677320"/>
          </a:xfrm>
          <a:prstGeom prst="rect">
            <a:avLst/>
          </a:prstGeom>
          <a:ln>
            <a:noFill/>
          </a:ln>
        </p:spPr>
      </p:pic>
      <p:pic>
        <p:nvPicPr>
          <p:cNvPr id="131" name="3D Model 4" descr=""/>
          <p:cNvPicPr/>
          <p:nvPr/>
        </p:nvPicPr>
        <p:blipFill>
          <a:blip r:embed="rId2"/>
          <a:stretch/>
        </p:blipFill>
        <p:spPr>
          <a:xfrm>
            <a:off x="6426000" y="2740680"/>
            <a:ext cx="5169600" cy="3969720"/>
          </a:xfrm>
          <a:prstGeom prst="rect">
            <a:avLst/>
          </a:prstGeom>
          <a:ln>
            <a:noFill/>
          </a:ln>
        </p:spPr>
      </p:pic>
      <p:sp>
        <p:nvSpPr>
          <p:cNvPr id="132" name="CustomShape 3"/>
          <p:cNvSpPr/>
          <p:nvPr/>
        </p:nvSpPr>
        <p:spPr>
          <a:xfrm>
            <a:off x="8534520" y="4530960"/>
            <a:ext cx="21808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Python Prints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Easiest of all !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2920" y="174600"/>
            <a:ext cx="10515240" cy="711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1:  String Prints</a:t>
            </a:r>
            <a:endParaRPr b="0" lang="en-US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457440" y="7524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181080" y="1196280"/>
            <a:ext cx="1075320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Example: Print the given statement(“hello everyone!”)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alibri"/>
              </a:rPr>
              <a:t>Syntax1: print(“hello everyone!”)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alibri"/>
              </a:rPr>
              <a:t>Syntax2: a=(“hello everyone!”); print(a)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42920" y="2584440"/>
            <a:ext cx="8115120" cy="31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ffffff"/>
                </a:solidFill>
                <a:latin typeface="Consolas"/>
              </a:rPr>
              <a:t>Example: Print the given statement("Lorem ipsum dolor sit amet,consectetur adipiscing elit,sed do eiusmod tempor incididuntut labore et dolore magna aliqua.")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onsolas"/>
              </a:rPr>
              <a:t>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0"/>
                </a:solidFill>
                <a:latin typeface="Consolas"/>
              </a:rPr>
              <a:t>Syntax: Print(“ “ “Lorem ipsum dolor sit amet,consectetur adipiscing elit,sed do eiusmod tempor incididuntut labore et dolore magna aliqua”””)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226640" y="1881360"/>
            <a:ext cx="156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9348840" y="1444680"/>
            <a:ext cx="2619000" cy="58068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Single line print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7944480" y="3286080"/>
            <a:ext cx="101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9085320" y="2668680"/>
            <a:ext cx="2963520" cy="115992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Multi  line print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We use (“””….”””)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Or (‘’’…’’’)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224280" y="5110920"/>
            <a:ext cx="4302000" cy="7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inherit"/>
              </a:rPr>
              <a:t>Example: a=“hello world”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b0f0"/>
                </a:solidFill>
                <a:latin typeface="inherit"/>
              </a:rPr>
              <a:t>Syntax: print(a.center(width)</a:t>
            </a:r>
            <a:r>
              <a:rPr b="0" lang="en-US" sz="2400" spc="-1" strike="noStrike">
                <a:solidFill>
                  <a:srgbClr val="00b0f0"/>
                </a:solidFill>
                <a:latin typeface="inherit"/>
              </a:rPr>
              <a:t>)</a:t>
            </a:r>
            <a:r>
              <a:rPr b="0" lang="en-US" sz="2000" spc="-1" strike="noStrike">
                <a:solidFill>
                  <a:srgbClr val="00b0f0"/>
                </a:solidFill>
                <a:latin typeface="Calibri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3642480" y="5661720"/>
            <a:ext cx="1352160" cy="37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5267160" y="5529600"/>
            <a:ext cx="5184000" cy="101160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Aligning the print statement to the center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42920" y="174600"/>
            <a:ext cx="105152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2:  Print used for operations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97600" y="1091520"/>
            <a:ext cx="614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a = "Hello, World!"</a:t>
            </a:r>
            <a:br/>
            <a:r>
              <a:rPr b="0" lang="en-US" sz="1800" spc="-1" strike="noStrike">
                <a:solidFill>
                  <a:srgbClr val="00b0f0"/>
                </a:solidFill>
                <a:latin typeface="Calibri"/>
              </a:rPr>
              <a:t>Syntax: </a:t>
            </a:r>
            <a:r>
              <a:rPr b="0" lang="en-US" sz="1800" spc="-1" strike="noStrike">
                <a:solidFill>
                  <a:srgbClr val="00b0f0"/>
                </a:solidFill>
                <a:latin typeface="Consolas"/>
              </a:rPr>
              <a:t>print(a[1])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97600" y="2330640"/>
            <a:ext cx="614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b0f0"/>
                </a:solidFill>
                <a:latin typeface="Consolas"/>
              </a:rPr>
              <a:t>for x in "banana":</a:t>
            </a:r>
            <a:br/>
            <a:r>
              <a:rPr b="0" lang="en-IN" sz="1800" spc="-1" strike="noStrike">
                <a:solidFill>
                  <a:srgbClr val="00b0f0"/>
                </a:solidFill>
                <a:latin typeface="Consolas"/>
              </a:rPr>
              <a:t>  print(x)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597600" y="4010040"/>
            <a:ext cx="614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a = "Hello, World!"</a:t>
            </a:r>
            <a:br/>
            <a:r>
              <a:rPr b="0" lang="en-US" sz="1800" spc="-1" strike="noStrike">
                <a:solidFill>
                  <a:srgbClr val="00b0f0"/>
                </a:solidFill>
                <a:latin typeface="Consolas"/>
              </a:rPr>
              <a:t>print(len(a))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97600" y="5714280"/>
            <a:ext cx="6148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txt = "The best things in life are free!"</a:t>
            </a:r>
            <a:br/>
            <a:r>
              <a:rPr b="0" lang="en-US" sz="1800" spc="-1" strike="noStrike">
                <a:solidFill>
                  <a:srgbClr val="00b0f0"/>
                </a:solidFill>
                <a:latin typeface="Consolas"/>
              </a:rPr>
              <a:t>print("free" in txt)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4010040" y="1447920"/>
            <a:ext cx="6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4010040" y="2581200"/>
            <a:ext cx="6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4162320" y="4172040"/>
            <a:ext cx="6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6393600" y="5877000"/>
            <a:ext cx="6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5153040" y="1091520"/>
            <a:ext cx="6148080" cy="57492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Indexing can be used in print syntax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4" name="CustomShape 11"/>
          <p:cNvSpPr/>
          <p:nvPr/>
        </p:nvSpPr>
        <p:spPr>
          <a:xfrm>
            <a:off x="5219640" y="2330640"/>
            <a:ext cx="6148080" cy="574920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Print is used in looping of strings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5219640" y="3909960"/>
            <a:ext cx="6447960" cy="574920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Len operation can be used  in print synt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13"/>
          <p:cNvSpPr/>
          <p:nvPr/>
        </p:nvSpPr>
        <p:spPr>
          <a:xfrm>
            <a:off x="7429680" y="5144760"/>
            <a:ext cx="4466880" cy="113904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Check string function can be used in print synta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x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2920" y="174600"/>
            <a:ext cx="105152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3:  Print Formats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0" y="1166040"/>
            <a:ext cx="10753200" cy="14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Example:  a=60; b=“students”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f0"/>
                </a:solidFill>
                <a:latin typeface="Calibri"/>
              </a:rPr>
              <a:t>Syntax: print(“we have  %d  of %s  with 1st class distinction”,%( a, b))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753760" y="1735560"/>
            <a:ext cx="389880" cy="81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3D Model 6" descr="Reversible Freestanding Whiteboard"/>
          <p:cNvPicPr/>
          <p:nvPr/>
        </p:nvPicPr>
        <p:blipFill>
          <a:blip r:embed="rId1"/>
          <a:stretch/>
        </p:blipFill>
        <p:spPr>
          <a:xfrm>
            <a:off x="180000" y="2290320"/>
            <a:ext cx="3672720" cy="4616640"/>
          </a:xfrm>
          <a:prstGeom prst="rect">
            <a:avLst/>
          </a:prstGeom>
          <a:ln>
            <a:noFill/>
          </a:ln>
        </p:spPr>
      </p:pic>
      <p:sp>
        <p:nvSpPr>
          <p:cNvPr id="161" name="CustomShape 4"/>
          <p:cNvSpPr/>
          <p:nvPr/>
        </p:nvSpPr>
        <p:spPr>
          <a:xfrm>
            <a:off x="619200" y="2838600"/>
            <a:ext cx="20379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%d- Int values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%s- String values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%f- Float values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8590320" y="2702520"/>
            <a:ext cx="3057120" cy="40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FORMAT 1: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We use %d/%s/%f  to call in the respective int, float , strings values into the print statement as per the requirements.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Only drawback is that , the sequence of the values cant be changed 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57040" y="171360"/>
            <a:ext cx="3752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FORMAT 2: (.format method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4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FilmGrain/>
                    </a14:imgEffect>
                  </a14:imgLayer>
                </a14:imgProps>
              </a:ext>
            </a:extLst>
          </a:blip>
          <a:stretch/>
        </p:blipFill>
        <p:spPr>
          <a:xfrm>
            <a:off x="2019240" y="4190760"/>
            <a:ext cx="9553680" cy="18856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 flipH="1" rot="16200000">
            <a:off x="-1223280" y="2585880"/>
            <a:ext cx="4495320" cy="885600"/>
          </a:xfrm>
          <a:prstGeom prst="bentConnector3">
            <a:avLst>
              <a:gd name="adj1" fmla="val 100212"/>
            </a:avLst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3"/>
          <p:cNvSpPr/>
          <p:nvPr/>
        </p:nvSpPr>
        <p:spPr>
          <a:xfrm flipH="1" rot="16200000">
            <a:off x="1290600" y="957240"/>
            <a:ext cx="866520" cy="514080"/>
          </a:xfrm>
          <a:prstGeom prst="bentConnector3">
            <a:avLst>
              <a:gd name="adj1" fmla="val 101648"/>
            </a:avLst>
          </a:pr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7" name="Picture 18" descr="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FilmGrain/>
                    </a14:imgEffect>
                  </a14:imgLayer>
                </a14:imgProps>
              </a:ext>
            </a:extLst>
          </a:blip>
          <a:stretch/>
        </p:blipFill>
        <p:spPr>
          <a:xfrm>
            <a:off x="2133720" y="1238400"/>
            <a:ext cx="5972760" cy="142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" descr=""/>
          <p:cNvPicPr/>
          <p:nvPr/>
        </p:nvPicPr>
        <p:blipFill>
          <a:blip r:embed="rId1"/>
          <a:stretch/>
        </p:blipFill>
        <p:spPr>
          <a:xfrm>
            <a:off x="352440" y="1287720"/>
            <a:ext cx="11486880" cy="42825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704880" y="200160"/>
            <a:ext cx="360" cy="69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380960" y="316800"/>
            <a:ext cx="942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Here, index of values are mentioned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402280" y="5726880"/>
            <a:ext cx="9362880" cy="99144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print(“ {0: d}   {1: s}  cost  $ {2: f} “. format (6 , “bananas”, 1.74))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22640" y="335160"/>
            <a:ext cx="942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This syntax doesn’t require arranging of values in order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283920" y="856800"/>
            <a:ext cx="9362880" cy="99144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print(“ {: d}   {: s}  cost  $ {: f} “. format (6 , “bananas”, 1.74))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380880" y="1405080"/>
            <a:ext cx="11449080" cy="3256920"/>
            <a:chOff x="380880" y="1405080"/>
            <a:chExt cx="11449080" cy="3256920"/>
          </a:xfrm>
        </p:grpSpPr>
        <p:grpSp>
          <p:nvGrpSpPr>
            <p:cNvPr id="175" name="Group 5"/>
            <p:cNvGrpSpPr/>
            <p:nvPr/>
          </p:nvGrpSpPr>
          <p:grpSpPr>
            <a:xfrm>
              <a:off x="380880" y="1405080"/>
              <a:ext cx="11449080" cy="3256920"/>
              <a:chOff x="380880" y="1405080"/>
              <a:chExt cx="11449080" cy="3256920"/>
            </a:xfrm>
          </p:grpSpPr>
          <p:sp>
            <p:nvSpPr>
              <p:cNvPr id="176" name="Line 6"/>
              <p:cNvSpPr/>
              <p:nvPr/>
            </p:nvSpPr>
            <p:spPr>
              <a:xfrm flipV="1">
                <a:off x="8847720" y="1458000"/>
                <a:ext cx="0" cy="57492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Line 7"/>
              <p:cNvSpPr/>
              <p:nvPr/>
            </p:nvSpPr>
            <p:spPr>
              <a:xfrm>
                <a:off x="6608520" y="3424320"/>
                <a:ext cx="5156640" cy="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Line 8"/>
              <p:cNvSpPr/>
              <p:nvPr/>
            </p:nvSpPr>
            <p:spPr>
              <a:xfrm flipV="1">
                <a:off x="11829960" y="1458000"/>
                <a:ext cx="0" cy="201132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CustomShape 9"/>
              <p:cNvSpPr/>
              <p:nvPr/>
            </p:nvSpPr>
            <p:spPr>
              <a:xfrm flipH="1">
                <a:off x="3830760" y="2815920"/>
                <a:ext cx="925560" cy="360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CustomShape 10"/>
              <p:cNvSpPr/>
              <p:nvPr/>
            </p:nvSpPr>
            <p:spPr>
              <a:xfrm flipH="1">
                <a:off x="5639760" y="3396240"/>
                <a:ext cx="968400" cy="433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CustomShape 11"/>
              <p:cNvSpPr/>
              <p:nvPr/>
            </p:nvSpPr>
            <p:spPr>
              <a:xfrm>
                <a:off x="380880" y="1688400"/>
                <a:ext cx="2550960" cy="1552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00b0f0"/>
                    </a:solidFill>
                    <a:latin typeface="Calibri"/>
                  </a:rPr>
                  <a:t>:d, automatically takes the int value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182" name="CustomShape 12"/>
              <p:cNvSpPr/>
              <p:nvPr/>
            </p:nvSpPr>
            <p:spPr>
              <a:xfrm>
                <a:off x="698400" y="3025800"/>
                <a:ext cx="3272400" cy="1186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c55a11"/>
                    </a:solidFill>
                    <a:latin typeface="Calibri"/>
                  </a:rPr>
                  <a:t>:s, automatically takes the string value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183" name="CustomShape 13"/>
              <p:cNvSpPr/>
              <p:nvPr/>
            </p:nvSpPr>
            <p:spPr>
              <a:xfrm>
                <a:off x="1775160" y="3840840"/>
                <a:ext cx="4591440" cy="821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2400" spc="-1" strike="noStrike">
                    <a:solidFill>
                      <a:srgbClr val="70ad47"/>
                    </a:solidFill>
                    <a:latin typeface="Calibri"/>
                  </a:rPr>
                  <a:t>:f, automatically takes the float  value</a:t>
                </a:r>
                <a:endParaRPr b="0" lang="en-IN" sz="2400" spc="-1" strike="noStrike">
                  <a:latin typeface="Arial"/>
                </a:endParaRPr>
              </a:p>
            </p:txBody>
          </p:sp>
          <p:sp>
            <p:nvSpPr>
              <p:cNvPr id="184" name="Line 14"/>
              <p:cNvSpPr/>
              <p:nvPr/>
            </p:nvSpPr>
            <p:spPr>
              <a:xfrm>
                <a:off x="3820320" y="1458000"/>
                <a:ext cx="0" cy="53532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Line 15"/>
              <p:cNvSpPr/>
              <p:nvPr/>
            </p:nvSpPr>
            <p:spPr>
              <a:xfrm>
                <a:off x="3863520" y="2021400"/>
                <a:ext cx="4941360" cy="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Line 16"/>
              <p:cNvSpPr/>
              <p:nvPr/>
            </p:nvSpPr>
            <p:spPr>
              <a:xfrm>
                <a:off x="4746240" y="1458000"/>
                <a:ext cx="0" cy="136368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Line 17"/>
              <p:cNvSpPr/>
              <p:nvPr/>
            </p:nvSpPr>
            <p:spPr>
              <a:xfrm flipV="1">
                <a:off x="10290240" y="1405080"/>
                <a:ext cx="0" cy="136332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Line 18"/>
              <p:cNvSpPr/>
              <p:nvPr/>
            </p:nvSpPr>
            <p:spPr>
              <a:xfrm>
                <a:off x="6597720" y="1405080"/>
                <a:ext cx="0" cy="1991160"/>
              </a:xfrm>
              <a:prstGeom prst="line">
                <a:avLst/>
              </a:prstGeom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CustomShape 19"/>
              <p:cNvSpPr/>
              <p:nvPr/>
            </p:nvSpPr>
            <p:spPr>
              <a:xfrm flipH="1">
                <a:off x="3024000" y="2021760"/>
                <a:ext cx="839520" cy="315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0" name="Line 20"/>
            <p:cNvSpPr/>
            <p:nvPr/>
          </p:nvSpPr>
          <p:spPr>
            <a:xfrm flipV="1">
              <a:off x="4746240" y="2768400"/>
              <a:ext cx="5544000" cy="4752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1" name="CustomShape 21"/>
          <p:cNvSpPr/>
          <p:nvPr/>
        </p:nvSpPr>
        <p:spPr>
          <a:xfrm>
            <a:off x="380880" y="5062320"/>
            <a:ext cx="9429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Or the index value can be specified as well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42920" y="174600"/>
            <a:ext cx="10515240" cy="71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Command 4:  Escape Sequences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rcRect l="1122" t="27409" r="872" b="6065"/>
          <a:stretch/>
        </p:blipFill>
        <p:spPr>
          <a:xfrm>
            <a:off x="809640" y="1552680"/>
            <a:ext cx="1057212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Application>LibreOffice/6.4.6.2$Linux_X86_64 LibreOffice_project/40$Build-2</Application>
  <Words>878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2021-01-15T06:15:22Z</dcterms:created>
  <dc:creator>Pranamya Ghorpade</dc:creator>
  <dc:description/>
  <dc:language>en-IN</dc:language>
  <cp:lastModifiedBy/>
  <dcterms:modified xsi:type="dcterms:W3CDTF">2021-01-18T07:26:06Z</dcterms:modified>
  <cp:revision>63</cp:revision>
  <dc:subject/>
  <dc:title>MINI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