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9202400" cy="16459200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52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F705AD-8B03-62E5-51E1-2621B42994DF}" name="bm" initials="b" userId="b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29" d="100"/>
          <a:sy n="29" d="100"/>
        </p:scale>
        <p:origin x="1456" y="76"/>
      </p:cViewPr>
      <p:guideLst>
        <p:guide orient="horz" pos="8400"/>
        <p:guide pos="5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15996-0B9F-49F5-BE96-18AABD769A9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F50F2-524D-4F12-B63C-949EDE01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F50F2-524D-4F12-B63C-949EDE01F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8592800" cy="1676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anchor="ctr" anchorCtr="1"/>
          <a:lstStyle>
            <a:lvl1pPr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19400"/>
            <a:ext cx="5943600" cy="434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 baseline="0"/>
            </a:lvl2pPr>
            <a:lvl3pPr marL="450850" indent="0">
              <a:buNone/>
              <a:defRPr sz="16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152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010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29540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29540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2954000" y="2819400"/>
            <a:ext cx="5943600" cy="88392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2819400"/>
            <a:ext cx="5943600" cy="13335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73736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7086600" y="8077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7086600" y="12268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16201437"/>
            <a:ext cx="1371600" cy="2194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1D1A5861-F00D-118B-3DB8-F24C5DF9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4" y="304800"/>
            <a:ext cx="18608788" cy="1676400"/>
          </a:xfrm>
          <a:solidFill>
            <a:srgbClr val="993366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200" dirty="0"/>
              <a:t>Mitigating Reverberation in Cochlear Implant Stimulus Patterns Using </a:t>
            </a:r>
            <a:br>
              <a:rPr lang="en-US" sz="3200" dirty="0"/>
            </a:br>
            <a:r>
              <a:rPr lang="en-US" sz="3200" dirty="0"/>
              <a:t>Phoneme-based Transformations and Time-Frequency Mask Estimation</a:t>
            </a:r>
            <a:br>
              <a:rPr lang="en-US" sz="4000" dirty="0"/>
            </a:br>
            <a:r>
              <a:rPr lang="en-US" sz="1800" dirty="0"/>
              <a:t>Mezisashe Ojuba</a:t>
            </a:r>
            <a:r>
              <a:rPr lang="en-US" sz="1800" baseline="30000" dirty="0"/>
              <a:t>1</a:t>
            </a:r>
            <a:r>
              <a:rPr lang="en-US" sz="1800" dirty="0"/>
              <a:t>; Boyla </a:t>
            </a:r>
            <a:r>
              <a:rPr lang="en-US" sz="1800" dirty="0" err="1"/>
              <a:t>Mainsah</a:t>
            </a:r>
            <a:r>
              <a:rPr lang="en-US" sz="1800" dirty="0"/>
              <a:t>, PhD</a:t>
            </a:r>
            <a:r>
              <a:rPr lang="en-US" sz="1800" baseline="30000" dirty="0"/>
              <a:t>2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400" b="1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1 Department of Electrical Engineering and Computer Science, Howard University</a:t>
            </a:r>
            <a:br>
              <a:rPr lang="en-US" sz="1400" b="1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sz="1400" b="1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2 Department of Electrical and Computer Engineering (ECE), Duke University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5B3A7F-9867-0D03-505B-76D45AFA2CA0}"/>
              </a:ext>
            </a:extLst>
          </p:cNvPr>
          <p:cNvSpPr txBox="1"/>
          <p:nvPr/>
        </p:nvSpPr>
        <p:spPr>
          <a:xfrm>
            <a:off x="7208528" y="4681658"/>
            <a:ext cx="633638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>
                <a:latin typeface="Proxima Nova"/>
              </a:rPr>
              <a:t>Input features are expected to cluster according to phonemes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800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700" b="1" dirty="0">
                <a:latin typeface="Proxima Nova"/>
              </a:rPr>
              <a:t>Prior approach: </a:t>
            </a:r>
            <a:r>
              <a:rPr lang="en-US" sz="1700" dirty="0">
                <a:latin typeface="Proxima Nova"/>
              </a:rPr>
              <a:t>“Mixture of experts” with </a:t>
            </a:r>
            <a:r>
              <a:rPr lang="en-US" sz="1700" i="1" dirty="0">
                <a:latin typeface="Proxima Nova"/>
              </a:rPr>
              <a:t>phoneme classification probabilities</a:t>
            </a:r>
            <a:r>
              <a:rPr lang="en-US" sz="1700" dirty="0">
                <a:latin typeface="Proxima Nova"/>
              </a:rPr>
              <a:t> used to select a phoneme-specific mask estimation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700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700" b="1" dirty="0">
                <a:latin typeface="Proxima Nova"/>
              </a:rPr>
              <a:t>Current approach: </a:t>
            </a:r>
            <a:r>
              <a:rPr lang="en-US" sz="1700" dirty="0">
                <a:latin typeface="Proxima Nova"/>
              </a:rPr>
              <a:t>Information about phoneme content provided to a single mask estimation model </a:t>
            </a:r>
            <a:r>
              <a:rPr lang="en-US" sz="1700" i="1" dirty="0">
                <a:latin typeface="Proxima Nova"/>
              </a:rPr>
              <a:t>via phoneme-specific feature transformation, </a:t>
            </a:r>
            <a:r>
              <a:rPr lang="en-US" sz="1700" dirty="0">
                <a:latin typeface="Proxima Nova"/>
              </a:rPr>
              <a:t>illustrated in Figure 4.</a:t>
            </a: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700" i="1" dirty="0">
              <a:latin typeface="Proxima Nov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06873-7125-0A66-70B9-719B0FB9B2C8}"/>
              </a:ext>
            </a:extLst>
          </p:cNvPr>
          <p:cNvSpPr txBox="1"/>
          <p:nvPr/>
        </p:nvSpPr>
        <p:spPr>
          <a:xfrm>
            <a:off x="428464" y="6313714"/>
            <a:ext cx="65836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Proxima Nova"/>
              </a:rPr>
              <a:t>CIs do not convey all the complexities of real-world sound and cochlea damage limits information transmission with electrical stimulation.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Proxima Nova"/>
              </a:rPr>
              <a:t>CI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Proxima Nova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Proxima Nova"/>
              </a:rPr>
              <a:t>users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Proxima Nova"/>
              </a:rPr>
              <a:t> struggle with sound perception in noisy and reverberant environments, with studies showing reduction of speech intelligibility [2] and reduction of sound localization ability [3].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Proxima Nova"/>
              </a:rPr>
              <a:t>Goal: Reduce</a:t>
            </a:r>
            <a:r>
              <a:rPr lang="en-US" sz="1600" b="0" i="0" u="none" strike="noStrike" dirty="0">
                <a:effectLst/>
                <a:latin typeface="Proxima Nova"/>
              </a:rPr>
              <a:t> signal distortions in noisy and reverberant speech to improve speech intelligibility in CI users.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5FCEF2B9-AADD-0DF0-BFED-3AEFCF1F3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344" y="2133600"/>
            <a:ext cx="6585858" cy="457200"/>
          </a:xfrm>
          <a:solidFill>
            <a:srgbClr val="993366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1F8EC259-0D0C-4E9F-B348-FC2DB1D31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185" y="2608283"/>
            <a:ext cx="6648170" cy="2725717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Proxima Nova"/>
              </a:rPr>
              <a:t>A cochlear implant (CI) is an electronic device that restores hearing to Deaf/Hard-of-Hearing people</a:t>
            </a:r>
            <a:endParaRPr lang="en-US" dirty="0"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Proxima Nova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effectLst/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00" b="0" i="0" u="none" strike="noStrike" dirty="0">
              <a:effectLst/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Proxima Nova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b="0" i="0" u="none" strike="noStrike" dirty="0">
              <a:effectLst/>
              <a:latin typeface="Proxima Nova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Proxima Nova"/>
            </a:endParaRP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11B38C83-870A-63D9-DB58-7256C47DC5D1}"/>
              </a:ext>
            </a:extLst>
          </p:cNvPr>
          <p:cNvSpPr txBox="1">
            <a:spLocks/>
          </p:cNvSpPr>
          <p:nvPr/>
        </p:nvSpPr>
        <p:spPr>
          <a:xfrm>
            <a:off x="13934478" y="13487400"/>
            <a:ext cx="5029200" cy="2390683"/>
          </a:xfrm>
          <a:prstGeom prst="rect">
            <a:avLst/>
          </a:prstGeom>
        </p:spPr>
        <p:txBody>
          <a:bodyPr vert="horz">
            <a:noAutofit/>
          </a:bodyPr>
          <a:lstStyle>
            <a:lvl1pPr marL="764153" indent="-764153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[1] 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Dorman, M. F., &amp; Wilson, B. S. (2004). The Design and Function of Cochlear Implants: Fusing medicine, neural science and engineering, these devices transform human speech into an electrical code that deafened ears can understand. </a:t>
            </a:r>
            <a:r>
              <a:rPr lang="en-US" sz="600" i="1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American Scientist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600" i="1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92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(5), 436–445.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i="1" u="sng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[2] 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Badajoz-Davila J, Buchholz JM, Van-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Hoesel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R. Effect of noise and reverberation on speech intelligibility for cochlear implant recipients in realistic sound environments. J 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Acoust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Soc Am. 2020 May;147(5):3538. </a:t>
            </a:r>
            <a:endParaRPr lang="en-US" sz="600" i="1" u="sng" dirty="0">
              <a:solidFill>
                <a:srgbClr val="01014B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i="1" u="sng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[3] 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Kerber, S., &amp; 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Seeber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, B. U. (2013). Localization in reverberation with cochlear implants: predicting performance from basic psychophysical measures. </a:t>
            </a: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Journal of the Association for Research in Otolaryngology : JARO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, </a:t>
            </a: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14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(3), 379–392.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fr-FR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Chu, K., Collins, L., &amp; </a:t>
            </a:r>
            <a:r>
              <a:rPr lang="fr-FR" sz="600" kern="100" dirty="0" err="1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Mainsah</a:t>
            </a:r>
            <a:r>
              <a:rPr lang="fr-FR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B. (2022). 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Suppressing reverberation in cochlear implant stimulus patterns using time-frequency masks based on phoneme groups. </a:t>
            </a:r>
            <a:r>
              <a:rPr lang="en-US" sz="600" i="1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Proceedings of Meetings on Acoustics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[5]  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V. 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Panayotov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G. Chen, D. Povey and S. 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Khudanpur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"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Librispeech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An ASR corpus based on public domain audio books," 2015 IEEE International Conference on Acoustics, Speech and Signal Processing (ICASSP), South Brisbane, QLD, Australia, 2015, pp. 5206-5210, </a:t>
            </a:r>
            <a:r>
              <a:rPr lang="en-US" sz="600" dirty="0" err="1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doi</a:t>
            </a: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10.1109/ICASSP.2015.7178964.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[6] 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I. </a:t>
            </a:r>
            <a:r>
              <a:rPr lang="en-US" sz="600" kern="100" dirty="0" err="1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Szoke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 </a:t>
            </a:r>
            <a:r>
              <a:rPr lang="en-US" sz="600" kern="100" dirty="0" err="1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Skacel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L. </a:t>
            </a:r>
            <a:r>
              <a:rPr lang="en-US" sz="600" kern="100" dirty="0" err="1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Mosner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J. </a:t>
            </a:r>
            <a:r>
              <a:rPr lang="en-US" sz="600" kern="100" dirty="0" err="1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Paliesek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J. H. </a:t>
            </a:r>
            <a:r>
              <a:rPr lang="en-US" sz="600" kern="100" dirty="0" err="1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Cernocky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“Building and Evaluation of a Real Room Impulse Response Dataset,” </a:t>
            </a:r>
            <a:r>
              <a:rPr lang="en-US" sz="600" i="1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IEEE Journal on Selected Topics in Signal Processing</a:t>
            </a:r>
            <a:r>
              <a:rPr lang="en-US" sz="600" kern="100" dirty="0">
                <a:solidFill>
                  <a:srgbClr val="0101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vol. 13, no. 4, pp. 863–876, 2019.</a:t>
            </a:r>
            <a:endParaRPr lang="en-US" sz="600" dirty="0">
              <a:solidFill>
                <a:srgbClr val="01014B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[7] </a:t>
            </a: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Santos, J., et al. (2013). Objective speech intelligibility measurement for cochlear implant users in complex listening environments. </a:t>
            </a:r>
            <a:r>
              <a:rPr lang="en-US" sz="600" i="1" dirty="0" err="1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Speechcommunication</a:t>
            </a: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vol. 55(7-8): 815-824.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[8]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101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Nilsson, M., Soli, S. D., &amp; Sullivan, J. A. (1994, January 1).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0101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Hearing in Noise Test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101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101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PsycTESTS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101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sz="600" dirty="0">
                <a:solidFill>
                  <a:srgbClr val="0101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M. </a:t>
            </a:r>
            <a:r>
              <a:rPr lang="en-US" altLang="en-US" sz="600" dirty="0" err="1">
                <a:solidFill>
                  <a:srgbClr val="0101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Jeub</a:t>
            </a:r>
            <a:r>
              <a:rPr lang="en-US" altLang="en-US" sz="600" dirty="0">
                <a:solidFill>
                  <a:srgbClr val="0101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Schafer and P. Vary, "A binaural room impulse response database for the evaluation of dereverberation algorithms," 2009 16th International Conference on Digital Signal Processing, Santorini, Greece, 2009, pp. 1-5.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dirty="0">
                <a:solidFill>
                  <a:srgbClr val="01014B"/>
                </a:solidFill>
              </a:rPr>
              <a:t>[10] 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Broad Phonetic Group Experts for Improved Speech Recognition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(2007, March 1). IEEE Journals &amp; Magazine | IEEE Xplore. </a:t>
            </a:r>
            <a:endParaRPr lang="en-US" sz="600" dirty="0">
              <a:solidFill>
                <a:srgbClr val="01014B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dirty="0">
                <a:solidFill>
                  <a:srgbClr val="01014B"/>
                </a:solidFill>
              </a:rPr>
              <a:t>[11] </a:t>
            </a:r>
            <a:r>
              <a:rPr lang="en-US" sz="600" b="0" i="0" dirty="0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McInnes et al., (2018). UMAP: Uniform Manifold Approximation and Projection. Journal of Open Source Software, 3(29), 861.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dirty="0">
                <a:solidFill>
                  <a:srgbClr val="2E294E"/>
                </a:solidFill>
                <a:highlight>
                  <a:srgbClr val="F4F4F6"/>
                </a:highlight>
                <a:latin typeface="Inter"/>
              </a:rPr>
              <a:t>[12] </a:t>
            </a:r>
            <a:r>
              <a:rPr lang="en-US" sz="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C. H. Taal, R. C. Hendriks, R. </a:t>
            </a:r>
            <a:r>
              <a:rPr lang="en-US" sz="6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Heusdens</a:t>
            </a:r>
            <a:r>
              <a:rPr lang="en-US" sz="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 and J. Jensen, "A short-time objective intelligibility measure for time-frequency weighted noisy speech," </a:t>
            </a:r>
            <a:r>
              <a:rPr lang="en-US" sz="6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2010 IEEE International Conference on Acoustics, Speech and Signal Processing</a:t>
            </a:r>
            <a:r>
              <a:rPr lang="en-US" sz="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Dallas, TX, USA, 2010, pp. 4214-4217.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600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[13] Chu K. (2021). </a:t>
            </a:r>
            <a:r>
              <a:rPr lang="en-US" sz="600" dirty="0" err="1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MaskEstimationPyTorch</a:t>
            </a:r>
            <a:r>
              <a:rPr lang="en-US" sz="600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. Computer program folder.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DD18BED-C258-F2ED-C893-9DBC2C19979C}"/>
              </a:ext>
            </a:extLst>
          </p:cNvPr>
          <p:cNvSpPr txBox="1">
            <a:spLocks/>
          </p:cNvSpPr>
          <p:nvPr/>
        </p:nvSpPr>
        <p:spPr>
          <a:xfrm>
            <a:off x="13934478" y="13030200"/>
            <a:ext cx="50292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3256A43D-9BBB-F2BF-98ED-97350929AE33}"/>
              </a:ext>
            </a:extLst>
          </p:cNvPr>
          <p:cNvSpPr txBox="1">
            <a:spLocks/>
          </p:cNvSpPr>
          <p:nvPr/>
        </p:nvSpPr>
        <p:spPr>
          <a:xfrm>
            <a:off x="7229378" y="11430000"/>
            <a:ext cx="64008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 lIns="78373" tIns="39187" rIns="78373" bIns="39187" rtlCol="0">
            <a:normAutofit/>
          </a:bodyPr>
          <a:lstStyle>
            <a:lvl1pPr marL="0" indent="0" algn="l" defTabSz="164592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1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2344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574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3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0332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2628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722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951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Methods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D4D76775-80FB-3915-11BE-4369EABA5304}"/>
              </a:ext>
            </a:extLst>
          </p:cNvPr>
          <p:cNvSpPr txBox="1">
            <a:spLocks/>
          </p:cNvSpPr>
          <p:nvPr/>
        </p:nvSpPr>
        <p:spPr>
          <a:xfrm>
            <a:off x="7268514" y="11961168"/>
            <a:ext cx="6400800" cy="286735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344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574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3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0332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2628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722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951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highlight>
                  <a:srgbClr val="FFFFFF"/>
                </a:highlight>
                <a:latin typeface="Proxima Nova"/>
              </a:rPr>
              <a:t>Features</a:t>
            </a:r>
          </a:p>
          <a:p>
            <a:pPr marL="514350" indent="-285750">
              <a:buFontTx/>
              <a:buChar char="-"/>
            </a:pPr>
            <a:r>
              <a:rPr lang="en-US" dirty="0">
                <a:highlight>
                  <a:srgbClr val="FFFFFF"/>
                </a:highlight>
                <a:latin typeface="Proxima Nova"/>
              </a:rPr>
              <a:t>Extracted from cochlear implant </a:t>
            </a:r>
            <a:r>
              <a:rPr lang="en-US" dirty="0">
                <a:latin typeface="Proxima Nova"/>
              </a:rPr>
              <a:t>processing pipeline [13]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highlight>
                  <a:srgbClr val="FFFFFF"/>
                </a:highlight>
                <a:latin typeface="Proxima Nova"/>
              </a:rPr>
              <a:t>Feature transformation</a:t>
            </a:r>
          </a:p>
          <a:p>
            <a:pPr marL="514350" indent="-285750">
              <a:buFontTx/>
              <a:buChar char="-"/>
            </a:pPr>
            <a:r>
              <a:rPr lang="en-US" dirty="0">
                <a:highlight>
                  <a:srgbClr val="FFFFFF"/>
                </a:highlight>
                <a:latin typeface="Proxima Nova"/>
              </a:rPr>
              <a:t>Phoneme-specific scale and shift transformations</a:t>
            </a:r>
          </a:p>
          <a:p>
            <a:pPr marL="514350" indent="-285750">
              <a:buFontTx/>
              <a:buChar char="-"/>
            </a:pPr>
            <a:r>
              <a:rPr lang="en-US" dirty="0">
                <a:highlight>
                  <a:srgbClr val="FFFFFF"/>
                </a:highlight>
                <a:latin typeface="Proxima Nova"/>
              </a:rPr>
              <a:t>Idea scenario where the phoneme label is known</a:t>
            </a:r>
          </a:p>
          <a:p>
            <a:pPr marL="514350" indent="-285750">
              <a:buFontTx/>
              <a:buChar char="-"/>
            </a:pPr>
            <a:r>
              <a:rPr lang="en-US" dirty="0">
                <a:highlight>
                  <a:srgbClr val="FFFFFF"/>
                </a:highlight>
                <a:latin typeface="Proxima Nova"/>
              </a:rPr>
              <a:t>Multi-layer perceptron networks for shift and scale parameter prediction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Proxima Nova"/>
              </a:rPr>
              <a:t>Mask estimation model </a:t>
            </a:r>
          </a:p>
          <a:p>
            <a:pPr marL="514350" indent="-285750">
              <a:buFontTx/>
              <a:buChar char="-"/>
            </a:pPr>
            <a:r>
              <a:rPr lang="en-US" dirty="0">
                <a:latin typeface="Proxima Nova"/>
              </a:rPr>
              <a:t>L</a:t>
            </a:r>
            <a:r>
              <a:rPr lang="en-US" b="0" i="0" dirty="0">
                <a:effectLst/>
                <a:highlight>
                  <a:srgbClr val="FFFFFF"/>
                </a:highlight>
                <a:latin typeface="Proxima Nova"/>
              </a:rPr>
              <a:t>ong short-term memory (LSTM) network </a:t>
            </a:r>
          </a:p>
          <a:p>
            <a:pPr marL="514350" indent="-285750">
              <a:buFontTx/>
              <a:buChar char="-"/>
            </a:pPr>
            <a:r>
              <a:rPr lang="en-US" b="0" i="0" dirty="0">
                <a:effectLst/>
                <a:highlight>
                  <a:srgbClr val="FFFFFF"/>
                </a:highlight>
                <a:latin typeface="Proxima Nova"/>
              </a:rPr>
              <a:t>Phoneme-specific feature transformation variant initialized with phoneme-independent mask estimation model from </a:t>
            </a:r>
            <a:r>
              <a:rPr lang="en-US" b="0" i="0" dirty="0">
                <a:effectLst/>
                <a:latin typeface="Proxima Nova"/>
              </a:rPr>
              <a:t>[13]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F6B06E56-7750-A0BF-0D69-5B0D872B78C8}"/>
              </a:ext>
            </a:extLst>
          </p:cNvPr>
          <p:cNvSpPr txBox="1">
            <a:spLocks/>
          </p:cNvSpPr>
          <p:nvPr/>
        </p:nvSpPr>
        <p:spPr>
          <a:xfrm>
            <a:off x="7141793" y="4829083"/>
            <a:ext cx="6792685" cy="733517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344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574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3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0332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2628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722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951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sz="1700" dirty="0">
              <a:latin typeface="Proxima Nova"/>
            </a:endParaRP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41867E08-2DCA-C541-0219-B502A4BB485E}"/>
              </a:ext>
            </a:extLst>
          </p:cNvPr>
          <p:cNvSpPr txBox="1">
            <a:spLocks/>
          </p:cNvSpPr>
          <p:nvPr/>
        </p:nvSpPr>
        <p:spPr>
          <a:xfrm>
            <a:off x="7212073" y="2133600"/>
            <a:ext cx="64008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 lIns="78373" tIns="39187" rIns="78373" bIns="39187" rtlCol="0">
            <a:normAutofit/>
          </a:bodyPr>
          <a:lstStyle>
            <a:lvl1pPr marL="0" indent="0" algn="l" defTabSz="164592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1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2344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574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3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0332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2628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722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951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Objectives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67E5371F-E063-F300-EE38-57E1A735C58F}"/>
              </a:ext>
            </a:extLst>
          </p:cNvPr>
          <p:cNvSpPr txBox="1">
            <a:spLocks/>
          </p:cNvSpPr>
          <p:nvPr/>
        </p:nvSpPr>
        <p:spPr>
          <a:xfrm>
            <a:off x="7208529" y="2667000"/>
            <a:ext cx="6393459" cy="1192599"/>
          </a:xfrm>
          <a:prstGeom prst="rect">
            <a:avLst/>
          </a:prstGeom>
        </p:spPr>
        <p:txBody>
          <a:bodyPr vert="horz" lIns="78373" tIns="39187" rIns="78373" bIns="39187" rtlCol="0">
            <a:noAutofit/>
          </a:bodyPr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344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574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3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0332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2628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7220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95160" indent="-411480" algn="l" defTabSz="164592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Proxima Nova"/>
              </a:rPr>
              <a:t>Reduce complexity of phoneme-based mask estimation model to facilitate real-time implementation in Cis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Proxima Nova"/>
              </a:rPr>
              <a:t>Assess impact of simplified phoneme-specific mask estimation on reverberant speech enhancement via signal content and objective speech intelligibility measures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8B852E-6362-0547-FFB2-140E8F77A4F7}"/>
              </a:ext>
            </a:extLst>
          </p:cNvPr>
          <p:cNvSpPr txBox="1"/>
          <p:nvPr/>
        </p:nvSpPr>
        <p:spPr>
          <a:xfrm>
            <a:off x="7348015" y="10827466"/>
            <a:ext cx="6163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Figure </a:t>
            </a:r>
            <a:r>
              <a:rPr lang="en-US" sz="1200" b="1" i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4</a:t>
            </a:r>
            <a:r>
              <a:rPr lang="en-US" sz="1200" b="1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Proposed Pipeline for Simplified Phoneme-based Mask Estimation with Phoneme-Specific Feature Transformation</a:t>
            </a:r>
            <a:endParaRPr lang="en-US" sz="1200" b="1" dirty="0"/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475F6C20-B549-121D-7BA3-F6258F1B41B3}"/>
              </a:ext>
            </a:extLst>
          </p:cNvPr>
          <p:cNvSpPr txBox="1">
            <a:spLocks/>
          </p:cNvSpPr>
          <p:nvPr/>
        </p:nvSpPr>
        <p:spPr>
          <a:xfrm>
            <a:off x="7208529" y="4191000"/>
            <a:ext cx="64008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Phoneme-based Mask Estimation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028538A2-7724-28CA-0217-4DF370EF5857}"/>
              </a:ext>
            </a:extLst>
          </p:cNvPr>
          <p:cNvSpPr txBox="1">
            <a:spLocks/>
          </p:cNvSpPr>
          <p:nvPr/>
        </p:nvSpPr>
        <p:spPr>
          <a:xfrm>
            <a:off x="13927931" y="2133600"/>
            <a:ext cx="50292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 Feature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23E56-9640-A840-CD8B-77C136A61788}"/>
              </a:ext>
            </a:extLst>
          </p:cNvPr>
          <p:cNvSpPr txBox="1"/>
          <p:nvPr/>
        </p:nvSpPr>
        <p:spPr>
          <a:xfrm>
            <a:off x="486292" y="9266276"/>
            <a:ext cx="6583680" cy="234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Proxima Nova"/>
              </a:rPr>
              <a:t>Time-Frequency (TF) masking is a methodology used to reduce signal distortions in reverberant conditions by applying a matrix of gain values to a time-frequency decomposed signal [4], Figure 2.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Proxima Nova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Proxima Nova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Proxima Nova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050" dirty="0">
              <a:effectLst/>
              <a:latin typeface="Proxima Nova"/>
            </a:endParaRP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726AAF4F-6341-3CD3-7A83-DBE5719A673A}"/>
              </a:ext>
            </a:extLst>
          </p:cNvPr>
          <p:cNvSpPr txBox="1">
            <a:spLocks/>
          </p:cNvSpPr>
          <p:nvPr/>
        </p:nvSpPr>
        <p:spPr>
          <a:xfrm>
            <a:off x="490023" y="8763000"/>
            <a:ext cx="658368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Reverberant Speech Enhancement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38A8FCA2-356D-7ECC-BD87-5C14DA9888A9}"/>
              </a:ext>
            </a:extLst>
          </p:cNvPr>
          <p:cNvSpPr txBox="1">
            <a:spLocks/>
          </p:cNvSpPr>
          <p:nvPr/>
        </p:nvSpPr>
        <p:spPr>
          <a:xfrm>
            <a:off x="502920" y="5856514"/>
            <a:ext cx="658368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68AE78F6-4934-5612-CECA-9E7BB7268208}"/>
              </a:ext>
            </a:extLst>
          </p:cNvPr>
          <p:cNvSpPr txBox="1">
            <a:spLocks/>
          </p:cNvSpPr>
          <p:nvPr/>
        </p:nvSpPr>
        <p:spPr>
          <a:xfrm>
            <a:off x="13944600" y="11004084"/>
            <a:ext cx="50292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Discussion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AE94FA-5859-5C2A-DC18-EB9EA1A7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0" y="553975"/>
            <a:ext cx="2743200" cy="12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BE5BEC-B8E4-E73B-3E1C-A469BDF2F376}"/>
              </a:ext>
            </a:extLst>
          </p:cNvPr>
          <p:cNvSpPr txBox="1"/>
          <p:nvPr/>
        </p:nvSpPr>
        <p:spPr>
          <a:xfrm>
            <a:off x="13920301" y="15923567"/>
            <a:ext cx="351532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Proxima Nova"/>
              </a:rPr>
              <a:t>Work supported by the 2024 Duke ECE Research Experience for Undergraduates Program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E4406FB-773E-72E3-30B7-8EE9AA34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54" y="3462867"/>
            <a:ext cx="3017520" cy="15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21A46C9-32D5-0A17-5295-B6B6F69570C5}"/>
              </a:ext>
            </a:extLst>
          </p:cNvPr>
          <p:cNvSpPr txBox="1"/>
          <p:nvPr/>
        </p:nvSpPr>
        <p:spPr>
          <a:xfrm>
            <a:off x="3698869" y="5167809"/>
            <a:ext cx="350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Figure 1: Auditory Processing Pipeline of Cochlear Implant</a:t>
            </a:r>
            <a:r>
              <a:rPr lang="en-US" sz="1200" i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[1].</a:t>
            </a:r>
            <a:endParaRPr lang="en-US" sz="12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5937333-A850-77DD-301A-AF619D7BCF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811489" y="14097000"/>
            <a:ext cx="6027724" cy="146304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3879B1-0471-BA9A-03A2-3CACC5AF40F3}"/>
              </a:ext>
            </a:extLst>
          </p:cNvPr>
          <p:cNvSpPr txBox="1"/>
          <p:nvPr/>
        </p:nvSpPr>
        <p:spPr>
          <a:xfrm>
            <a:off x="727279" y="15607364"/>
            <a:ext cx="589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Figure 3: Electrical Stimulus </a:t>
            </a:r>
            <a:r>
              <a:rPr lang="en-US" sz="1200" i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en-US" sz="1200" b="0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atterns (</a:t>
            </a:r>
            <a:r>
              <a:rPr lang="en-US" sz="1200" b="0" i="1" u="none" strike="noStrike" dirty="0" err="1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Electrodograms</a:t>
            </a:r>
            <a:r>
              <a:rPr lang="en-US" sz="1200" b="0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o</a:t>
            </a:r>
            <a:r>
              <a:rPr lang="en-US" sz="1200" i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 Reverberant Speech And Enhanced Speech After Application of Estimated Phoneme-independent  and Phoneme-specific Time Frequency Masks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D37CA2-D882-582C-1327-B99078E8AB47}"/>
              </a:ext>
            </a:extLst>
          </p:cNvPr>
          <p:cNvSpPr txBox="1"/>
          <p:nvPr/>
        </p:nvSpPr>
        <p:spPr>
          <a:xfrm>
            <a:off x="486292" y="13106400"/>
            <a:ext cx="65775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2037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Chu et al., 2022 [4] developed TF mask estimation models for each phoneme which shows general increase in speech intelligibility over a singular phoneme-independent mask estimation model,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Proxima Nova"/>
                <a:ea typeface="+mn-ea"/>
                <a:cs typeface="+mn-cs"/>
              </a:rPr>
              <a:t>Figure 3.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0D9898-F227-C1AA-B360-50E5F7D94568}"/>
              </a:ext>
            </a:extLst>
          </p:cNvPr>
          <p:cNvSpPr txBox="1"/>
          <p:nvPr/>
        </p:nvSpPr>
        <p:spPr>
          <a:xfrm>
            <a:off x="877091" y="12525085"/>
            <a:ext cx="571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Figure 2: Illustration of Enhancement of Cochlear Implant Processed Speech with Time-frequency Mask Estimation. </a:t>
            </a:r>
            <a:endParaRPr lang="en-US" sz="1200" b="1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F5E6AE2-E1D7-00D4-6C22-BB87407E0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" y="10143630"/>
            <a:ext cx="5943600" cy="235779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3856283-9392-0500-85E4-BCFB1C1139D8}"/>
              </a:ext>
            </a:extLst>
          </p:cNvPr>
          <p:cNvSpPr txBox="1"/>
          <p:nvPr/>
        </p:nvSpPr>
        <p:spPr>
          <a:xfrm>
            <a:off x="314820" y="3213790"/>
            <a:ext cx="3332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roxima Nova"/>
              </a:rPr>
              <a:t>The CI </a:t>
            </a:r>
            <a:r>
              <a:rPr lang="en-US" sz="1600" b="0" i="0" u="none" strike="noStrike" dirty="0">
                <a:effectLst/>
                <a:latin typeface="Proxima Nova"/>
              </a:rPr>
              <a:t>processes sound picked up by a microphone placed outside the ear into electrical pulse amplitudes that are transmitted to electrodes</a:t>
            </a:r>
            <a:r>
              <a:rPr lang="en-US" sz="1600" dirty="0">
                <a:latin typeface="Proxima Nova"/>
              </a:rPr>
              <a:t> implanted in the cochlea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Proxima Nova"/>
              </a:rPr>
              <a:t>The electrical stimuli is interpreted as sound sensation by the brain.</a:t>
            </a:r>
          </a:p>
        </p:txBody>
      </p:sp>
      <p:pic>
        <p:nvPicPr>
          <p:cNvPr id="3" name="Picture Placeholder 4" descr="A blue and white logo&#10;&#10;Description automatically generated">
            <a:extLst>
              <a:ext uri="{FF2B5EF4-FFF2-40B4-BE49-F238E27FC236}">
                <a16:creationId xmlns:a16="http://schemas.microsoft.com/office/drawing/2014/main" id="{C3B0C55B-D39A-03D0-D316-21E473CBAEB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" b="2252"/>
          <a:stretch>
            <a:fillRect/>
          </a:stretch>
        </p:blipFill>
        <p:spPr>
          <a:xfrm>
            <a:off x="609600" y="457200"/>
            <a:ext cx="1566863" cy="1371600"/>
          </a:xfrm>
        </p:spPr>
      </p:pic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7EAB2846-DC98-3119-9543-119ECE83AB8C}"/>
              </a:ext>
            </a:extLst>
          </p:cNvPr>
          <p:cNvSpPr txBox="1">
            <a:spLocks/>
          </p:cNvSpPr>
          <p:nvPr/>
        </p:nvSpPr>
        <p:spPr>
          <a:xfrm>
            <a:off x="13868400" y="5943600"/>
            <a:ext cx="5029200" cy="457200"/>
          </a:xfrm>
          <a:prstGeom prst="rect">
            <a:avLst/>
          </a:prstGeom>
          <a:solidFill>
            <a:srgbClr val="993366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 Speech Enhancement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37BB0-C0F3-1F14-287B-1688CA578542}"/>
              </a:ext>
            </a:extLst>
          </p:cNvPr>
          <p:cNvSpPr txBox="1"/>
          <p:nvPr/>
        </p:nvSpPr>
        <p:spPr>
          <a:xfrm>
            <a:off x="13943096" y="4551402"/>
            <a:ext cx="49428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1" u="none" strike="noStrike" dirty="0">
                <a:solidFill>
                  <a:srgbClr val="01014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Figure </a:t>
            </a:r>
            <a:r>
              <a:rPr lang="en-US" sz="1000" b="1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4</a:t>
            </a:r>
            <a:r>
              <a:rPr lang="en-US" sz="1000" b="1" i="1" u="none" strike="noStrike" dirty="0">
                <a:solidFill>
                  <a:srgbClr val="01014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sz="1000" b="1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Illustration of Effect of Phoneme-specific Transformation on a subset of randomly chosen features (N = 2000). </a:t>
            </a:r>
            <a:r>
              <a:rPr lang="en-US" sz="1000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Dim. reduction using UMAP [11]</a:t>
            </a:r>
            <a:r>
              <a:rPr lang="en-US" sz="1000" b="1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US" sz="10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Phonemes</a:t>
            </a:r>
            <a:r>
              <a:rPr lang="en-US" sz="1000" b="1" i="1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1014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grouped by manner of articulation [10] for visualization purposes. </a:t>
            </a:r>
            <a:endParaRPr lang="en-US" sz="1000" dirty="0">
              <a:solidFill>
                <a:srgbClr val="01014B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32C0A7-0B4F-6A54-F4E1-AF44AB32B89C}"/>
              </a:ext>
            </a:extLst>
          </p:cNvPr>
          <p:cNvSpPr txBox="1"/>
          <p:nvPr/>
        </p:nvSpPr>
        <p:spPr>
          <a:xfrm>
            <a:off x="13935777" y="10342602"/>
            <a:ext cx="49445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Figure 5: Mean and </a:t>
            </a:r>
            <a:r>
              <a:rPr lang="en-US" sz="1000" b="1" i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</a:t>
            </a:r>
            <a:r>
              <a:rPr lang="en-US" sz="1000" b="1" i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tandard Deviation of  Objective Speech Intelligibility Measures.</a:t>
            </a:r>
            <a:r>
              <a:rPr lang="en-US" sz="1000" b="1" i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00" b="0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Conditions include reverberant speech (REV), reverberant </a:t>
            </a:r>
            <a:r>
              <a:rPr lang="en-US" sz="1000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</a:t>
            </a:r>
            <a:r>
              <a:rPr lang="en-US" sz="1000" b="0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peech </a:t>
            </a:r>
            <a:r>
              <a:rPr lang="en-US" sz="1000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</a:t>
            </a:r>
            <a:r>
              <a:rPr lang="en-US" sz="1000" b="0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nhanced with estimated and ideal </a:t>
            </a:r>
            <a:r>
              <a:rPr lang="en-US" sz="1000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</a:t>
            </a:r>
            <a:r>
              <a:rPr lang="en-US" sz="1000" b="0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ime-frequency </a:t>
            </a:r>
            <a:r>
              <a:rPr lang="en-US" sz="1000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r>
              <a:rPr lang="en-US" sz="1000" b="0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asks and direct path </a:t>
            </a:r>
            <a:r>
              <a:rPr lang="en-US" sz="1000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</a:t>
            </a:r>
            <a:r>
              <a:rPr lang="en-US" sz="1000" b="0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peech.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7231E4-6CC7-DF8F-42E8-F40A10114225}"/>
              </a:ext>
            </a:extLst>
          </p:cNvPr>
          <p:cNvSpPr txBox="1"/>
          <p:nvPr/>
        </p:nvSpPr>
        <p:spPr>
          <a:xfrm>
            <a:off x="13901766" y="8534400"/>
            <a:ext cx="1524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none" strike="noStrike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</a:t>
            </a:r>
            <a:r>
              <a:rPr lang="en-US" sz="1400" b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peech-to-reverberation Modulation Energy Ratio for Cochlear Implants (SRMR-CI) [7].</a:t>
            </a:r>
            <a:endParaRPr 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40CF8-53A0-53BC-517E-04D715595FD5}"/>
              </a:ext>
            </a:extLst>
          </p:cNvPr>
          <p:cNvSpPr txBox="1"/>
          <p:nvPr/>
        </p:nvSpPr>
        <p:spPr>
          <a:xfrm>
            <a:off x="14093238" y="6985353"/>
            <a:ext cx="1226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Short Time Objective Intelligibility (STOI) [12].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69F036-1B5A-C863-4CAB-03A5239945A0}"/>
              </a:ext>
            </a:extLst>
          </p:cNvPr>
          <p:cNvSpPr txBox="1"/>
          <p:nvPr/>
        </p:nvSpPr>
        <p:spPr>
          <a:xfrm>
            <a:off x="13961510" y="11461284"/>
            <a:ext cx="50614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Proxima Nova"/>
              </a:rPr>
              <a:t>Improved speech enhancement with ideal phoneme classification shows potential to simplify phoneme-based mask estimation with feature transformation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700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Proxima Nova"/>
              </a:rPr>
              <a:t>Future work will investigate mitigating reverberation in CIs with phoneme-specific mask estimation based on estimated phoneme probabilities to model</a:t>
            </a:r>
            <a:endParaRPr lang="en-US" sz="1400" i="1" dirty="0">
              <a:latin typeface="Proxima Nov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Proxima Nova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9C0ED17-6B00-FDCD-50F1-A50DE164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47523"/>
              </p:ext>
            </p:extLst>
          </p:nvPr>
        </p:nvGraphicFramePr>
        <p:xfrm>
          <a:off x="7660033" y="14828520"/>
          <a:ext cx="5617762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58">
                  <a:extLst>
                    <a:ext uri="{9D8B030D-6E8A-4147-A177-3AD203B41FA5}">
                      <a16:colId xmlns:a16="http://schemas.microsoft.com/office/drawing/2014/main" val="4292660596"/>
                    </a:ext>
                  </a:extLst>
                </a:gridCol>
                <a:gridCol w="2052802">
                  <a:extLst>
                    <a:ext uri="{9D8B030D-6E8A-4147-A177-3AD203B41FA5}">
                      <a16:colId xmlns:a16="http://schemas.microsoft.com/office/drawing/2014/main" val="500541734"/>
                    </a:ext>
                  </a:extLst>
                </a:gridCol>
                <a:gridCol w="2052802">
                  <a:extLst>
                    <a:ext uri="{9D8B030D-6E8A-4147-A177-3AD203B41FA5}">
                      <a16:colId xmlns:a16="http://schemas.microsoft.com/office/drawing/2014/main" val="108422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Databases for 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ptos" panose="020B0004020202020204" pitchFamily="34" charset="0"/>
                        </a:rPr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ptos" panose="020B0004020202020204" pitchFamily="34" charset="0"/>
                        </a:rPr>
                        <a:t>MODEL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ptos" panose="020B0004020202020204" pitchFamily="34" charset="0"/>
                        </a:rPr>
                        <a:t>Room Impulse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Brno University of </a:t>
                      </a:r>
                      <a:r>
                        <a:rPr lang="en-US" sz="1100" dirty="0" err="1">
                          <a:latin typeface="Aptos" panose="020B0004020202020204" pitchFamily="34" charset="0"/>
                        </a:rPr>
                        <a:t>Technology@FIT</a:t>
                      </a:r>
                      <a:r>
                        <a:rPr lang="en-US" sz="1100" dirty="0">
                          <a:latin typeface="Aptos" panose="020B0004020202020204" pitchFamily="34" charset="0"/>
                        </a:rPr>
                        <a:t> database [6]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Aachen Impulse Response database [9]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5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ptos" panose="020B0004020202020204" pitchFamily="34" charset="0"/>
                        </a:rPr>
                        <a:t>Speech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ptos" panose="020B0004020202020204" pitchFamily="34" charset="0"/>
                        </a:rPr>
                        <a:t>LibriSpeech</a:t>
                      </a:r>
                      <a:r>
                        <a:rPr lang="en-US" sz="1100" dirty="0">
                          <a:latin typeface="Aptos" panose="020B0004020202020204" pitchFamily="34" charset="0"/>
                        </a:rPr>
                        <a:t> database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ptos" panose="020B0004020202020204" pitchFamily="34" charset="0"/>
                        </a:rPr>
                        <a:t>HINT database 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937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1D41B1C1-18F8-1B38-A7B0-CFF2A6289A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86710"/>
                  </p:ext>
                </p:extLst>
              </p:nvPr>
            </p:nvGraphicFramePr>
            <p:xfrm>
              <a:off x="13967543" y="5105400"/>
              <a:ext cx="4752537" cy="739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0257">
                      <a:extLst>
                        <a:ext uri="{9D8B030D-6E8A-4147-A177-3AD203B41FA5}">
                          <a16:colId xmlns:a16="http://schemas.microsoft.com/office/drawing/2014/main" val="367129524"/>
                        </a:ext>
                      </a:extLst>
                    </a:gridCol>
                    <a:gridCol w="1016140">
                      <a:extLst>
                        <a:ext uri="{9D8B030D-6E8A-4147-A177-3AD203B41FA5}">
                          <a16:colId xmlns:a16="http://schemas.microsoft.com/office/drawing/2014/main" val="2307607752"/>
                        </a:ext>
                      </a:extLst>
                    </a:gridCol>
                    <a:gridCol w="1016140">
                      <a:extLst>
                        <a:ext uri="{9D8B030D-6E8A-4147-A177-3AD203B41FA5}">
                          <a16:colId xmlns:a16="http://schemas.microsoft.com/office/drawing/2014/main" val="1203799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Proxima Nova"/>
                            </a:rPr>
                            <a:t>Cluster Separability </a:t>
                          </a:r>
                          <a:r>
                            <a:rPr lang="en-US" sz="700" b="0" dirty="0">
                              <a:latin typeface="Proxima Nova"/>
                            </a:rPr>
                            <a:t>(Low value indicates better separation)</a:t>
                          </a:r>
                        </a:p>
                        <a:p>
                          <a:r>
                            <a:rPr lang="en-US" sz="700" dirty="0">
                              <a:latin typeface="Proxima Nova"/>
                            </a:rPr>
                            <a:t>x </a:t>
                          </a:r>
                          <a:r>
                            <a:rPr lang="en-US" sz="600" b="0" dirty="0">
                              <a:latin typeface="Proxima Nova"/>
                            </a:rPr>
                            <a:t>= feature vector,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 Clusters {</a:t>
                          </a:r>
                          <a:r>
                            <a:rPr lang="en-US" sz="600" b="0" i="1" baseline="0" dirty="0">
                              <a:latin typeface="Proxima Nova"/>
                            </a:rPr>
                            <a:t>S</a:t>
                          </a:r>
                          <a:r>
                            <a:rPr lang="en-US" sz="600" b="0" i="1" baseline="-25000" dirty="0">
                              <a:latin typeface="Proxima Nova"/>
                            </a:rPr>
                            <a:t>i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 …</a:t>
                          </a:r>
                          <a:r>
                            <a:rPr lang="en-US" sz="600" b="0" i="1" baseline="0" dirty="0">
                              <a:latin typeface="Proxima Nova"/>
                            </a:rPr>
                            <a:t>S</a:t>
                          </a:r>
                          <a:r>
                            <a:rPr lang="en-US" sz="600" b="0" i="1" baseline="-25000" dirty="0">
                              <a:latin typeface="Proxima Nova"/>
                            </a:rPr>
                            <a:t>K</a:t>
                          </a:r>
                          <a:r>
                            <a:rPr lang="en-US" sz="600" b="0" i="0" baseline="0" dirty="0">
                              <a:latin typeface="Proxima Nova"/>
                            </a:rPr>
                            <a:t>}, 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Cluster mean vectors {</a:t>
                          </a:r>
                          <a:r>
                            <a:rPr lang="en-US" sz="600" b="1" baseline="0" dirty="0">
                              <a:latin typeface="Proxima Nova"/>
                            </a:rPr>
                            <a:t>µ</a:t>
                          </a:r>
                          <a:r>
                            <a:rPr lang="en-US" sz="600" b="0" baseline="-25000" dirty="0">
                              <a:latin typeface="Proxima Nova"/>
                            </a:rPr>
                            <a:t>1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,…,</a:t>
                          </a:r>
                          <a:r>
                            <a:rPr lang="en-US" sz="600" b="1" baseline="0" dirty="0">
                              <a:latin typeface="Proxima Nova"/>
                            </a:rPr>
                            <a:t>µ</a:t>
                          </a:r>
                          <a:r>
                            <a:rPr lang="en-US" sz="600" b="0" baseline="-25000" dirty="0">
                              <a:latin typeface="Proxima Nova"/>
                            </a:rPr>
                            <a:t>K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}</a:t>
                          </a:r>
                          <a:endParaRPr lang="en-US" sz="700" b="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Proxima Nova"/>
                            </a:rPr>
                            <a:t>Before Feature Transformation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Proxima Nova"/>
                            </a:rPr>
                            <a:t>Before Feature Transformation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872708"/>
                      </a:ext>
                    </a:extLst>
                  </a:tr>
                  <a:tr h="1535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7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en-US" sz="7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‖"/>
                                                        <m:endChr m:val="‖"/>
                                                        <m:ctrlPr>
                                                          <a:rPr lang="en-US" sz="7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700" b="1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𝐱</m:t>
                                                        </m:r>
                                                        <m:r>
                                                          <a:rPr lang="en-US" sz="7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7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700" b="1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𝝁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7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≠</m:t>
                                                    </m:r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  <m:r>
                                                      <a:rPr lang="en-US" sz="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7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d>
                                                          <m:dPr>
                                                            <m:begChr m:val="‖"/>
                                                            <m:endChr m:val="‖"/>
                                                            <m:ctrlPr>
                                                              <a:rPr lang="en-US" sz="7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700" b="1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𝐱</m:t>
                                                            </m:r>
                                                            <m:r>
                                                              <a:rPr lang="en-US" sz="7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sz="7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sz="700" b="1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𝝁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7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</m:d>
                                                      </m:e>
                                                      <m:sup>
                                                        <m:r>
                                                          <a:rPr lang="en-US" sz="7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nary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70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2835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1D41B1C1-18F8-1B38-A7B0-CFF2A6289A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86710"/>
                  </p:ext>
                </p:extLst>
              </p:nvPr>
            </p:nvGraphicFramePr>
            <p:xfrm>
              <a:off x="13967543" y="5105400"/>
              <a:ext cx="4752537" cy="739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0257">
                      <a:extLst>
                        <a:ext uri="{9D8B030D-6E8A-4147-A177-3AD203B41FA5}">
                          <a16:colId xmlns:a16="http://schemas.microsoft.com/office/drawing/2014/main" val="367129524"/>
                        </a:ext>
                      </a:extLst>
                    </a:gridCol>
                    <a:gridCol w="1016140">
                      <a:extLst>
                        <a:ext uri="{9D8B030D-6E8A-4147-A177-3AD203B41FA5}">
                          <a16:colId xmlns:a16="http://schemas.microsoft.com/office/drawing/2014/main" val="2307607752"/>
                        </a:ext>
                      </a:extLst>
                    </a:gridCol>
                    <a:gridCol w="1016140">
                      <a:extLst>
                        <a:ext uri="{9D8B030D-6E8A-4147-A177-3AD203B41FA5}">
                          <a16:colId xmlns:a16="http://schemas.microsoft.com/office/drawing/2014/main" val="1203799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Proxima Nova"/>
                            </a:rPr>
                            <a:t>Cluster Separability </a:t>
                          </a:r>
                          <a:r>
                            <a:rPr lang="en-US" sz="700" b="0" dirty="0">
                              <a:latin typeface="Proxima Nova"/>
                            </a:rPr>
                            <a:t>(Low value indicates better separation)</a:t>
                          </a:r>
                        </a:p>
                        <a:p>
                          <a:r>
                            <a:rPr lang="en-US" sz="700" dirty="0">
                              <a:latin typeface="Proxima Nova"/>
                            </a:rPr>
                            <a:t>x </a:t>
                          </a:r>
                          <a:r>
                            <a:rPr lang="en-US" sz="600" b="0" dirty="0">
                              <a:latin typeface="Proxima Nova"/>
                            </a:rPr>
                            <a:t>= feature vector,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 Clusters {</a:t>
                          </a:r>
                          <a:r>
                            <a:rPr lang="en-US" sz="600" b="0" i="1" baseline="0" dirty="0">
                              <a:latin typeface="Proxima Nova"/>
                            </a:rPr>
                            <a:t>S</a:t>
                          </a:r>
                          <a:r>
                            <a:rPr lang="en-US" sz="600" b="0" i="1" baseline="-25000" dirty="0">
                              <a:latin typeface="Proxima Nova"/>
                            </a:rPr>
                            <a:t>i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 …</a:t>
                          </a:r>
                          <a:r>
                            <a:rPr lang="en-US" sz="600" b="0" i="1" baseline="0" dirty="0">
                              <a:latin typeface="Proxima Nova"/>
                            </a:rPr>
                            <a:t>S</a:t>
                          </a:r>
                          <a:r>
                            <a:rPr lang="en-US" sz="600" b="0" i="1" baseline="-25000" dirty="0">
                              <a:latin typeface="Proxima Nova"/>
                            </a:rPr>
                            <a:t>K</a:t>
                          </a:r>
                          <a:r>
                            <a:rPr lang="en-US" sz="600" b="0" i="0" baseline="0" dirty="0">
                              <a:latin typeface="Proxima Nova"/>
                            </a:rPr>
                            <a:t>}, 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Cluster mean vectors {</a:t>
                          </a:r>
                          <a:r>
                            <a:rPr lang="en-US" sz="600" b="1" baseline="0" dirty="0">
                              <a:latin typeface="Proxima Nova"/>
                            </a:rPr>
                            <a:t>µ</a:t>
                          </a:r>
                          <a:r>
                            <a:rPr lang="en-US" sz="600" b="0" baseline="-25000" dirty="0">
                              <a:latin typeface="Proxima Nova"/>
                            </a:rPr>
                            <a:t>1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,…,</a:t>
                          </a:r>
                          <a:r>
                            <a:rPr lang="en-US" sz="600" b="1" baseline="0" dirty="0">
                              <a:latin typeface="Proxima Nova"/>
                            </a:rPr>
                            <a:t>µ</a:t>
                          </a:r>
                          <a:r>
                            <a:rPr lang="en-US" sz="600" b="0" baseline="-25000" dirty="0">
                              <a:latin typeface="Proxima Nova"/>
                            </a:rPr>
                            <a:t>K</a:t>
                          </a:r>
                          <a:r>
                            <a:rPr lang="en-US" sz="600" b="0" baseline="0" dirty="0">
                              <a:latin typeface="Proxima Nova"/>
                            </a:rPr>
                            <a:t>}</a:t>
                          </a:r>
                          <a:endParaRPr lang="en-US" sz="700" b="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Proxima Nova"/>
                            </a:rPr>
                            <a:t>Before Feature Transformation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Proxima Nova"/>
                            </a:rPr>
                            <a:t>Before Feature Transformation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872708"/>
                      </a:ext>
                    </a:extLst>
                  </a:tr>
                  <a:tr h="434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24" t="-70833" r="-7600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700" dirty="0">
                            <a:latin typeface="Proxima Nov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283508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A09ED0-C130-FFE2-7345-69132A415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7317" y="7086600"/>
            <a:ext cx="6493975" cy="359999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A58DA8-6D0C-0DEA-FE74-DDF41EC6636A}"/>
              </a:ext>
            </a:extLst>
          </p:cNvPr>
          <p:cNvGrpSpPr/>
          <p:nvPr/>
        </p:nvGrpSpPr>
        <p:grpSpPr>
          <a:xfrm>
            <a:off x="14345441" y="2780529"/>
            <a:ext cx="3996739" cy="1740651"/>
            <a:chOff x="1828800" y="3199241"/>
            <a:chExt cx="17678400" cy="724437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732840-3854-249F-96CE-A4D2C5F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28800" y="3199241"/>
              <a:ext cx="8860553" cy="72443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8C1A15-3FD4-5F34-143D-A68908E6F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46647" y="3199242"/>
              <a:ext cx="8860553" cy="724437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80B166-4E0E-7C4B-2FC2-B30D177DD1BE}"/>
              </a:ext>
            </a:extLst>
          </p:cNvPr>
          <p:cNvGrpSpPr/>
          <p:nvPr/>
        </p:nvGrpSpPr>
        <p:grpSpPr>
          <a:xfrm>
            <a:off x="15425767" y="6476999"/>
            <a:ext cx="3230413" cy="3962401"/>
            <a:chOff x="16002000" y="6100691"/>
            <a:chExt cx="2654180" cy="4338710"/>
          </a:xfrm>
        </p:grpSpPr>
        <p:pic>
          <p:nvPicPr>
            <p:cNvPr id="30" name="Picture 29" descr="A graph of blue bars with red points&#10;&#10;Description automatically generated">
              <a:extLst>
                <a:ext uri="{FF2B5EF4-FFF2-40B4-BE49-F238E27FC236}">
                  <a16:creationId xmlns:a16="http://schemas.microsoft.com/office/drawing/2014/main" id="{33282029-CAD6-DE0F-85E9-5444E9F83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0" y="6100691"/>
              <a:ext cx="2654180" cy="2157984"/>
            </a:xfrm>
            <a:prstGeom prst="rect">
              <a:avLst/>
            </a:prstGeom>
          </p:spPr>
        </p:pic>
        <p:pic>
          <p:nvPicPr>
            <p:cNvPr id="43" name="Picture 42" descr="A graph of blue bars with red points&#10;&#10;Description automatically generated">
              <a:extLst>
                <a:ext uri="{FF2B5EF4-FFF2-40B4-BE49-F238E27FC236}">
                  <a16:creationId xmlns:a16="http://schemas.microsoft.com/office/drawing/2014/main" id="{8DD7AF0A-EDC6-04E2-439E-03313E9A3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0" y="8281417"/>
              <a:ext cx="2654180" cy="215798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FD794CD-1DED-8820-AFB3-687734D58B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800" y="541736"/>
            <a:ext cx="1494719" cy="1231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1251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Arial</vt:lpstr>
      <vt:lpstr>Calibri</vt:lpstr>
      <vt:lpstr>Cambria Math</vt:lpstr>
      <vt:lpstr>HelveticaNeue Regular</vt:lpstr>
      <vt:lpstr>Inter</vt:lpstr>
      <vt:lpstr>Proxima Nova</vt:lpstr>
      <vt:lpstr>Roboto</vt:lpstr>
      <vt:lpstr>Times New Roman</vt:lpstr>
      <vt:lpstr>Office Theme</vt:lpstr>
      <vt:lpstr>Mitigating Reverberation in Cochlear Implant Stimulus Patterns Using  Phoneme-based Transformations and Time-Frequency Mask Estimation Mezisashe Ojuba1; Boyla Mainsah, PhD2 1 Department of Electrical Engineering and Computer Science, Howard University 2 Department of Electrical and Computer Engineering (ECE), Duke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Mezisashe Ojuba</cp:lastModifiedBy>
  <cp:revision>75</cp:revision>
  <dcterms:created xsi:type="dcterms:W3CDTF">2013-01-28T22:40:39Z</dcterms:created>
  <dcterms:modified xsi:type="dcterms:W3CDTF">2024-07-26T17:22:33Z</dcterms:modified>
</cp:coreProperties>
</file>