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Roboto-regular.fntdata"/><Relationship Id="rId21" Type="http://schemas.openxmlformats.org/officeDocument/2006/relationships/font" Target="fonts/ProximaNova-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a:t>
            </a:r>
            <a:endParaRPr/>
          </a:p>
          <a:p>
            <a:pPr indent="0" lvl="0" marL="0" rtl="0" algn="l">
              <a:spcBef>
                <a:spcPts val="0"/>
              </a:spcBef>
              <a:spcAft>
                <a:spcPts val="0"/>
              </a:spcAft>
              <a:buNone/>
            </a:pPr>
            <a:r>
              <a:rPr lang="en"/>
              <a:t>Explain what cochlear implant is (with references) and the sides</a:t>
            </a:r>
            <a:endParaRPr/>
          </a:p>
          <a:p>
            <a:pPr indent="0" lvl="0" marL="0" rtl="0" algn="l">
              <a:spcBef>
                <a:spcPts val="0"/>
              </a:spcBef>
              <a:spcAft>
                <a:spcPts val="0"/>
              </a:spcAft>
              <a:buNone/>
            </a:pPr>
            <a:r>
              <a:rPr lang="en"/>
              <a:t>Explain how it works with graph like https://www.researchgate.net/figure/Overview-of-the-Audio-Processing-Pipeline-The-trainable-model-is-depicted-by-the-yellow_fig1_370949452</a:t>
            </a:r>
            <a:endParaRPr/>
          </a:p>
          <a:p>
            <a:pPr indent="0" lvl="0" marL="0" rtl="0" algn="l">
              <a:spcBef>
                <a:spcPts val="0"/>
              </a:spcBef>
              <a:spcAft>
                <a:spcPts val="0"/>
              </a:spcAft>
              <a:buNone/>
            </a:pPr>
            <a:r>
              <a:rPr lang="en"/>
              <a:t>Explain original sound and where you got it from, </a:t>
            </a:r>
            <a:r>
              <a:rPr lang="en">
                <a:solidFill>
                  <a:schemeClr val="dk1"/>
                </a:solidFill>
              </a:rPr>
              <a:t>Spectrogram</a:t>
            </a:r>
            <a:endParaRPr>
              <a:solidFill>
                <a:schemeClr val="dk1"/>
              </a:solidFill>
            </a:endParaRPr>
          </a:p>
          <a:p>
            <a:pPr indent="0" lvl="0" marL="0" rtl="0" algn="l">
              <a:spcBef>
                <a:spcPts val="0"/>
              </a:spcBef>
              <a:spcAft>
                <a:spcPts val="0"/>
              </a:spcAft>
              <a:buNone/>
            </a:pPr>
            <a:r>
              <a:rPr lang="en">
                <a:solidFill>
                  <a:schemeClr val="dk1"/>
                </a:solidFill>
              </a:rPr>
              <a:t>Show graph with all three images. Image should show bandpass frequency, etc. Play sound before and after (images should be 6 channels, sound should include 20 channels, etc). Put reference of where you got the frequencies for bandpassing from.</a:t>
            </a:r>
            <a:endParaRPr>
              <a:solidFill>
                <a:schemeClr val="dk1"/>
              </a:solidFill>
            </a:endParaRPr>
          </a:p>
          <a:p>
            <a:pPr indent="0" lvl="0" marL="0" rtl="0" algn="l">
              <a:spcBef>
                <a:spcPts val="0"/>
              </a:spcBef>
              <a:spcAft>
                <a:spcPts val="0"/>
              </a:spcAft>
              <a:buNone/>
            </a:pPr>
            <a:r>
              <a:rPr lang="en">
                <a:solidFill>
                  <a:schemeClr val="dk1"/>
                </a:solidFill>
              </a:rPr>
              <a:t>Noise - play sound before and after</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247983e8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247983e8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expected, the output using just 22 bands is much clearer and intelligible than the one with 6 bands.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3033d7be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3033d7be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247983e8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247983e8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246400f8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246400f8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Hearing is lost when the hair cells in </a:t>
            </a:r>
            <a:r>
              <a:rPr lang="en"/>
              <a:t>the</a:t>
            </a:r>
            <a:r>
              <a:rPr lang="en"/>
              <a:t> cochlear are so damaged they cannot stimulate the spiral ganglion (auditory nerve cells).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Exterior parts of the cochlear are sensitive to higher frequencies of sound. Interior parts to lower frequencies of sound.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247983e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247983e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247983e8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247983e8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246400f8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246400f8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a:t>
            </a:r>
            <a:r>
              <a:rPr lang="en"/>
              <a:t>igure 6. Cochlear implants have five main components, only two of which are inside the body. A microphone above the ear senses sound waves, which are directed to a tiny computer tucked behind the ear. The computer is programmed to transform the input into specifications for stimuli to be delivered to the implanted electrodes. A disk-shaped transmitter uses high-bandwidth radio waves to convey these instructions to a thin receiver just under the skin. The receiver converts the instructions into electrical stimuli and sends them to the correct electrode in the cochlea, which in turn excites neurons in the auditory nerve.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247983e8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247983e8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simulate the auditory processing pipeline for cochlear implant? To enable testing without actual Deaf people with cochlear implants. Conduct experiments with simulations, then test the promising results on actual Deaf people with cochlear implants.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Talk a bit about sound: </a:t>
            </a:r>
            <a:endParaRPr/>
          </a:p>
          <a:p>
            <a:pPr indent="0" lvl="0" marL="0" rtl="0" algn="l">
              <a:spcBef>
                <a:spcPts val="0"/>
              </a:spcBef>
              <a:spcAft>
                <a:spcPts val="0"/>
              </a:spcAft>
              <a:buNone/>
            </a:pPr>
            <a:r>
              <a:rPr lang="en"/>
              <a:t>Formants, frequencies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Define Bandpass, rectifies, significance of rms energy, reconstructing signal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to simulate the auditory processing pipeline for a cochlear implant, these were the steps used:</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247983e8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247983e8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Reconstructed signal is not the same as input signal. It conveys useful information, but some of the complexities of real world sound are missing.</a:t>
            </a:r>
            <a:endParaRPr>
              <a:solidFill>
                <a:schemeClr val="dk1"/>
              </a:solidFill>
            </a:endParaRPr>
          </a:p>
          <a:p>
            <a:pPr indent="0" lvl="0" marL="0" rtl="0" algn="l">
              <a:spcBef>
                <a:spcPts val="0"/>
              </a:spcBef>
              <a:spcAft>
                <a:spcPts val="0"/>
              </a:spcAft>
              <a:buNone/>
            </a:pPr>
            <a:r>
              <a:rPr lang="en">
                <a:solidFill>
                  <a:schemeClr val="dk1"/>
                </a:solidFill>
              </a:rPr>
              <a:t>Can see this through the difference between the graph of the bandpassed signals and the electrode-wave signals - bandpassed is more jaggedy and electrode wave is more uniform. </a:t>
            </a:r>
            <a:endParaRPr>
              <a:solidFill>
                <a:schemeClr val="dk1"/>
              </a:solidFill>
            </a:endParaRPr>
          </a:p>
          <a:p>
            <a:pPr indent="0" lvl="0" marL="0" rtl="0" algn="l">
              <a:spcBef>
                <a:spcPts val="0"/>
              </a:spcBef>
              <a:spcAft>
                <a:spcPts val="0"/>
              </a:spcAft>
              <a:buNone/>
            </a:pPr>
            <a:r>
              <a:rPr lang="en">
                <a:solidFill>
                  <a:schemeClr val="dk1"/>
                </a:solidFill>
              </a:rPr>
              <a:t>However, speech is still discernible.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Dorman 2004 points out - due to the imprecision of the information transmitted by cochlear implants, people with cochlear implants do not report experiencing music the same way they achieve high word recognition.</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247983e8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247983e8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247983e8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247983e8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frequency bands in svirsky et al 2015 for bandpassing. </a:t>
            </a:r>
            <a:endParaRPr/>
          </a:p>
          <a:p>
            <a:pPr indent="0" lvl="0" marL="0" rtl="0" algn="l">
              <a:spcBef>
                <a:spcPts val="0"/>
              </a:spcBef>
              <a:spcAft>
                <a:spcPts val="0"/>
              </a:spcAft>
              <a:buNone/>
            </a:pPr>
            <a:r>
              <a:rPr lang="en"/>
              <a:t>Show lowest frequency band for legibility.</a:t>
            </a:r>
            <a:endParaRPr/>
          </a:p>
          <a:p>
            <a:pPr indent="0" lvl="0" marL="0" rtl="0" algn="l">
              <a:spcBef>
                <a:spcPts val="0"/>
              </a:spcBef>
              <a:spcAft>
                <a:spcPts val="0"/>
              </a:spcAft>
              <a:buNone/>
            </a:pPr>
            <a:r>
              <a:rPr lang="en"/>
              <a:t>Explain the </a:t>
            </a:r>
            <a:r>
              <a:rPr lang="en"/>
              <a:t>process</a:t>
            </a:r>
            <a:r>
              <a:rPr lang="en"/>
              <a:t> gone through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drive.google.com/file/d/1-_YX4gAS6cs2-ZvVk5_7cs-gpFftzYJa/view" TargetMode="External"/><Relationship Id="rId5" Type="http://schemas.openxmlformats.org/officeDocument/2006/relationships/image" Target="../media/image1.png"/><Relationship Id="rId6" Type="http://schemas.openxmlformats.org/officeDocument/2006/relationships/hyperlink" Target="http://drive.google.com/file/d/19ssGMqAR7IIIwGp3lfkSiwSFLy7pcBja/view" TargetMode="External"/><Relationship Id="rId7" Type="http://schemas.openxmlformats.org/officeDocument/2006/relationships/hyperlink" Target="http://drive.google.com/file/d/1D_11wOmV-hKtlPOaeaNdt6JzJUe3TVxI/view" TargetMode="External"/><Relationship Id="rId8" Type="http://schemas.openxmlformats.org/officeDocument/2006/relationships/hyperlink" Target="https://github.com/SasheO/CochlearImplantSimulation/blob/main/Task%201-%20Simulate%20Audio%20CI%20Processing%20Pipeline.ipyn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jstor.org/stable/27858452" TargetMode="External"/><Relationship Id="rId4" Type="http://schemas.openxmlformats.org/officeDocument/2006/relationships/hyperlink" Target="https://www.britannica.com/science/ear" TargetMode="External"/><Relationship Id="rId5" Type="http://schemas.openxmlformats.org/officeDocument/2006/relationships/hyperlink" Target="https://doi.org/10.3109/00016489.2014.1002052" TargetMode="External"/><Relationship Id="rId6" Type="http://schemas.openxmlformats.org/officeDocument/2006/relationships/hyperlink" Target="https://github.com/SasheO/CochlearImplantSimulation/blob/main/Task%201-%20Simulate%20Audio%20CI%20Processing%20Pipeline.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hyperlink" Target="https://www.britannica.com/science/ear#/media/1/175622/5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hyperlink" Target="https://www.jstor.org/stable/27858452?origin=JSTOR-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www.nidcd.nih.gov/health/cochlear-implan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hyperlink" Target="https://www.jstor.org/stable/27858452?origin=JSTOR-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hyperlink" Target="http://drive.google.com/file/d/1-_YX4gAS6cs2-ZvVk5_7cs-gpFftzYJa/view" TargetMode="External"/><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Simulating the Auditory Processing Pipeline of a Cochlear Implant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Mezisashe Ojuba</a:t>
            </a:r>
            <a:endParaRPr/>
          </a:p>
          <a:p>
            <a:pPr indent="0" lvl="0" marL="0" rtl="0" algn="l">
              <a:spcBef>
                <a:spcPts val="0"/>
              </a:spcBef>
              <a:spcAft>
                <a:spcPts val="0"/>
              </a:spcAft>
              <a:buNone/>
            </a:pPr>
            <a:r>
              <a:rPr lang="en"/>
              <a:t>5th June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3">
            <a:alphaModFix/>
          </a:blip>
          <a:stretch>
            <a:fillRect/>
          </a:stretch>
        </p:blipFill>
        <p:spPr>
          <a:xfrm>
            <a:off x="2608358" y="0"/>
            <a:ext cx="3416335" cy="5143501"/>
          </a:xfrm>
          <a:prstGeom prst="rect">
            <a:avLst/>
          </a:prstGeom>
          <a:noFill/>
          <a:ln>
            <a:noFill/>
          </a:ln>
        </p:spPr>
      </p:pic>
      <p:pic>
        <p:nvPicPr>
          <p:cNvPr id="122" name="Google Shape;122;p22" title="LL-Q1860_(eng)-Vealhurl-cosmos2.wav">
            <a:hlinkClick r:id="rId4"/>
          </p:cNvPr>
          <p:cNvPicPr preferRelativeResize="0"/>
          <p:nvPr/>
        </p:nvPicPr>
        <p:blipFill>
          <a:blip r:embed="rId5">
            <a:alphaModFix/>
          </a:blip>
          <a:stretch>
            <a:fillRect/>
          </a:stretch>
        </p:blipFill>
        <p:spPr>
          <a:xfrm>
            <a:off x="1327650" y="2343150"/>
            <a:ext cx="457200" cy="457200"/>
          </a:xfrm>
          <a:prstGeom prst="rect">
            <a:avLst/>
          </a:prstGeom>
          <a:noFill/>
          <a:ln>
            <a:noFill/>
          </a:ln>
        </p:spPr>
      </p:pic>
      <p:cxnSp>
        <p:nvCxnSpPr>
          <p:cNvPr id="123" name="Google Shape;123;p22"/>
          <p:cNvCxnSpPr>
            <a:stCxn id="122" idx="3"/>
            <a:endCxn id="121" idx="1"/>
          </p:cNvCxnSpPr>
          <p:nvPr/>
        </p:nvCxnSpPr>
        <p:spPr>
          <a:xfrm>
            <a:off x="1784850" y="2571750"/>
            <a:ext cx="823500" cy="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22"/>
          <p:cNvSpPr txBox="1"/>
          <p:nvPr/>
        </p:nvSpPr>
        <p:spPr>
          <a:xfrm>
            <a:off x="1252725" y="2800350"/>
            <a:ext cx="850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Input</a:t>
            </a:r>
            <a:endParaRPr sz="1800">
              <a:solidFill>
                <a:schemeClr val="accent3"/>
              </a:solidFill>
              <a:latin typeface="Proxima Nova"/>
              <a:ea typeface="Proxima Nova"/>
              <a:cs typeface="Proxima Nova"/>
              <a:sym typeface="Proxima Nova"/>
            </a:endParaRPr>
          </a:p>
        </p:txBody>
      </p:sp>
      <p:pic>
        <p:nvPicPr>
          <p:cNvPr id="125" name="Google Shape;125;p22" title="cosmos2-6c.wav.wav">
            <a:hlinkClick r:id="rId6"/>
          </p:cNvPr>
          <p:cNvPicPr preferRelativeResize="0"/>
          <p:nvPr/>
        </p:nvPicPr>
        <p:blipFill>
          <a:blip r:embed="rId5">
            <a:alphaModFix/>
          </a:blip>
          <a:stretch>
            <a:fillRect/>
          </a:stretch>
        </p:blipFill>
        <p:spPr>
          <a:xfrm>
            <a:off x="6848193" y="1055325"/>
            <a:ext cx="457200" cy="457200"/>
          </a:xfrm>
          <a:prstGeom prst="rect">
            <a:avLst/>
          </a:prstGeom>
          <a:noFill/>
          <a:ln>
            <a:noFill/>
          </a:ln>
        </p:spPr>
      </p:pic>
      <p:sp>
        <p:nvSpPr>
          <p:cNvPr id="126" name="Google Shape;126;p22"/>
          <p:cNvSpPr txBox="1"/>
          <p:nvPr/>
        </p:nvSpPr>
        <p:spPr>
          <a:xfrm>
            <a:off x="6626275" y="1629100"/>
            <a:ext cx="1848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3"/>
                </a:solidFill>
                <a:latin typeface="Proxima Nova"/>
                <a:ea typeface="Proxima Nova"/>
                <a:cs typeface="Proxima Nova"/>
                <a:sym typeface="Proxima Nova"/>
              </a:rPr>
              <a:t>Output (6 channels)</a:t>
            </a:r>
            <a:endParaRPr sz="1500">
              <a:solidFill>
                <a:schemeClr val="accent3"/>
              </a:solidFill>
              <a:latin typeface="Proxima Nova"/>
              <a:ea typeface="Proxima Nova"/>
              <a:cs typeface="Proxima Nova"/>
              <a:sym typeface="Proxima Nova"/>
            </a:endParaRPr>
          </a:p>
        </p:txBody>
      </p:sp>
      <p:pic>
        <p:nvPicPr>
          <p:cNvPr id="127" name="Google Shape;127;p22" title="cosmos3-22c.wav.wav">
            <a:hlinkClick r:id="rId7"/>
          </p:cNvPr>
          <p:cNvPicPr preferRelativeResize="0"/>
          <p:nvPr/>
        </p:nvPicPr>
        <p:blipFill>
          <a:blip r:embed="rId5">
            <a:alphaModFix/>
          </a:blip>
          <a:stretch>
            <a:fillRect/>
          </a:stretch>
        </p:blipFill>
        <p:spPr>
          <a:xfrm>
            <a:off x="6848193" y="3372250"/>
            <a:ext cx="457200" cy="457200"/>
          </a:xfrm>
          <a:prstGeom prst="rect">
            <a:avLst/>
          </a:prstGeom>
          <a:noFill/>
          <a:ln>
            <a:noFill/>
          </a:ln>
        </p:spPr>
      </p:pic>
      <p:sp>
        <p:nvSpPr>
          <p:cNvPr id="128" name="Google Shape;128;p22"/>
          <p:cNvSpPr txBox="1"/>
          <p:nvPr/>
        </p:nvSpPr>
        <p:spPr>
          <a:xfrm>
            <a:off x="6626275" y="3960000"/>
            <a:ext cx="2078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3"/>
                </a:solidFill>
                <a:latin typeface="Proxima Nova"/>
                <a:ea typeface="Proxima Nova"/>
                <a:cs typeface="Proxima Nova"/>
                <a:sym typeface="Proxima Nova"/>
              </a:rPr>
              <a:t>Output (22 channels)</a:t>
            </a:r>
            <a:endParaRPr sz="1500">
              <a:solidFill>
                <a:schemeClr val="accent3"/>
              </a:solidFill>
              <a:latin typeface="Proxima Nova"/>
              <a:ea typeface="Proxima Nova"/>
              <a:cs typeface="Proxima Nova"/>
              <a:sym typeface="Proxima Nova"/>
            </a:endParaRPr>
          </a:p>
        </p:txBody>
      </p:sp>
      <p:cxnSp>
        <p:nvCxnSpPr>
          <p:cNvPr id="129" name="Google Shape;129;p22"/>
          <p:cNvCxnSpPr>
            <a:stCxn id="121" idx="3"/>
            <a:endCxn id="127" idx="1"/>
          </p:cNvCxnSpPr>
          <p:nvPr/>
        </p:nvCxnSpPr>
        <p:spPr>
          <a:xfrm>
            <a:off x="6024693" y="2571751"/>
            <a:ext cx="823500" cy="10290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30" name="Google Shape;130;p22"/>
          <p:cNvCxnSpPr>
            <a:stCxn id="121" idx="3"/>
            <a:endCxn id="125" idx="1"/>
          </p:cNvCxnSpPr>
          <p:nvPr/>
        </p:nvCxnSpPr>
        <p:spPr>
          <a:xfrm flipH="1" rot="10800000">
            <a:off x="6024693" y="1283851"/>
            <a:ext cx="823500" cy="12879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131" name="Google Shape;131;p22"/>
          <p:cNvSpPr txBox="1"/>
          <p:nvPr/>
        </p:nvSpPr>
        <p:spPr>
          <a:xfrm>
            <a:off x="6611950" y="4638875"/>
            <a:ext cx="2063700" cy="3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8"/>
              </a:rPr>
              <a:t>Jupyter Notebook</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Noise</a:t>
            </a:r>
            <a:endParaRPr/>
          </a:p>
        </p:txBody>
      </p:sp>
      <p:sp>
        <p:nvSpPr>
          <p:cNvPr id="137" name="Google Shape;13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1150" lvl="0" marL="457200" rtl="0" algn="l">
              <a:lnSpc>
                <a:spcPct val="200000"/>
              </a:lnSpc>
              <a:spcBef>
                <a:spcPts val="0"/>
              </a:spcBef>
              <a:spcAft>
                <a:spcPts val="0"/>
              </a:spcAft>
              <a:buClr>
                <a:srgbClr val="212121"/>
              </a:buClr>
              <a:buSzPts val="1300"/>
              <a:buFont typeface="Roboto"/>
              <a:buChar char="●"/>
            </a:pPr>
            <a:r>
              <a:rPr i="1" lang="en" sz="1200">
                <a:solidFill>
                  <a:srgbClr val="000000"/>
                </a:solidFill>
                <a:latin typeface="Arial"/>
                <a:ea typeface="Arial"/>
                <a:cs typeface="Arial"/>
                <a:sym typeface="Arial"/>
              </a:rPr>
              <a:t>Cochlear Implants</a:t>
            </a:r>
            <a:r>
              <a:rPr lang="en" sz="1200">
                <a:solidFill>
                  <a:srgbClr val="000000"/>
                </a:solidFill>
                <a:latin typeface="Arial"/>
                <a:ea typeface="Arial"/>
                <a:cs typeface="Arial"/>
                <a:sym typeface="Arial"/>
              </a:rPr>
              <a:t>. (2024, May 6). NIDCD. https://www.nidcd.nih.gov/health/cochlear-implants</a:t>
            </a:r>
            <a:endParaRPr sz="1300">
              <a:solidFill>
                <a:srgbClr val="212121"/>
              </a:solidFill>
              <a:highlight>
                <a:srgbClr val="FFFFFF"/>
              </a:highlight>
              <a:latin typeface="Roboto"/>
              <a:ea typeface="Roboto"/>
              <a:cs typeface="Roboto"/>
              <a:sym typeface="Roboto"/>
            </a:endParaRPr>
          </a:p>
          <a:p>
            <a:pPr indent="-311150" lvl="0" marL="457200" rtl="0" algn="l">
              <a:spcBef>
                <a:spcPts val="0"/>
              </a:spcBef>
              <a:spcAft>
                <a:spcPts val="0"/>
              </a:spcAft>
              <a:buClr>
                <a:srgbClr val="212121"/>
              </a:buClr>
              <a:buSzPts val="1300"/>
              <a:buFont typeface="Roboto"/>
              <a:buChar char="●"/>
            </a:pPr>
            <a:r>
              <a:rPr lang="en" sz="1100">
                <a:solidFill>
                  <a:srgbClr val="000000"/>
                </a:solidFill>
                <a:latin typeface="Arial"/>
                <a:ea typeface="Arial"/>
                <a:cs typeface="Arial"/>
                <a:sym typeface="Arial"/>
              </a:rPr>
              <a:t>Dorman, M. F., &amp; Wilson, B. S. (2004). The Design and Function of Cochlear Implants: Fusing medicine, neural science and engineering, these devices transform human speech into an electrical code that deafened ears can understand. </a:t>
            </a:r>
            <a:r>
              <a:rPr i="1" lang="en" sz="1100">
                <a:solidFill>
                  <a:srgbClr val="000000"/>
                </a:solidFill>
                <a:latin typeface="Arial"/>
                <a:ea typeface="Arial"/>
                <a:cs typeface="Arial"/>
                <a:sym typeface="Arial"/>
              </a:rPr>
              <a:t>American Scientist</a:t>
            </a:r>
            <a:r>
              <a:rPr lang="en" sz="1100">
                <a:solidFill>
                  <a:srgbClr val="000000"/>
                </a:solidFill>
                <a:latin typeface="Arial"/>
                <a:ea typeface="Arial"/>
                <a:cs typeface="Arial"/>
                <a:sym typeface="Arial"/>
              </a:rPr>
              <a:t>, </a:t>
            </a:r>
            <a:r>
              <a:rPr i="1" lang="en" sz="1100">
                <a:solidFill>
                  <a:srgbClr val="000000"/>
                </a:solidFill>
                <a:latin typeface="Arial"/>
                <a:ea typeface="Arial"/>
                <a:cs typeface="Arial"/>
                <a:sym typeface="Arial"/>
              </a:rPr>
              <a:t>92</a:t>
            </a:r>
            <a:r>
              <a:rPr lang="en" sz="1100">
                <a:solidFill>
                  <a:srgbClr val="000000"/>
                </a:solidFill>
                <a:latin typeface="Arial"/>
                <a:ea typeface="Arial"/>
                <a:cs typeface="Arial"/>
                <a:sym typeface="Arial"/>
              </a:rPr>
              <a:t>(5), 436–445. </a:t>
            </a:r>
            <a:r>
              <a:rPr lang="en" sz="1100" u="sng">
                <a:solidFill>
                  <a:schemeClr val="hlink"/>
                </a:solidFill>
                <a:latin typeface="Arial"/>
                <a:ea typeface="Arial"/>
                <a:cs typeface="Arial"/>
                <a:sym typeface="Arial"/>
                <a:hlinkClick r:id="rId3"/>
              </a:rPr>
              <a:t>http://www.jstor.org/stable/27858452</a:t>
            </a:r>
            <a:endParaRPr sz="1100">
              <a:solidFill>
                <a:srgbClr val="000000"/>
              </a:solidFill>
              <a:latin typeface="Arial"/>
              <a:ea typeface="Arial"/>
              <a:cs typeface="Arial"/>
              <a:sym typeface="Arial"/>
            </a:endParaRPr>
          </a:p>
          <a:p>
            <a:pPr indent="-298450" lvl="0" marL="457200" rtl="0" algn="l">
              <a:lnSpc>
                <a:spcPct val="200000"/>
              </a:lnSpc>
              <a:spcBef>
                <a:spcPts val="0"/>
              </a:spcBef>
              <a:spcAft>
                <a:spcPts val="0"/>
              </a:spcAft>
              <a:buClr>
                <a:srgbClr val="000000"/>
              </a:buClr>
              <a:buSzPts val="1100"/>
              <a:buFont typeface="Arial"/>
              <a:buChar char="●"/>
            </a:pPr>
            <a:r>
              <a:rPr i="1" lang="en" sz="1200">
                <a:solidFill>
                  <a:srgbClr val="000000"/>
                </a:solidFill>
                <a:latin typeface="Arial"/>
                <a:ea typeface="Arial"/>
                <a:cs typeface="Arial"/>
                <a:sym typeface="Arial"/>
              </a:rPr>
              <a:t>File:LL-Q1860 (eng)-Vealhurl-cosmos2.wav - Wikimedia Commons</a:t>
            </a:r>
            <a:r>
              <a:rPr lang="en" sz="1200">
                <a:solidFill>
                  <a:srgbClr val="000000"/>
                </a:solidFill>
                <a:latin typeface="Arial"/>
                <a:ea typeface="Arial"/>
                <a:cs typeface="Arial"/>
                <a:sym typeface="Arial"/>
              </a:rPr>
              <a:t>. (2020, October 17). https://commons.wikimedia.org/wiki/File:LL-Q1860_(eng)-Vealhurl-cosmos2.wav</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300">
                <a:solidFill>
                  <a:srgbClr val="212121"/>
                </a:solidFill>
                <a:highlight>
                  <a:srgbClr val="FFFFFF"/>
                </a:highlight>
                <a:latin typeface="Roboto"/>
                <a:ea typeface="Roboto"/>
                <a:cs typeface="Roboto"/>
                <a:sym typeface="Roboto"/>
              </a:rPr>
              <a:t>Hawkins, J. E. (2024, March 26). human ear. Encyclopedia Britannica. </a:t>
            </a:r>
            <a:r>
              <a:rPr lang="en" sz="1300" u="sng">
                <a:solidFill>
                  <a:schemeClr val="accent5"/>
                </a:solidFill>
                <a:highlight>
                  <a:srgbClr val="FFFFFF"/>
                </a:highlight>
                <a:latin typeface="Roboto"/>
                <a:ea typeface="Roboto"/>
                <a:cs typeface="Roboto"/>
                <a:sym typeface="Roboto"/>
                <a:hlinkClick r:id="rId4">
                  <a:extLst>
                    <a:ext uri="{A12FA001-AC4F-418D-AE19-62706E023703}">
                      <ahyp:hlinkClr val="tx"/>
                    </a:ext>
                  </a:extLst>
                </a:hlinkClick>
              </a:rPr>
              <a:t>https://www.britannica.com/science/ear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300">
                <a:solidFill>
                  <a:srgbClr val="212121"/>
                </a:solidFill>
                <a:highlight>
                  <a:srgbClr val="FFFFFF"/>
                </a:highlight>
                <a:latin typeface="Roboto"/>
                <a:ea typeface="Roboto"/>
                <a:cs typeface="Roboto"/>
                <a:sym typeface="Roboto"/>
              </a:rPr>
              <a:t>Svirsky, M. A., Fitzgerald, M. B., Sagi, E., &amp; Glassman, E. K. (2015). Bilateral cochlear implants with large asymmetries in electrode insertion depth: implications for the study of auditory plasticity. </a:t>
            </a:r>
            <a:r>
              <a:rPr i="1" lang="en" sz="1300">
                <a:solidFill>
                  <a:srgbClr val="212121"/>
                </a:solidFill>
                <a:highlight>
                  <a:srgbClr val="FFFFFF"/>
                </a:highlight>
                <a:latin typeface="Roboto"/>
                <a:ea typeface="Roboto"/>
                <a:cs typeface="Roboto"/>
                <a:sym typeface="Roboto"/>
              </a:rPr>
              <a:t>Acta oto-laryngologica</a:t>
            </a:r>
            <a:r>
              <a:rPr lang="en" sz="1300">
                <a:solidFill>
                  <a:srgbClr val="212121"/>
                </a:solidFill>
                <a:highlight>
                  <a:srgbClr val="FFFFFF"/>
                </a:highlight>
                <a:latin typeface="Roboto"/>
                <a:ea typeface="Roboto"/>
                <a:cs typeface="Roboto"/>
                <a:sym typeface="Roboto"/>
              </a:rPr>
              <a:t>, </a:t>
            </a:r>
            <a:r>
              <a:rPr i="1" lang="en" sz="1300">
                <a:solidFill>
                  <a:srgbClr val="212121"/>
                </a:solidFill>
                <a:highlight>
                  <a:srgbClr val="FFFFFF"/>
                </a:highlight>
                <a:latin typeface="Roboto"/>
                <a:ea typeface="Roboto"/>
                <a:cs typeface="Roboto"/>
                <a:sym typeface="Roboto"/>
              </a:rPr>
              <a:t>135</a:t>
            </a:r>
            <a:r>
              <a:rPr lang="en" sz="1300">
                <a:solidFill>
                  <a:srgbClr val="212121"/>
                </a:solidFill>
                <a:highlight>
                  <a:srgbClr val="FFFFFF"/>
                </a:highlight>
                <a:latin typeface="Roboto"/>
                <a:ea typeface="Roboto"/>
                <a:cs typeface="Roboto"/>
                <a:sym typeface="Roboto"/>
              </a:rPr>
              <a:t>(4), 354–363. </a:t>
            </a:r>
            <a:r>
              <a:rPr lang="en" sz="1300" u="sng">
                <a:solidFill>
                  <a:schemeClr val="accent5"/>
                </a:solidFill>
                <a:highlight>
                  <a:srgbClr val="FFFFFF"/>
                </a:highlight>
                <a:latin typeface="Roboto"/>
                <a:ea typeface="Roboto"/>
                <a:cs typeface="Roboto"/>
                <a:sym typeface="Roboto"/>
                <a:hlinkClick r:id="rId5">
                  <a:extLst>
                    <a:ext uri="{A12FA001-AC4F-418D-AE19-62706E023703}">
                      <ahyp:hlinkClr val="tx"/>
                    </a:ext>
                  </a:extLst>
                </a:hlinkClick>
              </a:rPr>
              <a:t>https://doi.org/10.3109/00016489.2014.1002052</a:t>
            </a:r>
            <a:endParaRPr sz="11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u="sng">
                <a:solidFill>
                  <a:schemeClr val="accent5"/>
                </a:solidFill>
                <a:hlinkClick r:id="rId6">
                  <a:extLst>
                    <a:ext uri="{A12FA001-AC4F-418D-AE19-62706E023703}">
                      <ahyp:hlinkClr val="tx"/>
                    </a:ext>
                  </a:extLst>
                </a:hlinkClick>
              </a:rPr>
              <a:t>Jupyter Notebook</a:t>
            </a: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cochlear implant?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8430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An electronic device to provide hearing sensation to Deaf/Hard-of-Hearing people.</a:t>
            </a:r>
            <a:endParaRPr sz="2400"/>
          </a:p>
          <a:p>
            <a:pPr indent="-381000" lvl="0" marL="457200" rtl="0" algn="l">
              <a:spcBef>
                <a:spcPts val="1200"/>
              </a:spcBef>
              <a:spcAft>
                <a:spcPts val="0"/>
              </a:spcAft>
              <a:buSzPts val="2400"/>
              <a:buChar char="●"/>
            </a:pPr>
            <a:r>
              <a:rPr lang="en" sz="2400"/>
              <a:t>Normal Hearing</a:t>
            </a:r>
            <a:endParaRPr sz="2400"/>
          </a:p>
          <a:p>
            <a:pPr indent="-355600" lvl="1" marL="914400" rtl="0" algn="l">
              <a:spcBef>
                <a:spcPts val="0"/>
              </a:spcBef>
              <a:spcAft>
                <a:spcPts val="0"/>
              </a:spcAft>
              <a:buSzPts val="2000"/>
              <a:buChar char="○"/>
            </a:pPr>
            <a:r>
              <a:rPr lang="en" sz="2000"/>
              <a:t>Outer, middle, inner ear</a:t>
            </a:r>
            <a:endParaRPr sz="2000"/>
          </a:p>
          <a:p>
            <a:pPr indent="-381000" lvl="0" marL="457200" rtl="0" algn="l">
              <a:spcBef>
                <a:spcPts val="0"/>
              </a:spcBef>
              <a:spcAft>
                <a:spcPts val="0"/>
              </a:spcAft>
              <a:buSzPts val="2400"/>
              <a:buChar char="●"/>
            </a:pPr>
            <a:r>
              <a:rPr lang="en" sz="2400"/>
              <a:t>Hair cells in the Cochlear</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245403" y="273475"/>
            <a:ext cx="7786639" cy="3812272"/>
          </a:xfrm>
          <a:prstGeom prst="rect">
            <a:avLst/>
          </a:prstGeom>
          <a:noFill/>
          <a:ln>
            <a:noFill/>
          </a:ln>
        </p:spPr>
      </p:pic>
      <p:sp>
        <p:nvSpPr>
          <p:cNvPr id="72" name="Google Shape;72;p15"/>
          <p:cNvSpPr txBox="1"/>
          <p:nvPr/>
        </p:nvSpPr>
        <p:spPr>
          <a:xfrm>
            <a:off x="245395" y="4329732"/>
            <a:ext cx="8520600" cy="72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i="1" lang="en" sz="950">
                <a:solidFill>
                  <a:srgbClr val="1B1B1B"/>
                </a:solidFill>
                <a:highlight>
                  <a:srgbClr val="FFFFFF"/>
                </a:highlight>
              </a:rPr>
              <a:t>Structure of Human Ear. Source: </a:t>
            </a:r>
            <a:r>
              <a:rPr i="1" lang="en" sz="950" u="sng">
                <a:solidFill>
                  <a:schemeClr val="hlink"/>
                </a:solidFill>
                <a:highlight>
                  <a:srgbClr val="FFFFFF"/>
                </a:highlight>
                <a:hlinkClick r:id="rId4"/>
              </a:rPr>
              <a:t>Britannica</a:t>
            </a:r>
            <a:r>
              <a:rPr i="1" lang="en" sz="950">
                <a:solidFill>
                  <a:srgbClr val="1B1B1B"/>
                </a:solidFill>
                <a:highlight>
                  <a:srgbClr val="FFFFFF"/>
                </a:highlight>
              </a:rPr>
              <a:t>.</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630141" y="0"/>
            <a:ext cx="7691929" cy="4467931"/>
          </a:xfrm>
          <a:prstGeom prst="rect">
            <a:avLst/>
          </a:prstGeom>
          <a:noFill/>
          <a:ln>
            <a:noFill/>
          </a:ln>
        </p:spPr>
      </p:pic>
      <p:sp>
        <p:nvSpPr>
          <p:cNvPr id="78" name="Google Shape;78;p16"/>
          <p:cNvSpPr txBox="1"/>
          <p:nvPr/>
        </p:nvSpPr>
        <p:spPr>
          <a:xfrm>
            <a:off x="311657" y="4467935"/>
            <a:ext cx="8328900" cy="64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i="1" lang="en" sz="950">
                <a:solidFill>
                  <a:srgbClr val="1B1B1B"/>
                </a:solidFill>
                <a:highlight>
                  <a:srgbClr val="FFFFFF"/>
                </a:highlight>
              </a:rPr>
              <a:t>Image of Cochlear. Source: </a:t>
            </a:r>
            <a:r>
              <a:rPr i="1" lang="en" sz="950" u="sng">
                <a:solidFill>
                  <a:schemeClr val="hlink"/>
                </a:solidFill>
                <a:highlight>
                  <a:srgbClr val="FFFFFF"/>
                </a:highlight>
                <a:hlinkClick r:id="rId4"/>
              </a:rPr>
              <a:t>Dorman and Wilson, 2004</a:t>
            </a:r>
            <a:r>
              <a:rPr i="1" lang="en" sz="950">
                <a:solidFill>
                  <a:srgbClr val="1B1B1B"/>
                </a:solidFill>
                <a:highlight>
                  <a:srgbClr val="FFFFFF"/>
                </a:highlight>
              </a:rPr>
              <a:t>.</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cochlear implant?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1152475"/>
            <a:ext cx="3752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Parts of a cochlear implant</a:t>
            </a:r>
            <a:endParaRPr sz="2200"/>
          </a:p>
          <a:p>
            <a:pPr indent="-368300" lvl="0" marL="457200" rtl="0" algn="l">
              <a:spcBef>
                <a:spcPts val="1200"/>
              </a:spcBef>
              <a:spcAft>
                <a:spcPts val="0"/>
              </a:spcAft>
              <a:buClr>
                <a:srgbClr val="000000"/>
              </a:buClr>
              <a:buSzPts val="2200"/>
              <a:buFont typeface="Arial"/>
              <a:buChar char="●"/>
            </a:pPr>
            <a:r>
              <a:rPr lang="en" sz="2200">
                <a:solidFill>
                  <a:srgbClr val="000000"/>
                </a:solidFill>
                <a:latin typeface="Arial"/>
                <a:ea typeface="Arial"/>
                <a:cs typeface="Arial"/>
                <a:sym typeface="Arial"/>
              </a:rPr>
              <a:t>A microphone</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speech processor</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transmitter</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Receiver/stimulator</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electrodes</a:t>
            </a:r>
            <a:endParaRPr sz="2200">
              <a:solidFill>
                <a:srgbClr val="000000"/>
              </a:solidFill>
              <a:latin typeface="Arial"/>
              <a:ea typeface="Arial"/>
              <a:cs typeface="Arial"/>
              <a:sym typeface="Arial"/>
            </a:endParaRPr>
          </a:p>
        </p:txBody>
      </p:sp>
      <p:pic>
        <p:nvPicPr>
          <p:cNvPr id="85" name="Google Shape;85;p17"/>
          <p:cNvPicPr preferRelativeResize="0"/>
          <p:nvPr/>
        </p:nvPicPr>
        <p:blipFill>
          <a:blip r:embed="rId3">
            <a:alphaModFix/>
          </a:blip>
          <a:stretch>
            <a:fillRect/>
          </a:stretch>
        </p:blipFill>
        <p:spPr>
          <a:xfrm>
            <a:off x="4461525" y="648613"/>
            <a:ext cx="4370775" cy="3846275"/>
          </a:xfrm>
          <a:prstGeom prst="rect">
            <a:avLst/>
          </a:prstGeom>
          <a:noFill/>
          <a:ln>
            <a:noFill/>
          </a:ln>
        </p:spPr>
      </p:pic>
      <p:sp>
        <p:nvSpPr>
          <p:cNvPr id="86" name="Google Shape;86;p17"/>
          <p:cNvSpPr txBox="1"/>
          <p:nvPr/>
        </p:nvSpPr>
        <p:spPr>
          <a:xfrm>
            <a:off x="5551500" y="4655225"/>
            <a:ext cx="3280800" cy="34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i="1" lang="en" sz="950">
                <a:solidFill>
                  <a:srgbClr val="1B1B1B"/>
                </a:solidFill>
                <a:highlight>
                  <a:srgbClr val="FFFFFF"/>
                </a:highlight>
              </a:rPr>
              <a:t>Ear with cochlear implant. Source: </a:t>
            </a:r>
            <a:r>
              <a:rPr i="1" lang="en" sz="950" u="sng">
                <a:solidFill>
                  <a:schemeClr val="hlink"/>
                </a:solidFill>
                <a:highlight>
                  <a:srgbClr val="FFFFFF"/>
                </a:highlight>
                <a:hlinkClick r:id="rId4"/>
              </a:rPr>
              <a:t>NIH/NIDCD</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Auditory Pipeline for Cochlear Implant (simplified)</a:t>
            </a:r>
            <a:endParaRPr/>
          </a:p>
        </p:txBody>
      </p:sp>
      <p:pic>
        <p:nvPicPr>
          <p:cNvPr id="92" name="Google Shape;92;p18"/>
          <p:cNvPicPr preferRelativeResize="0"/>
          <p:nvPr/>
        </p:nvPicPr>
        <p:blipFill>
          <a:blip r:embed="rId3">
            <a:alphaModFix/>
          </a:blip>
          <a:stretch>
            <a:fillRect/>
          </a:stretch>
        </p:blipFill>
        <p:spPr>
          <a:xfrm>
            <a:off x="1126250" y="725100"/>
            <a:ext cx="6031356" cy="42659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9"/>
          <p:cNvPicPr preferRelativeResize="0"/>
          <p:nvPr/>
        </p:nvPicPr>
        <p:blipFill>
          <a:blip r:embed="rId3">
            <a:alphaModFix/>
          </a:blip>
          <a:stretch>
            <a:fillRect/>
          </a:stretch>
        </p:blipFill>
        <p:spPr>
          <a:xfrm>
            <a:off x="1248942" y="644963"/>
            <a:ext cx="6646120" cy="3514775"/>
          </a:xfrm>
          <a:prstGeom prst="rect">
            <a:avLst/>
          </a:prstGeom>
          <a:noFill/>
          <a:ln>
            <a:noFill/>
          </a:ln>
        </p:spPr>
      </p:pic>
      <p:sp>
        <p:nvSpPr>
          <p:cNvPr id="100" name="Google Shape;100;p19"/>
          <p:cNvSpPr txBox="1"/>
          <p:nvPr/>
        </p:nvSpPr>
        <p:spPr>
          <a:xfrm>
            <a:off x="311657" y="4467935"/>
            <a:ext cx="8328900" cy="64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i="1" lang="en" sz="950">
                <a:solidFill>
                  <a:srgbClr val="1B1B1B"/>
                </a:solidFill>
                <a:highlight>
                  <a:srgbClr val="FFFFFF"/>
                </a:highlight>
              </a:rPr>
              <a:t>Auditory Processing Pipeline of Cochlear Implant</a:t>
            </a:r>
            <a:r>
              <a:rPr i="1" lang="en" sz="950">
                <a:solidFill>
                  <a:srgbClr val="1B1B1B"/>
                </a:solidFill>
                <a:highlight>
                  <a:srgbClr val="FFFFFF"/>
                </a:highlight>
              </a:rPr>
              <a:t>. Source: </a:t>
            </a:r>
            <a:r>
              <a:rPr i="1" lang="en" sz="950" u="sng">
                <a:solidFill>
                  <a:schemeClr val="hlink"/>
                </a:solidFill>
                <a:highlight>
                  <a:srgbClr val="FFFFFF"/>
                </a:highlight>
                <a:hlinkClick r:id="rId4"/>
              </a:rPr>
              <a:t>Dorman and Wilson, 2004</a:t>
            </a:r>
            <a:r>
              <a:rPr i="1" lang="en" sz="950">
                <a:solidFill>
                  <a:srgbClr val="1B1B1B"/>
                </a:solidFill>
                <a:highlight>
                  <a:srgbClr val="FFFFFF"/>
                </a:highlight>
              </a:rPr>
              <a:t>.</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Sound Used: “Cosmos”</a:t>
            </a:r>
            <a:endParaRPr/>
          </a:p>
        </p:txBody>
      </p:sp>
      <p:pic>
        <p:nvPicPr>
          <p:cNvPr id="106" name="Google Shape;106;p20"/>
          <p:cNvPicPr preferRelativeResize="0"/>
          <p:nvPr/>
        </p:nvPicPr>
        <p:blipFill>
          <a:blip r:embed="rId3">
            <a:alphaModFix/>
          </a:blip>
          <a:stretch>
            <a:fillRect/>
          </a:stretch>
        </p:blipFill>
        <p:spPr>
          <a:xfrm>
            <a:off x="4383625" y="1290050"/>
            <a:ext cx="4448674" cy="3262850"/>
          </a:xfrm>
          <a:prstGeom prst="rect">
            <a:avLst/>
          </a:prstGeom>
          <a:noFill/>
          <a:ln>
            <a:noFill/>
          </a:ln>
        </p:spPr>
      </p:pic>
      <p:pic>
        <p:nvPicPr>
          <p:cNvPr id="107" name="Google Shape;107;p20"/>
          <p:cNvPicPr preferRelativeResize="0"/>
          <p:nvPr/>
        </p:nvPicPr>
        <p:blipFill>
          <a:blip r:embed="rId4">
            <a:alphaModFix/>
          </a:blip>
          <a:stretch>
            <a:fillRect/>
          </a:stretch>
        </p:blipFill>
        <p:spPr>
          <a:xfrm>
            <a:off x="0" y="2741583"/>
            <a:ext cx="4383624" cy="1868668"/>
          </a:xfrm>
          <a:prstGeom prst="rect">
            <a:avLst/>
          </a:prstGeom>
          <a:noFill/>
          <a:ln>
            <a:noFill/>
          </a:ln>
        </p:spPr>
      </p:pic>
      <p:pic>
        <p:nvPicPr>
          <p:cNvPr id="108" name="Google Shape;108;p20" title="LL-Q1860_(eng)-Vealhurl-cosmos2.wav">
            <a:hlinkClick r:id="rId5"/>
          </p:cNvPr>
          <p:cNvPicPr preferRelativeResize="0"/>
          <p:nvPr/>
        </p:nvPicPr>
        <p:blipFill>
          <a:blip r:embed="rId6">
            <a:alphaModFix/>
          </a:blip>
          <a:stretch>
            <a:fillRect/>
          </a:stretch>
        </p:blipFill>
        <p:spPr>
          <a:xfrm>
            <a:off x="725700" y="1290050"/>
            <a:ext cx="769650" cy="769650"/>
          </a:xfrm>
          <a:prstGeom prst="rect">
            <a:avLst/>
          </a:prstGeom>
          <a:noFill/>
          <a:ln>
            <a:noFill/>
          </a:ln>
        </p:spPr>
      </p:pic>
      <p:sp>
        <p:nvSpPr>
          <p:cNvPr id="109" name="Google Shape;109;p20"/>
          <p:cNvSpPr txBox="1"/>
          <p:nvPr/>
        </p:nvSpPr>
        <p:spPr>
          <a:xfrm>
            <a:off x="4924450" y="4447350"/>
            <a:ext cx="37836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Proxima Nova"/>
                <a:ea typeface="Proxima Nova"/>
                <a:cs typeface="Proxima Nova"/>
                <a:sym typeface="Proxima Nova"/>
              </a:rPr>
              <a:t>Spectrogram of Input Sound.</a:t>
            </a:r>
            <a:endParaRPr sz="1200">
              <a:solidFill>
                <a:schemeClr val="accent3"/>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Reconstructing “cosmos”</a:t>
            </a:r>
            <a:endParaRPr/>
          </a:p>
        </p:txBody>
      </p:sp>
      <p:pic>
        <p:nvPicPr>
          <p:cNvPr id="115" name="Google Shape;115;p21"/>
          <p:cNvPicPr preferRelativeResize="0"/>
          <p:nvPr/>
        </p:nvPicPr>
        <p:blipFill>
          <a:blip r:embed="rId3">
            <a:alphaModFix/>
          </a:blip>
          <a:stretch>
            <a:fillRect/>
          </a:stretch>
        </p:blipFill>
        <p:spPr>
          <a:xfrm>
            <a:off x="152400" y="1764050"/>
            <a:ext cx="8839200" cy="2591879"/>
          </a:xfrm>
          <a:prstGeom prst="rect">
            <a:avLst/>
          </a:prstGeom>
          <a:noFill/>
          <a:ln>
            <a:noFill/>
          </a:ln>
        </p:spPr>
      </p:pic>
      <p:sp>
        <p:nvSpPr>
          <p:cNvPr id="116" name="Google Shape;116;p21"/>
          <p:cNvSpPr txBox="1"/>
          <p:nvPr/>
        </p:nvSpPr>
        <p:spPr>
          <a:xfrm>
            <a:off x="854975" y="4535425"/>
            <a:ext cx="63504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A*sin(2 *pi* cF * t/fs)</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