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Proxima Nova"/>
      <p:regular r:id="rId13"/>
      <p:bold r:id="rId14"/>
      <p:italic r:id="rId15"/>
      <p:boldItalic r:id="rId16"/>
    </p:embeddedFont>
    <p:embeddedFont>
      <p:font typeface="Roboto"/>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ProximaNova-regular.fntdata"/><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ProximaNova-italic.fntdata"/><Relationship Id="rId14" Type="http://schemas.openxmlformats.org/officeDocument/2006/relationships/font" Target="fonts/ProximaNova-bold.fntdata"/><Relationship Id="rId17" Type="http://schemas.openxmlformats.org/officeDocument/2006/relationships/font" Target="fonts/Roboto-regular.fntdata"/><Relationship Id="rId16" Type="http://schemas.openxmlformats.org/officeDocument/2006/relationships/font" Target="fonts/ProximaNova-boldItalic.fntdata"/><Relationship Id="rId5" Type="http://schemas.openxmlformats.org/officeDocument/2006/relationships/notesMaster" Target="notesMasters/notesMaster1.xml"/><Relationship Id="rId19" Type="http://schemas.openxmlformats.org/officeDocument/2006/relationships/font" Target="fonts/Roboto-italic.fntdata"/><Relationship Id="rId6" Type="http://schemas.openxmlformats.org/officeDocument/2006/relationships/slide" Target="slides/slide1.xml"/><Relationship Id="rId18" Type="http://schemas.openxmlformats.org/officeDocument/2006/relationships/font" Target="fonts/Roboto-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2e246400f88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2e246400f88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Unlike hearing people, Deaf/HoH people with cochlear implants are affected by minute ambient noise and reverberation differently. For example, as Kerber 2013 states, sound localization is difficult for people with CIs in reverberant rooms.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Previous studies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a:t>
            </a:r>
            <a:r>
              <a:rPr lang="en" sz="1500">
                <a:solidFill>
                  <a:srgbClr val="212121"/>
                </a:solidFill>
                <a:highlight>
                  <a:srgbClr val="FFFFFF"/>
                </a:highlight>
                <a:latin typeface="Times New Roman"/>
                <a:ea typeface="Times New Roman"/>
                <a:cs typeface="Times New Roman"/>
                <a:sym typeface="Times New Roman"/>
              </a:rPr>
              <a:t>sers of bilateral cochlear implants (CIs) experience difficulties localizing sounds in reverberant rooms, even in rooms where normal-hearing listeners would hardly notice the reverberation.  </a:t>
            </a:r>
            <a:r>
              <a:rPr lang="en"/>
              <a:t>(</a:t>
            </a:r>
            <a:r>
              <a:rPr lang="en"/>
              <a:t>https://www.ncbi.nlm.nih.gov/pmc/articles/PMC3642272/#:~:text=Users%20of%20bilateral%20cochlear%20implants,would%20hardly%20notice%20the%20reverberation.)</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2737e373535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2737e373535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Before I get into my methods, I would like to briefly mention this.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As such, I used 22 channels (gotten from svirsky) with no overlap</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2737e373535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2737e373535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Was working on speech intelligibility metric yesterday and this morning, not completed</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737e373535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2737e373535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 used ambient traffic (truck) noise gotten from </a:t>
            </a:r>
            <a:endParaRPr/>
          </a:p>
          <a:p>
            <a:pPr indent="0" lvl="0" marL="0" rtl="0" algn="l">
              <a:spcBef>
                <a:spcPts val="0"/>
              </a:spcBef>
              <a:spcAft>
                <a:spcPts val="0"/>
              </a:spcAft>
              <a:buNone/>
            </a:pPr>
            <a:r>
              <a:rPr lang="en"/>
              <a:t>For demonstration purposes, I will only show four of the SNRS.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 am yet to implement speech intelligibility metric using a speech intelligibility library i found online.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 also got stuck adding reverb to sound using scipy.signal.convolve, but got stuck for a minute understanding what the parameters mean.</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737e373535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737e373535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e247983e8f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e247983e8f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drive.google.com/file/d/1-_YX4gAS6cs2-ZvVk5_7cs-gpFftzYJa/view" TargetMode="External"/><Relationship Id="rId4" Type="http://schemas.openxmlformats.org/officeDocument/2006/relationships/image" Target="../media/image1.png"/><Relationship Id="rId5" Type="http://schemas.openxmlformats.org/officeDocument/2006/relationships/hyperlink" Target="http://drive.google.com/file/d/1yMsfSsnGrm7AkxK09SPRoCXCMTmZeESm/view" TargetMode="External"/><Relationship Id="rId6" Type="http://schemas.openxmlformats.org/officeDocument/2006/relationships/hyperlink" Target="http://drive.google.com/file/d/1-cj8jEAWZJ7ut3qyz8hbs7VtZwtOcft4/view" TargetMode="External"/><Relationship Id="rId7" Type="http://schemas.openxmlformats.org/officeDocument/2006/relationships/hyperlink" Target="http://drive.google.com/file/d/1zydMKBje1MsnL2MdRQLCiMqQewrC1H3S/view" TargetMode="External"/><Relationship Id="rId8" Type="http://schemas.openxmlformats.org/officeDocument/2006/relationships/hyperlink" Target="http://drive.google.com/file/d/1D_11wOmV-hKtlPOaeaNdt6JzJUe3TVxI/view"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drive.google.com/file/d/1-_YX4gAS6cs2-ZvVk5_7cs-gpFftzYJa/view" TargetMode="External"/><Relationship Id="rId4" Type="http://schemas.openxmlformats.org/officeDocument/2006/relationships/image" Target="../media/image1.png"/><Relationship Id="rId5" Type="http://schemas.openxmlformats.org/officeDocument/2006/relationships/hyperlink" Target="http://drive.google.com/file/d/1D_11wOmV-hKtlPOaeaNdt6JzJUe3TVxI/view" TargetMode="External"/><Relationship Id="rId6" Type="http://schemas.openxmlformats.org/officeDocument/2006/relationships/hyperlink" Target="http://drive.google.com/file/d/1_1YUazhzdyttaHVGPUHoggIUlPfWZUsU/view" TargetMode="External"/><Relationship Id="rId7" Type="http://schemas.openxmlformats.org/officeDocument/2006/relationships/hyperlink" Target="http://drive.google.com/file/d/1xlpNG5XNikPwGr1P7_667WLuUyTHGRJ4/view" TargetMode="External"/><Relationship Id="rId8" Type="http://schemas.openxmlformats.org/officeDocument/2006/relationships/hyperlink" Target="http://drive.google.com/file/d/1qeZNHm19_ux5mcLK3jUau00Majqj-seG/view"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doi.org/10.1007/s10162-013-0378-z" TargetMode="External"/><Relationship Id="rId4" Type="http://schemas.openxmlformats.org/officeDocument/2006/relationships/hyperlink" Target="https://doi.org/10.3109/00016489.2014.1002052" TargetMode="External"/><Relationship Id="rId5" Type="http://schemas.openxmlformats.org/officeDocument/2006/relationships/hyperlink" Target="https://github.com/SasheO/CochlearImplantSimulation/blob/main/Task%201-%20Simulate%20Audio%20CI%20Processing%20Pipeline.ipynb"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0450" y="1257300"/>
            <a:ext cx="8123100" cy="15885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Comparing Speech Intelligibility with varying SNR, Reverb</a:t>
            </a:r>
            <a:endParaRPr/>
          </a:p>
        </p:txBody>
      </p:sp>
      <p:sp>
        <p:nvSpPr>
          <p:cNvPr id="60" name="Google Shape;60;p13"/>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None/>
            </a:pPr>
            <a:r>
              <a:rPr lang="en"/>
              <a:t>Mezisashe Ojuba</a:t>
            </a:r>
            <a:endParaRPr/>
          </a:p>
          <a:p>
            <a:pPr indent="0" lvl="0" marL="0" rtl="0" algn="l">
              <a:spcBef>
                <a:spcPts val="0"/>
              </a:spcBef>
              <a:spcAft>
                <a:spcPts val="0"/>
              </a:spcAft>
              <a:buNone/>
            </a:pPr>
            <a:r>
              <a:rPr lang="en"/>
              <a:t>12th June 2024.</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Effect of Noise, Reverb on Cochlear Implants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66" name="Google Shape;66;p14"/>
          <p:cNvSpPr txBox="1"/>
          <p:nvPr>
            <p:ph idx="1" type="body"/>
          </p:nvPr>
        </p:nvSpPr>
        <p:spPr>
          <a:xfrm>
            <a:off x="311700" y="1152475"/>
            <a:ext cx="84300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700"/>
              <a:t>Previous studies </a:t>
            </a:r>
            <a:r>
              <a:rPr lang="en" sz="1700"/>
              <a:t>have explored the effects of noise and reverberation on hearing sensation for cochlear implant users. </a:t>
            </a:r>
            <a:endParaRPr sz="1700"/>
          </a:p>
          <a:p>
            <a:pPr indent="0" lvl="0" marL="0" rtl="0" algn="l">
              <a:spcBef>
                <a:spcPts val="1200"/>
              </a:spcBef>
              <a:spcAft>
                <a:spcPts val="0"/>
              </a:spcAft>
              <a:buNone/>
            </a:pPr>
            <a:r>
              <a:t/>
            </a:r>
            <a:endParaRPr sz="1700"/>
          </a:p>
          <a:p>
            <a:pPr indent="-336550" lvl="0" marL="457200" rtl="0" algn="l">
              <a:spcBef>
                <a:spcPts val="1200"/>
              </a:spcBef>
              <a:spcAft>
                <a:spcPts val="0"/>
              </a:spcAft>
              <a:buSzPts val="1700"/>
              <a:buChar char="●"/>
            </a:pPr>
            <a:r>
              <a:rPr lang="en" sz="1700"/>
              <a:t>Sound localization is difficult for people with CIs in reverberant rooms (Kerber et al., 2013).</a:t>
            </a:r>
            <a:endParaRPr sz="1700"/>
          </a:p>
          <a:p>
            <a:pPr indent="-336550" lvl="0" marL="457200" rtl="0" algn="l">
              <a:spcBef>
                <a:spcPts val="0"/>
              </a:spcBef>
              <a:spcAft>
                <a:spcPts val="0"/>
              </a:spcAft>
              <a:buSzPts val="1700"/>
              <a:buChar char="●"/>
            </a:pPr>
            <a:r>
              <a:rPr lang="en" sz="1700"/>
              <a:t>(Badajoz-Davila et al., 2020)  found that In small reverberant rooms, speech intelligibility is more affected. In Noise, SI reduced, but worse in fluctuating than stationary noise.</a:t>
            </a:r>
            <a:endParaRPr sz="17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marR="0" rtl="0" algn="l">
              <a:lnSpc>
                <a:spcPct val="100000"/>
              </a:lnSpc>
              <a:spcBef>
                <a:spcPts val="0"/>
              </a:spcBef>
              <a:spcAft>
                <a:spcPts val="0"/>
              </a:spcAft>
              <a:buNone/>
            </a:pPr>
            <a:r>
              <a:rPr lang="en"/>
              <a:t>Cochlear Implant Simulation with Varying Overlap</a:t>
            </a:r>
            <a:endParaRPr/>
          </a:p>
        </p:txBody>
      </p:sp>
      <p:sp>
        <p:nvSpPr>
          <p:cNvPr id="72" name="Google Shape;72;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 simulated the auditory processing pipeline with 2ms, 3ms, 6ms, and no overlap with 22 channels.</a:t>
            </a:r>
            <a:endParaRPr/>
          </a:p>
          <a:p>
            <a:pPr indent="0" lvl="0" marL="0" rtl="0" algn="l">
              <a:spcBef>
                <a:spcPts val="1200"/>
              </a:spcBef>
              <a:spcAft>
                <a:spcPts val="0"/>
              </a:spcAft>
              <a:buNone/>
            </a:pPr>
            <a:r>
              <a:rPr lang="en"/>
              <a:t>I </a:t>
            </a:r>
            <a:r>
              <a:rPr lang="en"/>
              <a:t>noticed</a:t>
            </a:r>
            <a:r>
              <a:rPr lang="en"/>
              <a:t> that the pitch rose the shorter the overlap, resulting in a tinny metallic sound. I was not able to identify the reason for this.</a:t>
            </a:r>
            <a:endParaRPr/>
          </a:p>
          <a:p>
            <a:pPr indent="0" lvl="0" marL="0" rtl="0" algn="l">
              <a:spcBef>
                <a:spcPts val="1200"/>
              </a:spcBef>
              <a:spcAft>
                <a:spcPts val="1200"/>
              </a:spcAft>
              <a:buNone/>
            </a:pPr>
            <a:r>
              <a:t/>
            </a:r>
            <a:endParaRPr/>
          </a:p>
        </p:txBody>
      </p:sp>
      <p:pic>
        <p:nvPicPr>
          <p:cNvPr descr="original sound. &quot;cosmos&quot;" id="73" name="Google Shape;73;p15" title="LL-Q1860_(eng)-Vealhurl-cosmos2.wav">
            <a:hlinkClick r:id="rId3"/>
          </p:cNvPr>
          <p:cNvPicPr preferRelativeResize="0"/>
          <p:nvPr/>
        </p:nvPicPr>
        <p:blipFill>
          <a:blip r:embed="rId4">
            <a:alphaModFix/>
          </a:blip>
          <a:stretch>
            <a:fillRect/>
          </a:stretch>
        </p:blipFill>
        <p:spPr>
          <a:xfrm>
            <a:off x="387300" y="2684400"/>
            <a:ext cx="572700" cy="572700"/>
          </a:xfrm>
          <a:prstGeom prst="rect">
            <a:avLst/>
          </a:prstGeom>
          <a:noFill/>
          <a:ln>
            <a:noFill/>
          </a:ln>
        </p:spPr>
      </p:pic>
      <p:sp>
        <p:nvSpPr>
          <p:cNvPr id="74" name="Google Shape;74;p15"/>
          <p:cNvSpPr txBox="1"/>
          <p:nvPr/>
        </p:nvSpPr>
        <p:spPr>
          <a:xfrm>
            <a:off x="369425" y="3293800"/>
            <a:ext cx="17766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chemeClr val="accent3"/>
                </a:solidFill>
                <a:latin typeface="Proxima Nova"/>
                <a:ea typeface="Proxima Nova"/>
                <a:cs typeface="Proxima Nova"/>
                <a:sym typeface="Proxima Nova"/>
              </a:rPr>
              <a:t>Original Sound: “cosmos”</a:t>
            </a:r>
            <a:endParaRPr sz="1100">
              <a:solidFill>
                <a:schemeClr val="accent3"/>
              </a:solidFill>
              <a:latin typeface="Proxima Nova"/>
              <a:ea typeface="Proxima Nova"/>
              <a:cs typeface="Proxima Nova"/>
              <a:sym typeface="Proxima Nova"/>
            </a:endParaRPr>
          </a:p>
        </p:txBody>
      </p:sp>
      <p:pic>
        <p:nvPicPr>
          <p:cNvPr id="75" name="Google Shape;75;p15" title="cosmos5-22channels_2millisecondoverlap.wav">
            <a:hlinkClick r:id="rId5"/>
          </p:cNvPr>
          <p:cNvPicPr preferRelativeResize="0"/>
          <p:nvPr/>
        </p:nvPicPr>
        <p:blipFill>
          <a:blip r:embed="rId4">
            <a:alphaModFix/>
          </a:blip>
          <a:stretch>
            <a:fillRect/>
          </a:stretch>
        </p:blipFill>
        <p:spPr>
          <a:xfrm>
            <a:off x="427150" y="3830725"/>
            <a:ext cx="493000" cy="493000"/>
          </a:xfrm>
          <a:prstGeom prst="rect">
            <a:avLst/>
          </a:prstGeom>
          <a:noFill/>
          <a:ln>
            <a:noFill/>
          </a:ln>
        </p:spPr>
      </p:pic>
      <p:pic>
        <p:nvPicPr>
          <p:cNvPr id="76" name="Google Shape;76;p15" title="cosmos9-22channels_3millisecondoverlap.wav">
            <a:hlinkClick r:id="rId6"/>
          </p:cNvPr>
          <p:cNvPicPr preferRelativeResize="0"/>
          <p:nvPr/>
        </p:nvPicPr>
        <p:blipFill>
          <a:blip r:embed="rId4">
            <a:alphaModFix/>
          </a:blip>
          <a:stretch>
            <a:fillRect/>
          </a:stretch>
        </p:blipFill>
        <p:spPr>
          <a:xfrm>
            <a:off x="2240875" y="3783525"/>
            <a:ext cx="485773" cy="493000"/>
          </a:xfrm>
          <a:prstGeom prst="rect">
            <a:avLst/>
          </a:prstGeom>
          <a:noFill/>
          <a:ln>
            <a:noFill/>
          </a:ln>
        </p:spPr>
      </p:pic>
      <p:pic>
        <p:nvPicPr>
          <p:cNvPr id="77" name="Google Shape;77;p15" title="cosmos9-22channels_6millisecondoverlap.wav">
            <a:hlinkClick r:id="rId7"/>
          </p:cNvPr>
          <p:cNvPicPr preferRelativeResize="0"/>
          <p:nvPr/>
        </p:nvPicPr>
        <p:blipFill>
          <a:blip r:embed="rId4">
            <a:alphaModFix/>
          </a:blip>
          <a:stretch>
            <a:fillRect/>
          </a:stretch>
        </p:blipFill>
        <p:spPr>
          <a:xfrm>
            <a:off x="3850501" y="3783525"/>
            <a:ext cx="485773" cy="493000"/>
          </a:xfrm>
          <a:prstGeom prst="rect">
            <a:avLst/>
          </a:prstGeom>
          <a:noFill/>
          <a:ln>
            <a:noFill/>
          </a:ln>
        </p:spPr>
      </p:pic>
      <p:pic>
        <p:nvPicPr>
          <p:cNvPr id="78" name="Google Shape;78;p15" title="cosmos3-22c.wav.wav">
            <a:hlinkClick r:id="rId8"/>
          </p:cNvPr>
          <p:cNvPicPr preferRelativeResize="0"/>
          <p:nvPr/>
        </p:nvPicPr>
        <p:blipFill>
          <a:blip r:embed="rId4">
            <a:alphaModFix/>
          </a:blip>
          <a:stretch>
            <a:fillRect/>
          </a:stretch>
        </p:blipFill>
        <p:spPr>
          <a:xfrm>
            <a:off x="5291752" y="3783525"/>
            <a:ext cx="485773" cy="493000"/>
          </a:xfrm>
          <a:prstGeom prst="rect">
            <a:avLst/>
          </a:prstGeom>
          <a:noFill/>
          <a:ln>
            <a:noFill/>
          </a:ln>
        </p:spPr>
      </p:pic>
      <p:sp>
        <p:nvSpPr>
          <p:cNvPr id="79" name="Google Shape;79;p15"/>
          <p:cNvSpPr txBox="1"/>
          <p:nvPr/>
        </p:nvSpPr>
        <p:spPr>
          <a:xfrm>
            <a:off x="427150" y="4323725"/>
            <a:ext cx="17766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solidFill>
                  <a:schemeClr val="accent3"/>
                </a:solidFill>
                <a:latin typeface="Proxima Nova"/>
                <a:ea typeface="Proxima Nova"/>
                <a:cs typeface="Proxima Nova"/>
                <a:sym typeface="Proxima Nova"/>
              </a:rPr>
              <a:t>2ms overlap</a:t>
            </a:r>
            <a:endParaRPr sz="900">
              <a:solidFill>
                <a:schemeClr val="accent3"/>
              </a:solidFill>
              <a:latin typeface="Proxima Nova"/>
              <a:ea typeface="Proxima Nova"/>
              <a:cs typeface="Proxima Nova"/>
              <a:sym typeface="Proxima Nova"/>
            </a:endParaRPr>
          </a:p>
        </p:txBody>
      </p:sp>
      <p:sp>
        <p:nvSpPr>
          <p:cNvPr id="80" name="Google Shape;80;p15"/>
          <p:cNvSpPr txBox="1"/>
          <p:nvPr/>
        </p:nvSpPr>
        <p:spPr>
          <a:xfrm>
            <a:off x="2294050" y="4323725"/>
            <a:ext cx="8565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solidFill>
                  <a:schemeClr val="accent3"/>
                </a:solidFill>
                <a:latin typeface="Proxima Nova"/>
                <a:ea typeface="Proxima Nova"/>
                <a:cs typeface="Proxima Nova"/>
                <a:sym typeface="Proxima Nova"/>
              </a:rPr>
              <a:t>4</a:t>
            </a:r>
            <a:r>
              <a:rPr lang="en" sz="900">
                <a:solidFill>
                  <a:schemeClr val="accent3"/>
                </a:solidFill>
                <a:latin typeface="Proxima Nova"/>
                <a:ea typeface="Proxima Nova"/>
                <a:cs typeface="Proxima Nova"/>
                <a:sym typeface="Proxima Nova"/>
              </a:rPr>
              <a:t>ms overlap</a:t>
            </a:r>
            <a:endParaRPr sz="900">
              <a:solidFill>
                <a:schemeClr val="accent3"/>
              </a:solidFill>
              <a:latin typeface="Proxima Nova"/>
              <a:ea typeface="Proxima Nova"/>
              <a:cs typeface="Proxima Nova"/>
              <a:sym typeface="Proxima Nova"/>
            </a:endParaRPr>
          </a:p>
        </p:txBody>
      </p:sp>
      <p:sp>
        <p:nvSpPr>
          <p:cNvPr id="81" name="Google Shape;81;p15"/>
          <p:cNvSpPr txBox="1"/>
          <p:nvPr/>
        </p:nvSpPr>
        <p:spPr>
          <a:xfrm>
            <a:off x="3850500" y="4323725"/>
            <a:ext cx="8565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solidFill>
                  <a:schemeClr val="accent3"/>
                </a:solidFill>
                <a:latin typeface="Proxima Nova"/>
                <a:ea typeface="Proxima Nova"/>
                <a:cs typeface="Proxima Nova"/>
                <a:sym typeface="Proxima Nova"/>
              </a:rPr>
              <a:t>6</a:t>
            </a:r>
            <a:r>
              <a:rPr lang="en" sz="900">
                <a:solidFill>
                  <a:schemeClr val="accent3"/>
                </a:solidFill>
                <a:latin typeface="Proxima Nova"/>
                <a:ea typeface="Proxima Nova"/>
                <a:cs typeface="Proxima Nova"/>
                <a:sym typeface="Proxima Nova"/>
              </a:rPr>
              <a:t>ms overlap</a:t>
            </a:r>
            <a:endParaRPr sz="900">
              <a:solidFill>
                <a:schemeClr val="accent3"/>
              </a:solidFill>
              <a:latin typeface="Proxima Nova"/>
              <a:ea typeface="Proxima Nova"/>
              <a:cs typeface="Proxima Nova"/>
              <a:sym typeface="Proxima Nova"/>
            </a:endParaRPr>
          </a:p>
        </p:txBody>
      </p:sp>
      <p:sp>
        <p:nvSpPr>
          <p:cNvPr id="82" name="Google Shape;82;p15"/>
          <p:cNvSpPr txBox="1"/>
          <p:nvPr/>
        </p:nvSpPr>
        <p:spPr>
          <a:xfrm>
            <a:off x="5291750" y="4323725"/>
            <a:ext cx="8565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solidFill>
                  <a:schemeClr val="accent3"/>
                </a:solidFill>
                <a:latin typeface="Proxima Nova"/>
                <a:ea typeface="Proxima Nova"/>
                <a:cs typeface="Proxima Nova"/>
                <a:sym typeface="Proxima Nova"/>
              </a:rPr>
              <a:t>No</a:t>
            </a:r>
            <a:r>
              <a:rPr lang="en" sz="900">
                <a:solidFill>
                  <a:schemeClr val="accent3"/>
                </a:solidFill>
                <a:latin typeface="Proxima Nova"/>
                <a:ea typeface="Proxima Nova"/>
                <a:cs typeface="Proxima Nova"/>
                <a:sym typeface="Proxima Nova"/>
              </a:rPr>
              <a:t> overlap</a:t>
            </a:r>
            <a:endParaRPr sz="900">
              <a:solidFill>
                <a:schemeClr val="accent3"/>
              </a:solidFill>
              <a:latin typeface="Proxima Nova"/>
              <a:ea typeface="Proxima Nova"/>
              <a:cs typeface="Proxima Nova"/>
              <a:sym typeface="Proxima Nov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Method</a:t>
            </a:r>
            <a:endParaRPr/>
          </a:p>
        </p:txBody>
      </p:sp>
      <p:sp>
        <p:nvSpPr>
          <p:cNvPr id="88" name="Google Shape;88;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Clr>
                <a:srgbClr val="000000"/>
              </a:buClr>
              <a:buSzPts val="1700"/>
              <a:buFont typeface="Arial"/>
              <a:buChar char="●"/>
            </a:pPr>
            <a:r>
              <a:rPr lang="en" sz="1700">
                <a:solidFill>
                  <a:srgbClr val="000000"/>
                </a:solidFill>
                <a:latin typeface="Arial"/>
                <a:ea typeface="Arial"/>
                <a:cs typeface="Arial"/>
                <a:sym typeface="Arial"/>
              </a:rPr>
              <a:t>Normalized sound using Pydub so all signals are the same power</a:t>
            </a:r>
            <a:endParaRPr sz="1700">
              <a:solidFill>
                <a:srgbClr val="000000"/>
              </a:solidFill>
              <a:latin typeface="Arial"/>
              <a:ea typeface="Arial"/>
              <a:cs typeface="Arial"/>
              <a:sym typeface="Arial"/>
            </a:endParaRPr>
          </a:p>
          <a:p>
            <a:pPr indent="-336550" lvl="0" marL="457200" rtl="0" algn="l">
              <a:spcBef>
                <a:spcPts val="0"/>
              </a:spcBef>
              <a:spcAft>
                <a:spcPts val="0"/>
              </a:spcAft>
              <a:buClr>
                <a:srgbClr val="000000"/>
              </a:buClr>
              <a:buSzPts val="1700"/>
              <a:buFont typeface="Arial"/>
              <a:buChar char="●"/>
            </a:pPr>
            <a:r>
              <a:rPr lang="en" sz="1700">
                <a:solidFill>
                  <a:srgbClr val="000000"/>
                </a:solidFill>
                <a:latin typeface="Arial"/>
                <a:ea typeface="Arial"/>
                <a:cs typeface="Arial"/>
                <a:sym typeface="Arial"/>
              </a:rPr>
              <a:t>Varied signal to sound ratio</a:t>
            </a:r>
            <a:endParaRPr sz="1700">
              <a:solidFill>
                <a:srgbClr val="000000"/>
              </a:solidFill>
              <a:latin typeface="Arial"/>
              <a:ea typeface="Arial"/>
              <a:cs typeface="Arial"/>
              <a:sym typeface="Arial"/>
            </a:endParaRPr>
          </a:p>
          <a:p>
            <a:pPr indent="-336550" lvl="0" marL="457200" rtl="0" algn="l">
              <a:spcBef>
                <a:spcPts val="0"/>
              </a:spcBef>
              <a:spcAft>
                <a:spcPts val="0"/>
              </a:spcAft>
              <a:buClr>
                <a:srgbClr val="000000"/>
              </a:buClr>
              <a:buSzPts val="1700"/>
              <a:buFont typeface="Arial"/>
              <a:buChar char="●"/>
            </a:pPr>
            <a:r>
              <a:rPr lang="en" sz="1700">
                <a:solidFill>
                  <a:srgbClr val="000000"/>
                </a:solidFill>
                <a:latin typeface="Arial"/>
                <a:ea typeface="Arial"/>
                <a:cs typeface="Arial"/>
                <a:sym typeface="Arial"/>
              </a:rPr>
              <a:t>Simulated cochlear implant</a:t>
            </a:r>
            <a:endParaRPr sz="1700">
              <a:solidFill>
                <a:srgbClr val="000000"/>
              </a:solidFill>
              <a:latin typeface="Arial"/>
              <a:ea typeface="Arial"/>
              <a:cs typeface="Arial"/>
              <a:sym typeface="Arial"/>
            </a:endParaRPr>
          </a:p>
          <a:p>
            <a:pPr indent="-336550" lvl="0" marL="457200" rtl="0" algn="l">
              <a:spcBef>
                <a:spcPts val="0"/>
              </a:spcBef>
              <a:spcAft>
                <a:spcPts val="0"/>
              </a:spcAft>
              <a:buClr>
                <a:srgbClr val="990000"/>
              </a:buClr>
              <a:buSzPts val="1700"/>
              <a:buFont typeface="Arial"/>
              <a:buChar char="●"/>
            </a:pPr>
            <a:r>
              <a:rPr lang="en" sz="1700">
                <a:solidFill>
                  <a:srgbClr val="990000"/>
                </a:solidFill>
                <a:latin typeface="Arial"/>
                <a:ea typeface="Arial"/>
                <a:cs typeface="Arial"/>
                <a:sym typeface="Arial"/>
              </a:rPr>
              <a:t>Using speech intelligibility metric</a:t>
            </a:r>
            <a:endParaRPr sz="1700">
              <a:solidFill>
                <a:srgbClr val="990000"/>
              </a:solidFill>
              <a:latin typeface="Arial"/>
              <a:ea typeface="Arial"/>
              <a:cs typeface="Arial"/>
              <a:sym typeface="Arial"/>
            </a:endParaRPr>
          </a:p>
          <a:p>
            <a:pPr indent="-336550" lvl="0" marL="457200" rtl="0" algn="l">
              <a:spcBef>
                <a:spcPts val="0"/>
              </a:spcBef>
              <a:spcAft>
                <a:spcPts val="0"/>
              </a:spcAft>
              <a:buClr>
                <a:srgbClr val="990000"/>
              </a:buClr>
              <a:buSzPts val="1700"/>
              <a:buFont typeface="Arial"/>
              <a:buChar char="●"/>
            </a:pPr>
            <a:r>
              <a:rPr lang="en" sz="1700">
                <a:solidFill>
                  <a:srgbClr val="990000"/>
                </a:solidFill>
                <a:latin typeface="Arial"/>
                <a:ea typeface="Arial"/>
                <a:cs typeface="Arial"/>
                <a:sym typeface="Arial"/>
              </a:rPr>
              <a:t>Repeat process while varying the level of reverberation</a:t>
            </a:r>
            <a:endParaRPr sz="2400">
              <a:solidFill>
                <a:srgbClr val="99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Sound Demo - Varying Noise</a:t>
            </a:r>
            <a:endParaRPr/>
          </a:p>
        </p:txBody>
      </p:sp>
      <p:sp>
        <p:nvSpPr>
          <p:cNvPr id="94" name="Google Shape;94;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SNRs: 0.25, 0.5, 0.75, 1, 1.25, 1.5, 2, 7, no noise added</a:t>
            </a:r>
            <a:endParaRPr/>
          </a:p>
        </p:txBody>
      </p:sp>
      <p:pic>
        <p:nvPicPr>
          <p:cNvPr descr="original sound. &quot;cosmos&quot;" id="95" name="Google Shape;95;p17" title="LL-Q1860_(eng)-Vealhurl-cosmos2.wav">
            <a:hlinkClick r:id="rId3"/>
          </p:cNvPr>
          <p:cNvPicPr preferRelativeResize="0"/>
          <p:nvPr/>
        </p:nvPicPr>
        <p:blipFill>
          <a:blip r:embed="rId4">
            <a:alphaModFix/>
          </a:blip>
          <a:stretch>
            <a:fillRect/>
          </a:stretch>
        </p:blipFill>
        <p:spPr>
          <a:xfrm>
            <a:off x="387300" y="1617600"/>
            <a:ext cx="572700" cy="572700"/>
          </a:xfrm>
          <a:prstGeom prst="rect">
            <a:avLst/>
          </a:prstGeom>
          <a:noFill/>
          <a:ln>
            <a:noFill/>
          </a:ln>
        </p:spPr>
      </p:pic>
      <p:sp>
        <p:nvSpPr>
          <p:cNvPr id="96" name="Google Shape;96;p17"/>
          <p:cNvSpPr txBox="1"/>
          <p:nvPr/>
        </p:nvSpPr>
        <p:spPr>
          <a:xfrm>
            <a:off x="387300" y="2190300"/>
            <a:ext cx="9651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chemeClr val="accent3"/>
                </a:solidFill>
                <a:latin typeface="Proxima Nova"/>
                <a:ea typeface="Proxima Nova"/>
                <a:cs typeface="Proxima Nova"/>
                <a:sym typeface="Proxima Nova"/>
              </a:rPr>
              <a:t>No noise</a:t>
            </a:r>
            <a:endParaRPr sz="1100">
              <a:solidFill>
                <a:schemeClr val="accent3"/>
              </a:solidFill>
              <a:latin typeface="Proxima Nova"/>
              <a:ea typeface="Proxima Nova"/>
              <a:cs typeface="Proxima Nova"/>
              <a:sym typeface="Proxima Nova"/>
            </a:endParaRPr>
          </a:p>
        </p:txBody>
      </p:sp>
      <p:pic>
        <p:nvPicPr>
          <p:cNvPr id="97" name="Google Shape;97;p17" title="cosmos3-22c.wav.wav">
            <a:hlinkClick r:id="rId5"/>
          </p:cNvPr>
          <p:cNvPicPr preferRelativeResize="0"/>
          <p:nvPr/>
        </p:nvPicPr>
        <p:blipFill>
          <a:blip r:embed="rId4">
            <a:alphaModFix/>
          </a:blip>
          <a:stretch>
            <a:fillRect/>
          </a:stretch>
        </p:blipFill>
        <p:spPr>
          <a:xfrm>
            <a:off x="387300" y="2854488"/>
            <a:ext cx="572700" cy="581217"/>
          </a:xfrm>
          <a:prstGeom prst="rect">
            <a:avLst/>
          </a:prstGeom>
          <a:noFill/>
          <a:ln>
            <a:noFill/>
          </a:ln>
        </p:spPr>
      </p:pic>
      <p:sp>
        <p:nvSpPr>
          <p:cNvPr id="98" name="Google Shape;98;p17"/>
          <p:cNvSpPr txBox="1"/>
          <p:nvPr/>
        </p:nvSpPr>
        <p:spPr>
          <a:xfrm>
            <a:off x="387300" y="3482075"/>
            <a:ext cx="13518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chemeClr val="accent3"/>
                </a:solidFill>
                <a:latin typeface="Proxima Nova"/>
                <a:ea typeface="Proxima Nova"/>
                <a:cs typeface="Proxima Nova"/>
                <a:sym typeface="Proxima Nova"/>
              </a:rPr>
              <a:t>Output (no noise)</a:t>
            </a:r>
            <a:endParaRPr sz="1100">
              <a:solidFill>
                <a:schemeClr val="accent3"/>
              </a:solidFill>
              <a:latin typeface="Proxima Nova"/>
              <a:ea typeface="Proxima Nova"/>
              <a:cs typeface="Proxima Nova"/>
              <a:sym typeface="Proxima Nova"/>
            </a:endParaRPr>
          </a:p>
        </p:txBody>
      </p:sp>
      <p:pic>
        <p:nvPicPr>
          <p:cNvPr id="99" name="Google Shape;99;p17" title="cosmos-22channels_0millisecondoverlap0.5snr.wav">
            <a:hlinkClick r:id="rId6"/>
          </p:cNvPr>
          <p:cNvPicPr preferRelativeResize="0"/>
          <p:nvPr/>
        </p:nvPicPr>
        <p:blipFill>
          <a:blip r:embed="rId4">
            <a:alphaModFix/>
          </a:blip>
          <a:stretch>
            <a:fillRect/>
          </a:stretch>
        </p:blipFill>
        <p:spPr>
          <a:xfrm>
            <a:off x="1920000" y="2863000"/>
            <a:ext cx="572700" cy="572700"/>
          </a:xfrm>
          <a:prstGeom prst="rect">
            <a:avLst/>
          </a:prstGeom>
          <a:noFill/>
          <a:ln>
            <a:noFill/>
          </a:ln>
        </p:spPr>
      </p:pic>
      <p:sp>
        <p:nvSpPr>
          <p:cNvPr id="100" name="Google Shape;100;p17"/>
          <p:cNvSpPr txBox="1"/>
          <p:nvPr/>
        </p:nvSpPr>
        <p:spPr>
          <a:xfrm>
            <a:off x="1882744" y="3482075"/>
            <a:ext cx="6939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chemeClr val="accent3"/>
                </a:solidFill>
                <a:latin typeface="Proxima Nova"/>
                <a:ea typeface="Proxima Nova"/>
                <a:cs typeface="Proxima Nova"/>
                <a:sym typeface="Proxima Nova"/>
              </a:rPr>
              <a:t>0.5 SNR</a:t>
            </a:r>
            <a:endParaRPr sz="1100">
              <a:solidFill>
                <a:schemeClr val="accent3"/>
              </a:solidFill>
              <a:latin typeface="Proxima Nova"/>
              <a:ea typeface="Proxima Nova"/>
              <a:cs typeface="Proxima Nova"/>
              <a:sym typeface="Proxima Nova"/>
            </a:endParaRPr>
          </a:p>
        </p:txBody>
      </p:sp>
      <p:pic>
        <p:nvPicPr>
          <p:cNvPr id="101" name="Google Shape;101;p17" title="cosmos-22channels_0millisecondoverlap1.5snr.wav">
            <a:hlinkClick r:id="rId7"/>
          </p:cNvPr>
          <p:cNvPicPr preferRelativeResize="0"/>
          <p:nvPr/>
        </p:nvPicPr>
        <p:blipFill>
          <a:blip r:embed="rId4">
            <a:alphaModFix/>
          </a:blip>
          <a:stretch>
            <a:fillRect/>
          </a:stretch>
        </p:blipFill>
        <p:spPr>
          <a:xfrm>
            <a:off x="3238850" y="2863000"/>
            <a:ext cx="572700" cy="572700"/>
          </a:xfrm>
          <a:prstGeom prst="rect">
            <a:avLst/>
          </a:prstGeom>
          <a:noFill/>
          <a:ln>
            <a:noFill/>
          </a:ln>
        </p:spPr>
      </p:pic>
      <p:sp>
        <p:nvSpPr>
          <p:cNvPr id="102" name="Google Shape;102;p17"/>
          <p:cNvSpPr txBox="1"/>
          <p:nvPr/>
        </p:nvSpPr>
        <p:spPr>
          <a:xfrm>
            <a:off x="3204525" y="3482075"/>
            <a:ext cx="6939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chemeClr val="accent3"/>
                </a:solidFill>
                <a:latin typeface="Proxima Nova"/>
                <a:ea typeface="Proxima Nova"/>
                <a:cs typeface="Proxima Nova"/>
                <a:sym typeface="Proxima Nova"/>
              </a:rPr>
              <a:t>1</a:t>
            </a:r>
            <a:r>
              <a:rPr lang="en" sz="1100">
                <a:solidFill>
                  <a:schemeClr val="accent3"/>
                </a:solidFill>
                <a:latin typeface="Proxima Nova"/>
                <a:ea typeface="Proxima Nova"/>
                <a:cs typeface="Proxima Nova"/>
                <a:sym typeface="Proxima Nova"/>
              </a:rPr>
              <a:t>.5 SNR</a:t>
            </a:r>
            <a:endParaRPr sz="1100">
              <a:solidFill>
                <a:schemeClr val="accent3"/>
              </a:solidFill>
              <a:latin typeface="Proxima Nova"/>
              <a:ea typeface="Proxima Nova"/>
              <a:cs typeface="Proxima Nova"/>
              <a:sym typeface="Proxima Nova"/>
            </a:endParaRPr>
          </a:p>
        </p:txBody>
      </p:sp>
      <p:pic>
        <p:nvPicPr>
          <p:cNvPr id="103" name="Google Shape;103;p17" title="cosmos-22channels_0millisecondoverlap7snr.wav">
            <a:hlinkClick r:id="rId8"/>
          </p:cNvPr>
          <p:cNvPicPr preferRelativeResize="0"/>
          <p:nvPr/>
        </p:nvPicPr>
        <p:blipFill>
          <a:blip r:embed="rId4">
            <a:alphaModFix/>
          </a:blip>
          <a:stretch>
            <a:fillRect/>
          </a:stretch>
        </p:blipFill>
        <p:spPr>
          <a:xfrm>
            <a:off x="4648675" y="2863000"/>
            <a:ext cx="572700" cy="572700"/>
          </a:xfrm>
          <a:prstGeom prst="rect">
            <a:avLst/>
          </a:prstGeom>
          <a:noFill/>
          <a:ln>
            <a:noFill/>
          </a:ln>
        </p:spPr>
      </p:pic>
      <p:sp>
        <p:nvSpPr>
          <p:cNvPr id="104" name="Google Shape;104;p17"/>
          <p:cNvSpPr txBox="1"/>
          <p:nvPr/>
        </p:nvSpPr>
        <p:spPr>
          <a:xfrm>
            <a:off x="4648675" y="3482075"/>
            <a:ext cx="6939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chemeClr val="accent3"/>
                </a:solidFill>
                <a:latin typeface="Proxima Nova"/>
                <a:ea typeface="Proxima Nova"/>
                <a:cs typeface="Proxima Nova"/>
                <a:sym typeface="Proxima Nova"/>
              </a:rPr>
              <a:t>7</a:t>
            </a:r>
            <a:r>
              <a:rPr lang="en" sz="1100">
                <a:solidFill>
                  <a:schemeClr val="accent3"/>
                </a:solidFill>
                <a:latin typeface="Proxima Nova"/>
                <a:ea typeface="Proxima Nova"/>
                <a:cs typeface="Proxima Nova"/>
                <a:sym typeface="Proxima Nova"/>
              </a:rPr>
              <a:t> SNR</a:t>
            </a:r>
            <a:endParaRPr sz="1100">
              <a:solidFill>
                <a:schemeClr val="accent3"/>
              </a:solidFill>
              <a:latin typeface="Proxima Nova"/>
              <a:ea typeface="Proxima Nova"/>
              <a:cs typeface="Proxima Nova"/>
              <a:sym typeface="Proxima Nov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Other Tasks</a:t>
            </a:r>
            <a:endParaRPr/>
          </a:p>
        </p:txBody>
      </p:sp>
      <p:sp>
        <p:nvSpPr>
          <p:cNvPr id="110" name="Google Shape;110;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Matlab</a:t>
            </a:r>
            <a:endParaRPr/>
          </a:p>
          <a:p>
            <a:pPr indent="-298450" lvl="1" marL="914400" rtl="0" algn="l">
              <a:spcBef>
                <a:spcPts val="0"/>
              </a:spcBef>
              <a:spcAft>
                <a:spcPts val="0"/>
              </a:spcAft>
              <a:buClr>
                <a:srgbClr val="000000"/>
              </a:buClr>
              <a:buSzPts val="1100"/>
              <a:buFont typeface="Arial"/>
              <a:buChar char="○"/>
            </a:pPr>
            <a:r>
              <a:rPr lang="en" sz="1800"/>
              <a:t>Implemented the same code as did in Python with same results</a:t>
            </a:r>
            <a:endParaRPr sz="1800"/>
          </a:p>
          <a:p>
            <a:pPr indent="-298450" lvl="1" marL="914400" rtl="0" algn="l">
              <a:spcBef>
                <a:spcPts val="0"/>
              </a:spcBef>
              <a:spcAft>
                <a:spcPts val="0"/>
              </a:spcAft>
              <a:buClr>
                <a:srgbClr val="000000"/>
              </a:buClr>
              <a:buSzPts val="1100"/>
              <a:buFont typeface="Arial"/>
              <a:buChar char="○"/>
            </a:pPr>
            <a:r>
              <a:rPr lang="en" sz="1800"/>
              <a:t>Looked into real time processing and buffering, but could not progress because bandpassing was extremely slow and introduced an excessive delay. </a:t>
            </a:r>
            <a:endParaRPr sz="1800"/>
          </a:p>
          <a:p>
            <a:pPr indent="-298450" lvl="1" marL="914400" rtl="0" algn="l">
              <a:spcBef>
                <a:spcPts val="0"/>
              </a:spcBef>
              <a:spcAft>
                <a:spcPts val="0"/>
              </a:spcAft>
              <a:buClr>
                <a:srgbClr val="000000"/>
              </a:buClr>
              <a:buSzPts val="1100"/>
              <a:buFont typeface="Arial"/>
              <a:buChar char="○"/>
            </a:pPr>
            <a:r>
              <a:rPr lang="en" sz="1800"/>
              <a:t>Dspcochlear and Signal Processing Library</a:t>
            </a:r>
            <a:endParaRPr sz="1800"/>
          </a:p>
          <a:p>
            <a:pPr indent="-342900" lvl="0" marL="457200" rtl="0" algn="l">
              <a:spcBef>
                <a:spcPts val="0"/>
              </a:spcBef>
              <a:spcAft>
                <a:spcPts val="0"/>
              </a:spcAft>
              <a:buSzPts val="1800"/>
              <a:buChar char="●"/>
            </a:pPr>
            <a:r>
              <a:rPr lang="en"/>
              <a:t>Electrodogram</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References</a:t>
            </a:r>
            <a:endParaRPr/>
          </a:p>
        </p:txBody>
      </p:sp>
      <p:sp>
        <p:nvSpPr>
          <p:cNvPr id="116" name="Google Shape;116;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298450" lvl="0" marL="457200" rtl="0" algn="l">
              <a:spcBef>
                <a:spcPts val="0"/>
              </a:spcBef>
              <a:spcAft>
                <a:spcPts val="0"/>
              </a:spcAft>
              <a:buClr>
                <a:srgbClr val="000000"/>
              </a:buClr>
              <a:buSzPts val="1100"/>
              <a:buFont typeface="Arial"/>
              <a:buChar char="●"/>
            </a:pPr>
            <a:r>
              <a:rPr lang="en" sz="1200">
                <a:solidFill>
                  <a:srgbClr val="212121"/>
                </a:solidFill>
                <a:highlight>
                  <a:srgbClr val="FFFFFF"/>
                </a:highlight>
                <a:latin typeface="Roboto"/>
                <a:ea typeface="Roboto"/>
                <a:cs typeface="Roboto"/>
                <a:sym typeface="Roboto"/>
              </a:rPr>
              <a:t>Badajoz-Davila J, Buchholz JM, Van-Hoesel R. Effect of noise and reverberation on speech intelligibility for cochlear implant recipients in realistic sound environments. J Acoust Soc Am. 2020 May;147(5):3538. doi: 10.1121/10.0001259. PMID: 32486825.</a:t>
            </a:r>
            <a:endParaRPr sz="1200">
              <a:solidFill>
                <a:srgbClr val="212121"/>
              </a:solidFill>
              <a:highlight>
                <a:srgbClr val="FFFFFF"/>
              </a:highlight>
              <a:latin typeface="Roboto"/>
              <a:ea typeface="Roboto"/>
              <a:cs typeface="Roboto"/>
              <a:sym typeface="Roboto"/>
            </a:endParaRPr>
          </a:p>
          <a:p>
            <a:pPr indent="-298450" lvl="0" marL="457200" rtl="0" algn="l">
              <a:spcBef>
                <a:spcPts val="0"/>
              </a:spcBef>
              <a:spcAft>
                <a:spcPts val="0"/>
              </a:spcAft>
              <a:buClr>
                <a:srgbClr val="000000"/>
              </a:buClr>
              <a:buSzPts val="1100"/>
              <a:buFont typeface="Arial"/>
              <a:buChar char="●"/>
            </a:pPr>
            <a:r>
              <a:rPr lang="en" sz="1300">
                <a:solidFill>
                  <a:srgbClr val="212121"/>
                </a:solidFill>
                <a:highlight>
                  <a:srgbClr val="FFFFFF"/>
                </a:highlight>
                <a:latin typeface="Roboto"/>
                <a:ea typeface="Roboto"/>
                <a:cs typeface="Roboto"/>
                <a:sym typeface="Roboto"/>
              </a:rPr>
              <a:t>Kerber, S., &amp; Seeber, B. U. (2013). Localization in reverberation with cochlear implants: predicting performance from basic psychophysical measures. </a:t>
            </a:r>
            <a:r>
              <a:rPr i="1" lang="en" sz="1300">
                <a:solidFill>
                  <a:srgbClr val="212121"/>
                </a:solidFill>
                <a:highlight>
                  <a:srgbClr val="FFFFFF"/>
                </a:highlight>
                <a:latin typeface="Roboto"/>
                <a:ea typeface="Roboto"/>
                <a:cs typeface="Roboto"/>
                <a:sym typeface="Roboto"/>
              </a:rPr>
              <a:t>Journal of the Association for Research in Otolaryngology : JARO</a:t>
            </a:r>
            <a:r>
              <a:rPr lang="en" sz="1300">
                <a:solidFill>
                  <a:srgbClr val="212121"/>
                </a:solidFill>
                <a:highlight>
                  <a:srgbClr val="FFFFFF"/>
                </a:highlight>
                <a:latin typeface="Roboto"/>
                <a:ea typeface="Roboto"/>
                <a:cs typeface="Roboto"/>
                <a:sym typeface="Roboto"/>
              </a:rPr>
              <a:t>, </a:t>
            </a:r>
            <a:r>
              <a:rPr i="1" lang="en" sz="1300">
                <a:solidFill>
                  <a:srgbClr val="212121"/>
                </a:solidFill>
                <a:highlight>
                  <a:srgbClr val="FFFFFF"/>
                </a:highlight>
                <a:latin typeface="Roboto"/>
                <a:ea typeface="Roboto"/>
                <a:cs typeface="Roboto"/>
                <a:sym typeface="Roboto"/>
              </a:rPr>
              <a:t>14</a:t>
            </a:r>
            <a:r>
              <a:rPr lang="en" sz="1300">
                <a:solidFill>
                  <a:srgbClr val="212121"/>
                </a:solidFill>
                <a:highlight>
                  <a:srgbClr val="FFFFFF"/>
                </a:highlight>
                <a:latin typeface="Roboto"/>
                <a:ea typeface="Roboto"/>
                <a:cs typeface="Roboto"/>
                <a:sym typeface="Roboto"/>
              </a:rPr>
              <a:t>(3), 379–392. </a:t>
            </a:r>
            <a:r>
              <a:rPr lang="en" sz="1300" u="sng">
                <a:solidFill>
                  <a:schemeClr val="hlink"/>
                </a:solidFill>
                <a:highlight>
                  <a:srgbClr val="FFFFFF"/>
                </a:highlight>
                <a:latin typeface="Roboto"/>
                <a:ea typeface="Roboto"/>
                <a:cs typeface="Roboto"/>
                <a:sym typeface="Roboto"/>
                <a:hlinkClick r:id="rId3"/>
              </a:rPr>
              <a:t>https://doi.org/10.1007/s10162-013-0378-z</a:t>
            </a:r>
            <a:r>
              <a:rPr lang="en" sz="1300">
                <a:solidFill>
                  <a:srgbClr val="212121"/>
                </a:solidFill>
                <a:highlight>
                  <a:srgbClr val="FFFFFF"/>
                </a:highlight>
                <a:latin typeface="Roboto"/>
                <a:ea typeface="Roboto"/>
                <a:cs typeface="Roboto"/>
                <a:sym typeface="Roboto"/>
              </a:rPr>
              <a:t> </a:t>
            </a:r>
            <a:endParaRPr sz="1300">
              <a:solidFill>
                <a:srgbClr val="212121"/>
              </a:solidFill>
              <a:highlight>
                <a:srgbClr val="FFFFFF"/>
              </a:highlight>
              <a:latin typeface="Roboto"/>
              <a:ea typeface="Roboto"/>
              <a:cs typeface="Roboto"/>
              <a:sym typeface="Roboto"/>
            </a:endParaRPr>
          </a:p>
          <a:p>
            <a:pPr indent="-311150" lvl="0" marL="457200" rtl="0" algn="l">
              <a:spcBef>
                <a:spcPts val="0"/>
              </a:spcBef>
              <a:spcAft>
                <a:spcPts val="0"/>
              </a:spcAft>
              <a:buClr>
                <a:srgbClr val="212121"/>
              </a:buClr>
              <a:buSzPts val="1300"/>
              <a:buFont typeface="Roboto"/>
              <a:buChar char="●"/>
            </a:pPr>
            <a:r>
              <a:rPr lang="en" sz="1300">
                <a:solidFill>
                  <a:srgbClr val="212121"/>
                </a:solidFill>
                <a:highlight>
                  <a:schemeClr val="lt1"/>
                </a:highlight>
                <a:latin typeface="Roboto"/>
                <a:ea typeface="Roboto"/>
                <a:cs typeface="Roboto"/>
                <a:sym typeface="Roboto"/>
              </a:rPr>
              <a:t>Svirsky, M. A., Fitzgerald, M. B., Sagi, E., &amp; Glassman, E. K. (2015). Bilateral cochlear implants with large asymmetries in electrode insertion depth: implications for the study of auditory plasticity. </a:t>
            </a:r>
            <a:r>
              <a:rPr i="1" lang="en" sz="1300">
                <a:solidFill>
                  <a:srgbClr val="212121"/>
                </a:solidFill>
                <a:highlight>
                  <a:schemeClr val="lt1"/>
                </a:highlight>
                <a:latin typeface="Roboto"/>
                <a:ea typeface="Roboto"/>
                <a:cs typeface="Roboto"/>
                <a:sym typeface="Roboto"/>
              </a:rPr>
              <a:t>Acta oto-laryngologica</a:t>
            </a:r>
            <a:r>
              <a:rPr lang="en" sz="1300">
                <a:solidFill>
                  <a:srgbClr val="212121"/>
                </a:solidFill>
                <a:highlight>
                  <a:schemeClr val="lt1"/>
                </a:highlight>
                <a:latin typeface="Roboto"/>
                <a:ea typeface="Roboto"/>
                <a:cs typeface="Roboto"/>
                <a:sym typeface="Roboto"/>
              </a:rPr>
              <a:t>, </a:t>
            </a:r>
            <a:r>
              <a:rPr i="1" lang="en" sz="1300">
                <a:solidFill>
                  <a:srgbClr val="212121"/>
                </a:solidFill>
                <a:highlight>
                  <a:schemeClr val="lt1"/>
                </a:highlight>
                <a:latin typeface="Roboto"/>
                <a:ea typeface="Roboto"/>
                <a:cs typeface="Roboto"/>
                <a:sym typeface="Roboto"/>
              </a:rPr>
              <a:t>135</a:t>
            </a:r>
            <a:r>
              <a:rPr lang="en" sz="1300">
                <a:solidFill>
                  <a:srgbClr val="212121"/>
                </a:solidFill>
                <a:highlight>
                  <a:schemeClr val="lt1"/>
                </a:highlight>
                <a:latin typeface="Roboto"/>
                <a:ea typeface="Roboto"/>
                <a:cs typeface="Roboto"/>
                <a:sym typeface="Roboto"/>
              </a:rPr>
              <a:t>(4), 354–363. </a:t>
            </a:r>
            <a:r>
              <a:rPr lang="en" sz="1300" u="sng">
                <a:solidFill>
                  <a:schemeClr val="accent5"/>
                </a:solidFill>
                <a:highlight>
                  <a:schemeClr val="lt1"/>
                </a:highlight>
                <a:latin typeface="Roboto"/>
                <a:ea typeface="Roboto"/>
                <a:cs typeface="Roboto"/>
                <a:sym typeface="Roboto"/>
                <a:hlinkClick r:id="rId4">
                  <a:extLst>
                    <a:ext uri="{A12FA001-AC4F-418D-AE19-62706E023703}">
                      <ahyp:hlinkClr val="tx"/>
                    </a:ext>
                  </a:extLst>
                </a:hlinkClick>
              </a:rPr>
              <a:t>https://doi.org/10.3109/00016489.2014.1002052</a:t>
            </a:r>
            <a:endParaRPr sz="1300">
              <a:solidFill>
                <a:srgbClr val="212121"/>
              </a:solidFill>
              <a:highlight>
                <a:srgbClr val="FFFFFF"/>
              </a:highlight>
              <a:latin typeface="Roboto"/>
              <a:ea typeface="Roboto"/>
              <a:cs typeface="Roboto"/>
              <a:sym typeface="Roboto"/>
            </a:endParaRPr>
          </a:p>
          <a:p>
            <a:pPr indent="0" lvl="0" marL="0" rtl="0" algn="l">
              <a:lnSpc>
                <a:spcPct val="100000"/>
              </a:lnSpc>
              <a:spcBef>
                <a:spcPts val="1200"/>
              </a:spcBef>
              <a:spcAft>
                <a:spcPts val="0"/>
              </a:spcAft>
              <a:buNone/>
            </a:pPr>
            <a:r>
              <a:rPr lang="en" u="sng">
                <a:solidFill>
                  <a:schemeClr val="accent5"/>
                </a:solidFill>
                <a:hlinkClick r:id="rId5">
                  <a:extLst>
                    <a:ext uri="{A12FA001-AC4F-418D-AE19-62706E023703}">
                      <ahyp:hlinkClr val="tx"/>
                    </a:ext>
                  </a:extLst>
                </a:hlinkClick>
              </a:rPr>
              <a:t>Jupyter Notebook</a:t>
            </a:r>
            <a:endParaRPr sz="1100">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