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530" r:id="rId5"/>
    <p:sldId id="531" r:id="rId6"/>
    <p:sldId id="533" r:id="rId7"/>
    <p:sldId id="535" r:id="rId8"/>
    <p:sldId id="536" r:id="rId9"/>
    <p:sldId id="547" r:id="rId10"/>
    <p:sldId id="537" r:id="rId11"/>
    <p:sldId id="548" r:id="rId12"/>
    <p:sldId id="550" r:id="rId13"/>
    <p:sldId id="549" r:id="rId14"/>
    <p:sldId id="54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6" autoAdjust="0"/>
    <p:restoredTop sz="94422"/>
  </p:normalViewPr>
  <p:slideViewPr>
    <p:cSldViewPr snapToGrid="0">
      <p:cViewPr varScale="1">
        <p:scale>
          <a:sx n="80" d="100"/>
          <a:sy n="80" d="100"/>
        </p:scale>
        <p:origin x="55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4/3/2024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African mobile</a:t>
            </a:r>
            <a:br>
              <a:rPr lang="en-US" dirty="0"/>
            </a:br>
            <a:r>
              <a:rPr lang="en-US" sz="2000" dirty="0"/>
              <a:t>sales dashboard</a:t>
            </a:r>
            <a:endParaRPr lang="en-US"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TIRLANGI SASHIDHAR</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1ACFF00-E155-34ED-A882-F78E3821E44E}"/>
              </a:ext>
            </a:extLst>
          </p:cNvPr>
          <p:cNvPicPr>
            <a:picLocks noChangeAspect="1"/>
          </p:cNvPicPr>
          <p:nvPr/>
        </p:nvPicPr>
        <p:blipFill>
          <a:blip r:embed="rId2"/>
          <a:stretch>
            <a:fillRect/>
          </a:stretch>
        </p:blipFill>
        <p:spPr>
          <a:xfrm>
            <a:off x="1100657" y="636028"/>
            <a:ext cx="9990686" cy="5585944"/>
          </a:xfrm>
          <a:prstGeom prst="rect">
            <a:avLst/>
          </a:prstGeom>
        </p:spPr>
      </p:pic>
    </p:spTree>
    <p:extLst>
      <p:ext uri="{BB962C8B-B14F-4D97-AF65-F5344CB8AC3E}">
        <p14:creationId xmlns:p14="http://schemas.microsoft.com/office/powerpoint/2010/main" val="3402333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6545199" y="2017776"/>
            <a:ext cx="4718304" cy="1069848"/>
          </a:xfrm>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Project Description</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Column Distribution </a:t>
            </a:r>
            <a:endParaRPr lang="en-US" dirty="0">
              <a:solidFill>
                <a:schemeClr val="bg1"/>
              </a:solidFill>
              <a:latin typeface="Segoe UI Light" panose="020B0502040204020203" pitchFamily="34" charset="0"/>
              <a:cs typeface="Segoe UI Light" panose="020B0502040204020203" pitchFamily="34" charset="0"/>
            </a:endParaRPr>
          </a:p>
          <a:p>
            <a:pPr marL="342900" indent="-342900"/>
            <a:r>
              <a:rPr lang="en-US" dirty="0">
                <a:latin typeface="Segoe UI Light" panose="020B0502040204020203" pitchFamily="34" charset="0"/>
                <a:cs typeface="Segoe UI Light" panose="020B0502040204020203" pitchFamily="34" charset="0"/>
              </a:rPr>
              <a:t>Column Profiling And Quality</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Anal</a:t>
            </a:r>
            <a:r>
              <a:rPr lang="en-US" dirty="0">
                <a:latin typeface="Segoe UI Light" panose="020B0502040204020203" pitchFamily="34" charset="0"/>
                <a:cs typeface="Segoe UI Light" panose="020B0502040204020203" pitchFamily="34" charset="0"/>
              </a:rPr>
              <a:t>ysis</a:t>
            </a:r>
          </a:p>
          <a:p>
            <a:pPr marL="0" indent="0" algn="l">
              <a:lnSpc>
                <a:spcPct val="150000"/>
              </a:lnSpc>
              <a:buClr>
                <a:schemeClr val="accent6"/>
              </a:buClr>
              <a:buNone/>
            </a:pP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2177034"/>
            <a:ext cx="7735824" cy="1069848"/>
          </a:xfrm>
        </p:spPr>
        <p:txBody>
          <a:bodyPr/>
          <a:lstStyle/>
          <a:p>
            <a:r>
              <a:rPr lang="en-US" dirty="0"/>
              <a:t>PROJECT DESCRIPTION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499806" y="3611119"/>
            <a:ext cx="9192387" cy="1133856"/>
          </a:xfrm>
        </p:spPr>
        <p:txBody>
          <a:bodyPr/>
          <a:lstStyle/>
          <a:p>
            <a:pPr algn="l"/>
            <a:r>
              <a:rPr lang="en-US" sz="2000" b="0" i="0" dirty="0">
                <a:effectLst/>
              </a:rPr>
              <a:t>You are a Data Consultant brought in by African Mobile, a mobile company that aggressively expanded across the entire continent of Africa beginning in 2013. The business has been humming along for the past four years and they would like you to conduct a profitability analysis of their business. This will involve looking at not only profitability but also a dashboard with analysis as requested by Salesperson.</a:t>
            </a:r>
          </a:p>
          <a:p>
            <a:br>
              <a:rPr lang="en-US" sz="2000" b="0" i="0" dirty="0">
                <a:effectLst/>
              </a:rPr>
            </a:br>
            <a:endParaRPr lang="en-US" sz="2000" dirty="0"/>
          </a:p>
          <a:p>
            <a:endParaRPr lang="en-US" sz="2000" dirty="0"/>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p:txBody>
          <a:bodyPr/>
          <a:lstStyle/>
          <a:p>
            <a:r>
              <a:rPr lang="en-US" dirty="0">
                <a:ln w="28575">
                  <a:noFill/>
                  <a:prstDash val="solid"/>
                </a:ln>
                <a:latin typeface="Tw Cen MT" panose="020B0602020104020603" pitchFamily="34" charset="77"/>
              </a:rPr>
              <a:t>COLUMN DISTRIBUTION</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4</a:t>
            </a:fld>
            <a:endParaRPr lang="en-US" dirty="0"/>
          </a:p>
        </p:txBody>
      </p:sp>
      <p:pic>
        <p:nvPicPr>
          <p:cNvPr id="9" name="Content Placeholder 8">
            <a:extLst>
              <a:ext uri="{FF2B5EF4-FFF2-40B4-BE49-F238E27FC236}">
                <a16:creationId xmlns:a16="http://schemas.microsoft.com/office/drawing/2014/main" id="{8628ECD9-E13A-53AC-0EFB-5734E2161AC1}"/>
              </a:ext>
            </a:extLst>
          </p:cNvPr>
          <p:cNvPicPr>
            <a:picLocks noGrp="1" noChangeAspect="1"/>
          </p:cNvPicPr>
          <p:nvPr>
            <p:ph idx="1"/>
          </p:nvPr>
        </p:nvPicPr>
        <p:blipFill>
          <a:blip r:embed="rId2"/>
          <a:stretch>
            <a:fillRect/>
          </a:stretch>
        </p:blipFill>
        <p:spPr>
          <a:xfrm>
            <a:off x="1711055" y="2011680"/>
            <a:ext cx="9160034" cy="1013548"/>
          </a:xfrm>
        </p:spPr>
      </p:pic>
      <p:pic>
        <p:nvPicPr>
          <p:cNvPr id="11" name="Picture 10">
            <a:extLst>
              <a:ext uri="{FF2B5EF4-FFF2-40B4-BE49-F238E27FC236}">
                <a16:creationId xmlns:a16="http://schemas.microsoft.com/office/drawing/2014/main" id="{7B95312B-C428-C61E-8343-712B0F804D35}"/>
              </a:ext>
            </a:extLst>
          </p:cNvPr>
          <p:cNvPicPr>
            <a:picLocks noChangeAspect="1"/>
          </p:cNvPicPr>
          <p:nvPr/>
        </p:nvPicPr>
        <p:blipFill>
          <a:blip r:embed="rId3"/>
          <a:stretch>
            <a:fillRect/>
          </a:stretch>
        </p:blipFill>
        <p:spPr>
          <a:xfrm>
            <a:off x="3396350" y="4354786"/>
            <a:ext cx="6104149" cy="1005927"/>
          </a:xfrm>
          <a:prstGeom prst="rect">
            <a:avLst/>
          </a:prstGeom>
        </p:spPr>
      </p:pic>
      <p:pic>
        <p:nvPicPr>
          <p:cNvPr id="13" name="Picture 12">
            <a:extLst>
              <a:ext uri="{FF2B5EF4-FFF2-40B4-BE49-F238E27FC236}">
                <a16:creationId xmlns:a16="http://schemas.microsoft.com/office/drawing/2014/main" id="{EC019001-D502-AD33-7E8A-9F7EE09B291D}"/>
              </a:ext>
            </a:extLst>
          </p:cNvPr>
          <p:cNvPicPr>
            <a:picLocks noChangeAspect="1"/>
          </p:cNvPicPr>
          <p:nvPr/>
        </p:nvPicPr>
        <p:blipFill>
          <a:blip r:embed="rId4"/>
          <a:stretch>
            <a:fillRect/>
          </a:stretch>
        </p:blipFill>
        <p:spPr>
          <a:xfrm>
            <a:off x="5529006" y="3148940"/>
            <a:ext cx="1524132" cy="1082134"/>
          </a:xfrm>
          <a:prstGeom prst="rect">
            <a:avLst/>
          </a:prstGeom>
        </p:spPr>
      </p:pic>
    </p:spTree>
    <p:extLst>
      <p:ext uri="{BB962C8B-B14F-4D97-AF65-F5344CB8AC3E}">
        <p14:creationId xmlns:p14="http://schemas.microsoft.com/office/powerpoint/2010/main" val="137265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dirty="0">
                <a:ln w="28575">
                  <a:noFill/>
                  <a:prstDash val="solid"/>
                </a:ln>
                <a:latin typeface="Tw Cen MT" panose="020B0602020104020603" pitchFamily="34" charset="77"/>
              </a:rPr>
              <a:t>COLUMN PROFILING AND QUALITY</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5</a:t>
            </a:fld>
            <a:endParaRPr lang="en-US" dirty="0"/>
          </a:p>
        </p:txBody>
      </p:sp>
      <p:pic>
        <p:nvPicPr>
          <p:cNvPr id="13" name="Content Placeholder 12">
            <a:extLst>
              <a:ext uri="{FF2B5EF4-FFF2-40B4-BE49-F238E27FC236}">
                <a16:creationId xmlns:a16="http://schemas.microsoft.com/office/drawing/2014/main" id="{06D4B98C-9C9F-0414-5163-99C8933DF526}"/>
              </a:ext>
            </a:extLst>
          </p:cNvPr>
          <p:cNvPicPr>
            <a:picLocks noGrp="1" noChangeAspect="1"/>
          </p:cNvPicPr>
          <p:nvPr>
            <p:ph idx="1"/>
          </p:nvPr>
        </p:nvPicPr>
        <p:blipFill>
          <a:blip r:embed="rId2"/>
          <a:stretch>
            <a:fillRect/>
          </a:stretch>
        </p:blipFill>
        <p:spPr>
          <a:xfrm>
            <a:off x="3113802" y="2174875"/>
            <a:ext cx="6362859" cy="3548063"/>
          </a:xfrm>
        </p:spPr>
      </p:pic>
    </p:spTree>
    <p:extLst>
      <p:ext uri="{BB962C8B-B14F-4D97-AF65-F5344CB8AC3E}">
        <p14:creationId xmlns:p14="http://schemas.microsoft.com/office/powerpoint/2010/main" val="120872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dirty="0">
                <a:ln w="28575">
                  <a:noFill/>
                  <a:prstDash val="solid"/>
                </a:ln>
                <a:latin typeface="Tw Cen MT" panose="020B0602020104020603" pitchFamily="34" charset="77"/>
              </a:rPr>
              <a:t>COLUMN PROFILING AND QUALITY</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6</a:t>
            </a:fld>
            <a:endParaRPr lang="en-US" dirty="0"/>
          </a:p>
        </p:txBody>
      </p:sp>
      <p:pic>
        <p:nvPicPr>
          <p:cNvPr id="7" name="Content Placeholder 6">
            <a:extLst>
              <a:ext uri="{FF2B5EF4-FFF2-40B4-BE49-F238E27FC236}">
                <a16:creationId xmlns:a16="http://schemas.microsoft.com/office/drawing/2014/main" id="{E6DAACD9-01D0-EDAE-CC70-1EA6E181F3EB}"/>
              </a:ext>
            </a:extLst>
          </p:cNvPr>
          <p:cNvPicPr>
            <a:picLocks noGrp="1" noChangeAspect="1"/>
          </p:cNvPicPr>
          <p:nvPr>
            <p:ph idx="1"/>
          </p:nvPr>
        </p:nvPicPr>
        <p:blipFill>
          <a:blip r:embed="rId2"/>
          <a:stretch>
            <a:fillRect/>
          </a:stretch>
        </p:blipFill>
        <p:spPr>
          <a:xfrm>
            <a:off x="3045650" y="2212975"/>
            <a:ext cx="6270563" cy="3548063"/>
          </a:xfrm>
        </p:spPr>
      </p:pic>
    </p:spTree>
    <p:extLst>
      <p:ext uri="{BB962C8B-B14F-4D97-AF65-F5344CB8AC3E}">
        <p14:creationId xmlns:p14="http://schemas.microsoft.com/office/powerpoint/2010/main" val="2679426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US" dirty="0"/>
              <a:t>SALES ANALYSIS</a:t>
            </a:r>
            <a:br>
              <a:rPr lang="en-US" dirty="0"/>
            </a:br>
            <a:endParaRPr lang="en-US" dirty="0"/>
          </a:p>
        </p:txBody>
      </p:sp>
      <p:sp>
        <p:nvSpPr>
          <p:cNvPr id="69" name="Title 68">
            <a:extLst>
              <a:ext uri="{FF2B5EF4-FFF2-40B4-BE49-F238E27FC236}">
                <a16:creationId xmlns:a16="http://schemas.microsoft.com/office/drawing/2014/main" id="{0B07383B-6310-56A6-B051-F4B962E11786}"/>
              </a:ext>
            </a:extLst>
          </p:cNvPr>
          <p:cNvSpPr txBox="1">
            <a:spLocks/>
          </p:cNvSpPr>
          <p:nvPr/>
        </p:nvSpPr>
        <p:spPr>
          <a:xfrm>
            <a:off x="1815855" y="3386688"/>
            <a:ext cx="8878824" cy="1069848"/>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000" b="1" kern="1200" cap="all" spc="600" baseline="0">
                <a:solidFill>
                  <a:schemeClr val="bg1"/>
                </a:solidFill>
                <a:latin typeface="+mj-lt"/>
                <a:ea typeface="+mj-ea"/>
                <a:cs typeface="+mj-cs"/>
              </a:defRPr>
            </a:lvl1pPr>
          </a:lstStyle>
          <a:p>
            <a:r>
              <a:rPr lang="en-US"/>
              <a:t>DASHBOARD</a:t>
            </a:r>
            <a:endParaRPr lang="en-US" dirty="0"/>
          </a:p>
        </p:txBody>
      </p:sp>
    </p:spTree>
    <p:extLst>
      <p:ext uri="{BB962C8B-B14F-4D97-AF65-F5344CB8AC3E}">
        <p14:creationId xmlns:p14="http://schemas.microsoft.com/office/powerpoint/2010/main" val="1213210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2CB75C70-1F9B-ED2D-6F4F-905F09D19C9B}"/>
              </a:ext>
            </a:extLst>
          </p:cNvPr>
          <p:cNvPicPr>
            <a:picLocks noChangeAspect="1"/>
          </p:cNvPicPr>
          <p:nvPr/>
        </p:nvPicPr>
        <p:blipFill>
          <a:blip r:embed="rId2"/>
          <a:stretch>
            <a:fillRect/>
          </a:stretch>
        </p:blipFill>
        <p:spPr>
          <a:xfrm>
            <a:off x="1115898" y="643648"/>
            <a:ext cx="9960203" cy="5570703"/>
          </a:xfrm>
          <a:prstGeom prst="rect">
            <a:avLst/>
          </a:prstGeom>
        </p:spPr>
      </p:pic>
    </p:spTree>
    <p:extLst>
      <p:ext uri="{BB962C8B-B14F-4D97-AF65-F5344CB8AC3E}">
        <p14:creationId xmlns:p14="http://schemas.microsoft.com/office/powerpoint/2010/main" val="2093601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0868FA4-850D-F1BA-DAF8-8F57D21C58BD}"/>
              </a:ext>
            </a:extLst>
          </p:cNvPr>
          <p:cNvPicPr>
            <a:picLocks noChangeAspect="1"/>
          </p:cNvPicPr>
          <p:nvPr/>
        </p:nvPicPr>
        <p:blipFill>
          <a:blip r:embed="rId2"/>
          <a:stretch>
            <a:fillRect/>
          </a:stretch>
        </p:blipFill>
        <p:spPr>
          <a:xfrm>
            <a:off x="1077795" y="655079"/>
            <a:ext cx="10036410" cy="5547841"/>
          </a:xfrm>
          <a:prstGeom prst="rect">
            <a:avLst/>
          </a:prstGeom>
        </p:spPr>
      </p:pic>
    </p:spTree>
    <p:extLst>
      <p:ext uri="{BB962C8B-B14F-4D97-AF65-F5344CB8AC3E}">
        <p14:creationId xmlns:p14="http://schemas.microsoft.com/office/powerpoint/2010/main" val="3420691345"/>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232</TotalTime>
  <Words>111</Words>
  <Application>Microsoft Office PowerPoint</Application>
  <PresentationFormat>Widescreen</PresentationFormat>
  <Paragraphs>20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Segoe UI Light</vt:lpstr>
      <vt:lpstr>Tw Cen MT</vt:lpstr>
      <vt:lpstr>Office Theme</vt:lpstr>
      <vt:lpstr>African mobile sales dashboard</vt:lpstr>
      <vt:lpstr>CONTENTS</vt:lpstr>
      <vt:lpstr>PROJECT DESCRIPTION</vt:lpstr>
      <vt:lpstr>COLUMN DISTRIBUTION</vt:lpstr>
      <vt:lpstr>COLUMN PROFILING AND QUALITY</vt:lpstr>
      <vt:lpstr>COLUMN PROFILING AND QUALITY</vt:lpstr>
      <vt:lpstr>SALES ANALYSIS </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African mobile sales dashboard</dc:title>
  <dc:creator>Tirlangi Sashidhar</dc:creator>
  <cp:lastModifiedBy>Tirlangi Sashidhar</cp:lastModifiedBy>
  <cp:revision>4</cp:revision>
  <dcterms:created xsi:type="dcterms:W3CDTF">2024-04-03T07:30:27Z</dcterms:created>
  <dcterms:modified xsi:type="dcterms:W3CDTF">2024-04-03T11:23:08Z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