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AppData\Roaming\Microsoft\Excel\NorthWind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AppData\Roaming\Microsoft\Excel\NorthWind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AppData\Roaming\Microsoft\Excel\NorthWind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AppData\Roaming\Microsoft\Excel\NorthWind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AppData\Roaming\Microsoft\Excel\NorthWind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AppData\Roaming\Microsoft\Excel\NorthWind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AppData\Roaming\Microsoft\Excel\NorthWind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AppData\Roaming\Microsoft\Excel\NorthWind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OneDrive\Desktop\CAPSTONE\CAPSTONE%201%20(NORTHWIND%20TRADERS)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[NorthWind (version 1).xlsb]NORTHWIND ANALYSIS!PivotTable1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'NORTHWIND ANALYSIS'!$B$3</c:f>
              <c:strCache>
                <c:ptCount val="1"/>
                <c:pt idx="0">
                  <c:v>Sum of 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'NORTHWIND ANALYSIS'!$A$4:$A$14</c:f>
              <c:strCache>
                <c:ptCount val="10"/>
                <c:pt idx="0">
                  <c:v>Boston Crab Meat</c:v>
                </c:pt>
                <c:pt idx="1">
                  <c:v>Camembert Pierrot</c:v>
                </c:pt>
                <c:pt idx="2">
                  <c:v>Chang</c:v>
                </c:pt>
                <c:pt idx="3">
                  <c:v>Gnocchi di nonna Alice</c:v>
                </c:pt>
                <c:pt idx="4">
                  <c:v>Gorgonzola Telino</c:v>
                </c:pt>
                <c:pt idx="5">
                  <c:v>Guarana Fantastica</c:v>
                </c:pt>
                <c:pt idx="6">
                  <c:v>Pavlova</c:v>
                </c:pt>
                <c:pt idx="7">
                  <c:v>Raclette Courdavault</c:v>
                </c:pt>
                <c:pt idx="8">
                  <c:v>Rhönbräu Klosterbier</c:v>
                </c:pt>
                <c:pt idx="9">
                  <c:v>Tarte au sucre</c:v>
                </c:pt>
              </c:strCache>
            </c:strRef>
          </c:cat>
          <c:val>
            <c:numRef>
              <c:f>'NORTHWIND ANALYSIS'!$B$4:$B$14</c:f>
              <c:numCache>
                <c:formatCode>General</c:formatCode>
                <c:ptCount val="10"/>
                <c:pt idx="0">
                  <c:v>1103</c:v>
                </c:pt>
                <c:pt idx="1">
                  <c:v>1577</c:v>
                </c:pt>
                <c:pt idx="2">
                  <c:v>1057</c:v>
                </c:pt>
                <c:pt idx="3">
                  <c:v>1263</c:v>
                </c:pt>
                <c:pt idx="4">
                  <c:v>1397</c:v>
                </c:pt>
                <c:pt idx="5">
                  <c:v>1125</c:v>
                </c:pt>
                <c:pt idx="6">
                  <c:v>1158</c:v>
                </c:pt>
                <c:pt idx="7">
                  <c:v>1496</c:v>
                </c:pt>
                <c:pt idx="8">
                  <c:v>1155</c:v>
                </c:pt>
                <c:pt idx="9">
                  <c:v>1083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731-BD9D-35CE71E432DE}"/>
            </c:ext>
          </c:extLst>
        </c:ser>
        <c:ser>
          <c:idx val="1"/>
          <c:order val="1"/>
          <c:tx>
            <c:strRef>
              <c:f>'NORTHWIND ANALYSIS'!$C$3</c:f>
              <c:strCache>
                <c:ptCount val="1"/>
                <c:pt idx="0">
                  <c:v>Sum of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'NORTHWIND ANALYSIS'!$A$4:$A$14</c:f>
              <c:strCache>
                <c:ptCount val="10"/>
                <c:pt idx="0">
                  <c:v>Boston Crab Meat</c:v>
                </c:pt>
                <c:pt idx="1">
                  <c:v>Camembert Pierrot</c:v>
                </c:pt>
                <c:pt idx="2">
                  <c:v>Chang</c:v>
                </c:pt>
                <c:pt idx="3">
                  <c:v>Gnocchi di nonna Alice</c:v>
                </c:pt>
                <c:pt idx="4">
                  <c:v>Gorgonzola Telino</c:v>
                </c:pt>
                <c:pt idx="5">
                  <c:v>Guarana Fantastica</c:v>
                </c:pt>
                <c:pt idx="6">
                  <c:v>Pavlova</c:v>
                </c:pt>
                <c:pt idx="7">
                  <c:v>Raclette Courdavault</c:v>
                </c:pt>
                <c:pt idx="8">
                  <c:v>Rhönbräu Klosterbier</c:v>
                </c:pt>
                <c:pt idx="9">
                  <c:v>Tarte au sucre</c:v>
                </c:pt>
              </c:strCache>
            </c:strRef>
          </c:cat>
          <c:val>
            <c:numRef>
              <c:f>'NORTHWIND ANALYSIS'!$C$4:$C$14</c:f>
              <c:numCache>
                <c:formatCode>\$#,##0.00;\(\$#,##0.00\);\$#,##0.00</c:formatCode>
                <c:ptCount val="10"/>
                <c:pt idx="0">
                  <c:v>19048.3</c:v>
                </c:pt>
                <c:pt idx="1">
                  <c:v>50285.999999999993</c:v>
                </c:pt>
                <c:pt idx="2">
                  <c:v>18559.199999999997</c:v>
                </c:pt>
                <c:pt idx="3">
                  <c:v>45121.2</c:v>
                </c:pt>
                <c:pt idx="4">
                  <c:v>16172.5</c:v>
                </c:pt>
                <c:pt idx="5">
                  <c:v>4782.6000000000004</c:v>
                </c:pt>
                <c:pt idx="6">
                  <c:v>18748.050000000003</c:v>
                </c:pt>
                <c:pt idx="7">
                  <c:v>76296</c:v>
                </c:pt>
                <c:pt idx="8">
                  <c:v>8650.5499999999993</c:v>
                </c:pt>
                <c:pt idx="9">
                  <c:v>49827.9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87-4731-BD9D-35CE71E43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947376"/>
        <c:axId val="1068278960"/>
      </c:barChart>
      <c:catAx>
        <c:axId val="14194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278960"/>
        <c:crosses val="autoZero"/>
        <c:auto val="1"/>
        <c:lblAlgn val="ctr"/>
        <c:lblOffset val="100"/>
        <c:noMultiLvlLbl val="0"/>
      </c:catAx>
      <c:valAx>
        <c:axId val="10682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4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[NorthWind (version 1).xlsb]NORTHWIND ANALYSIS!PivotTable3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'NORTHWIND ANALYSIS'!$F$4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10-4A98-8633-8A6E8F8EC1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10-4A98-8633-8A6E8F8EC1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10-4A98-8633-8A6E8F8EC1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10-4A98-8633-8A6E8F8EC1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10-4A98-8633-8A6E8F8EC1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A10-4A98-8633-8A6E8F8EC1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10-4A98-8633-8A6E8F8EC1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10-4A98-8633-8A6E8F8EC171}"/>
              </c:ext>
            </c:extLst>
          </c:dPt>
          <c:cat>
            <c:strRef>
              <c:f>'NORTHWIND ANALYSIS'!$E$5:$E$13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 &amp; Cereals</c:v>
                </c:pt>
                <c:pt idx="5">
                  <c:v>Meat &amp; 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'NORTHWIND ANALYSIS'!$F$5:$F$13</c:f>
              <c:numCache>
                <c:formatCode>\$#,##0.00;\(\$#,##0.00\);\$#,##0.00</c:formatCode>
                <c:ptCount val="8"/>
                <c:pt idx="0">
                  <c:v>286526.95</c:v>
                </c:pt>
                <c:pt idx="1">
                  <c:v>113694.75000000006</c:v>
                </c:pt>
                <c:pt idx="2">
                  <c:v>177099.09999999998</c:v>
                </c:pt>
                <c:pt idx="3">
                  <c:v>251330.50000000003</c:v>
                </c:pt>
                <c:pt idx="4">
                  <c:v>100726.8</c:v>
                </c:pt>
                <c:pt idx="5">
                  <c:v>178188.7999999999</c:v>
                </c:pt>
                <c:pt idx="6">
                  <c:v>105268.59999999999</c:v>
                </c:pt>
                <c:pt idx="7">
                  <c:v>141623.09000000003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A10-4A98-8633-8A6E8F8EC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[NorthWind (version 1).xlsb]NORTHWIND ANALYSIS!PivotTable2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'NORTHWIND ANALYSIS'!$I$3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'NORTHWIND ANALYSIS'!$H$4:$H$14</c:f>
              <c:strCache>
                <c:ptCount val="10"/>
                <c:pt idx="0">
                  <c:v>Ernst Handel</c:v>
                </c:pt>
                <c:pt idx="1">
                  <c:v>Folk och fä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Königlich Essen</c:v>
                </c:pt>
                <c:pt idx="5">
                  <c:v>Mère Paillarde</c:v>
                </c:pt>
                <c:pt idx="6">
                  <c:v>Queen Cozinha</c:v>
                </c:pt>
                <c:pt idx="7">
                  <c:v>QUICK-Stop</c:v>
                </c:pt>
                <c:pt idx="8">
                  <c:v>Rattlesnake Canyon Grocery</c:v>
                </c:pt>
                <c:pt idx="9">
                  <c:v>Save-a-lot Markets</c:v>
                </c:pt>
              </c:strCache>
            </c:strRef>
          </c:cat>
          <c:val>
            <c:numRef>
              <c:f>'NORTHWIND ANALYSIS'!$I$4:$I$14</c:f>
              <c:numCache>
                <c:formatCode>\$#,##0.00;\(\$#,##0.00\);\$#,##0.00</c:formatCode>
                <c:ptCount val="10"/>
                <c:pt idx="0">
                  <c:v>113236.68000000001</c:v>
                </c:pt>
                <c:pt idx="1">
                  <c:v>32555.55</c:v>
                </c:pt>
                <c:pt idx="2">
                  <c:v>34101.149999999994</c:v>
                </c:pt>
                <c:pt idx="3">
                  <c:v>57317.390000000007</c:v>
                </c:pt>
                <c:pt idx="4">
                  <c:v>31745.75</c:v>
                </c:pt>
                <c:pt idx="5">
                  <c:v>32203.899999999998</c:v>
                </c:pt>
                <c:pt idx="6">
                  <c:v>30226.099999999995</c:v>
                </c:pt>
                <c:pt idx="7">
                  <c:v>117483.38999999998</c:v>
                </c:pt>
                <c:pt idx="8">
                  <c:v>52245.9</c:v>
                </c:pt>
                <c:pt idx="9">
                  <c:v>115673.38999999997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3-4909-92A9-509632893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4912336"/>
        <c:axId val="1068272016"/>
      </c:barChart>
      <c:catAx>
        <c:axId val="138491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272016"/>
        <c:crosses val="autoZero"/>
        <c:auto val="1"/>
        <c:lblAlgn val="ctr"/>
        <c:lblOffset val="100"/>
        <c:noMultiLvlLbl val="0"/>
      </c:catAx>
      <c:valAx>
        <c:axId val="106827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,##0.00;\(\$#,##0.00\);\$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91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[NorthWind (version 1).xlsb]NORTHWIND ANALYSIS!PivotTable5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'NORTHWIND ANALYSIS'!$B$34:$B$35</c:f>
              <c:strCache>
                <c:ptCount val="1"/>
                <c:pt idx="0">
                  <c:v>Beverages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'NORTHWIND ANALYSIS'!$A$36:$A$46</c:f>
              <c:strCache>
                <c:ptCount val="10"/>
                <c:pt idx="0">
                  <c:v>Camembert Pierrot</c:v>
                </c:pt>
                <c:pt idx="1">
                  <c:v>Gnocchi di nonna Alice</c:v>
                </c:pt>
                <c:pt idx="2">
                  <c:v>Gorgonzola Telino</c:v>
                </c:pt>
                <c:pt idx="3">
                  <c:v>Manjimup Dried Apples</c:v>
                </c:pt>
                <c:pt idx="4">
                  <c:v>Outback Lager</c:v>
                </c:pt>
                <c:pt idx="5">
                  <c:v>Pâté chinois</c:v>
                </c:pt>
                <c:pt idx="6">
                  <c:v>Perth Pasties</c:v>
                </c:pt>
                <c:pt idx="7">
                  <c:v>Ravioli Angelo</c:v>
                </c:pt>
                <c:pt idx="8">
                  <c:v>Sir Rodney's Marmalade</c:v>
                </c:pt>
                <c:pt idx="9">
                  <c:v>Valkoinen suklaa</c:v>
                </c:pt>
              </c:strCache>
            </c:strRef>
          </c:cat>
          <c:val>
            <c:numRef>
              <c:f>'NORTHWIND ANALYSIS'!$B$36:$B$46</c:f>
              <c:numCache>
                <c:formatCode>General</c:formatCode>
                <c:ptCount val="10"/>
                <c:pt idx="4" formatCode="\$#,##0.00;\(\$#,##0.00\);\$#,##0.00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A-4AEB-876D-94C7F644BB1B}"/>
            </c:ext>
          </c:extLst>
        </c:ser>
        <c:ser>
          <c:idx val="1"/>
          <c:order val="1"/>
          <c:tx>
            <c:strRef>
              <c:f>'NORTHWIND ANALYSIS'!$C$34:$C$35</c:f>
              <c:strCache>
                <c:ptCount val="1"/>
                <c:pt idx="0">
                  <c:v>Confections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'NORTHWIND ANALYSIS'!$A$36:$A$46</c:f>
              <c:strCache>
                <c:ptCount val="10"/>
                <c:pt idx="0">
                  <c:v>Camembert Pierrot</c:v>
                </c:pt>
                <c:pt idx="1">
                  <c:v>Gnocchi di nonna Alice</c:v>
                </c:pt>
                <c:pt idx="2">
                  <c:v>Gorgonzola Telino</c:v>
                </c:pt>
                <c:pt idx="3">
                  <c:v>Manjimup Dried Apples</c:v>
                </c:pt>
                <c:pt idx="4">
                  <c:v>Outback Lager</c:v>
                </c:pt>
                <c:pt idx="5">
                  <c:v>Pâté chinois</c:v>
                </c:pt>
                <c:pt idx="6">
                  <c:v>Perth Pasties</c:v>
                </c:pt>
                <c:pt idx="7">
                  <c:v>Ravioli Angelo</c:v>
                </c:pt>
                <c:pt idx="8">
                  <c:v>Sir Rodney's Marmalade</c:v>
                </c:pt>
                <c:pt idx="9">
                  <c:v>Valkoinen suklaa</c:v>
                </c:pt>
              </c:strCache>
            </c:strRef>
          </c:cat>
          <c:val>
            <c:numRef>
              <c:f>'NORTHWIND ANALYSIS'!$C$36:$C$46</c:f>
              <c:numCache>
                <c:formatCode>General</c:formatCode>
                <c:ptCount val="10"/>
                <c:pt idx="8" formatCode="\$#,##0.00;\(\$#,##0.00\);\$#,##0.00">
                  <c:v>4050</c:v>
                </c:pt>
                <c:pt idx="9" formatCode="\$#,##0.00;\(\$#,##0.00\);\$#,##0.00">
                  <c:v>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DA-4AEB-876D-94C7F644BB1B}"/>
            </c:ext>
          </c:extLst>
        </c:ser>
        <c:ser>
          <c:idx val="2"/>
          <c:order val="2"/>
          <c:tx>
            <c:strRef>
              <c:f>'NORTHWIND ANALYSIS'!$D$34:$D$35</c:f>
              <c:strCache>
                <c:ptCount val="1"/>
                <c:pt idx="0">
                  <c:v>Dairy Products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'NORTHWIND ANALYSIS'!$A$36:$A$46</c:f>
              <c:strCache>
                <c:ptCount val="10"/>
                <c:pt idx="0">
                  <c:v>Camembert Pierrot</c:v>
                </c:pt>
                <c:pt idx="1">
                  <c:v>Gnocchi di nonna Alice</c:v>
                </c:pt>
                <c:pt idx="2">
                  <c:v>Gorgonzola Telino</c:v>
                </c:pt>
                <c:pt idx="3">
                  <c:v>Manjimup Dried Apples</c:v>
                </c:pt>
                <c:pt idx="4">
                  <c:v>Outback Lager</c:v>
                </c:pt>
                <c:pt idx="5">
                  <c:v>Pâté chinois</c:v>
                </c:pt>
                <c:pt idx="6">
                  <c:v>Perth Pasties</c:v>
                </c:pt>
                <c:pt idx="7">
                  <c:v>Ravioli Angelo</c:v>
                </c:pt>
                <c:pt idx="8">
                  <c:v>Sir Rodney's Marmalade</c:v>
                </c:pt>
                <c:pt idx="9">
                  <c:v>Valkoinen suklaa</c:v>
                </c:pt>
              </c:strCache>
            </c:strRef>
          </c:cat>
          <c:val>
            <c:numRef>
              <c:f>'NORTHWIND ANALYSIS'!$D$36:$D$46</c:f>
              <c:numCache>
                <c:formatCode>General</c:formatCode>
                <c:ptCount val="10"/>
                <c:pt idx="0" formatCode="\$#,##0.00;\(\$#,##0.00\);\$#,##0.00">
                  <c:v>510</c:v>
                </c:pt>
                <c:pt idx="2" formatCode="\$#,##0.00;\(\$#,##0.00\);\$#,##0.00">
                  <c:v>1437.5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DA-4AEB-876D-94C7F644BB1B}"/>
            </c:ext>
          </c:extLst>
        </c:ser>
        <c:ser>
          <c:idx val="3"/>
          <c:order val="3"/>
          <c:tx>
            <c:strRef>
              <c:f>'NORTHWIND ANALYSIS'!$E$34:$E$35</c:f>
              <c:strCache>
                <c:ptCount val="1"/>
                <c:pt idx="0">
                  <c:v>Grains &amp; Cereals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'NORTHWIND ANALYSIS'!$A$36:$A$46</c:f>
              <c:strCache>
                <c:ptCount val="10"/>
                <c:pt idx="0">
                  <c:v>Camembert Pierrot</c:v>
                </c:pt>
                <c:pt idx="1">
                  <c:v>Gnocchi di nonna Alice</c:v>
                </c:pt>
                <c:pt idx="2">
                  <c:v>Gorgonzola Telino</c:v>
                </c:pt>
                <c:pt idx="3">
                  <c:v>Manjimup Dried Apples</c:v>
                </c:pt>
                <c:pt idx="4">
                  <c:v>Outback Lager</c:v>
                </c:pt>
                <c:pt idx="5">
                  <c:v>Pâté chinois</c:v>
                </c:pt>
                <c:pt idx="6">
                  <c:v>Perth Pasties</c:v>
                </c:pt>
                <c:pt idx="7">
                  <c:v>Ravioli Angelo</c:v>
                </c:pt>
                <c:pt idx="8">
                  <c:v>Sir Rodney's Marmalade</c:v>
                </c:pt>
                <c:pt idx="9">
                  <c:v>Valkoinen suklaa</c:v>
                </c:pt>
              </c:strCache>
            </c:strRef>
          </c:cat>
          <c:val>
            <c:numRef>
              <c:f>'NORTHWIND ANALYSIS'!$E$36:$E$46</c:f>
              <c:numCache>
                <c:formatCode>\$#,##0.00;\(\$#,##0.00\);\$#,##0.00</c:formatCode>
                <c:ptCount val="10"/>
                <c:pt idx="1">
                  <c:v>608</c:v>
                </c:pt>
                <c:pt idx="7">
                  <c:v>1170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DA-4AEB-876D-94C7F644BB1B}"/>
            </c:ext>
          </c:extLst>
        </c:ser>
        <c:ser>
          <c:idx val="4"/>
          <c:order val="4"/>
          <c:tx>
            <c:strRef>
              <c:f>'NORTHWIND ANALYSIS'!$F$34:$F$35</c:f>
              <c:strCache>
                <c:ptCount val="1"/>
                <c:pt idx="0">
                  <c:v>Meat &amp; Poultry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'NORTHWIND ANALYSIS'!$A$36:$A$46</c:f>
              <c:strCache>
                <c:ptCount val="10"/>
                <c:pt idx="0">
                  <c:v>Camembert Pierrot</c:v>
                </c:pt>
                <c:pt idx="1">
                  <c:v>Gnocchi di nonna Alice</c:v>
                </c:pt>
                <c:pt idx="2">
                  <c:v>Gorgonzola Telino</c:v>
                </c:pt>
                <c:pt idx="3">
                  <c:v>Manjimup Dried Apples</c:v>
                </c:pt>
                <c:pt idx="4">
                  <c:v>Outback Lager</c:v>
                </c:pt>
                <c:pt idx="5">
                  <c:v>Pâté chinois</c:v>
                </c:pt>
                <c:pt idx="6">
                  <c:v>Perth Pasties</c:v>
                </c:pt>
                <c:pt idx="7">
                  <c:v>Ravioli Angelo</c:v>
                </c:pt>
                <c:pt idx="8">
                  <c:v>Sir Rodney's Marmalade</c:v>
                </c:pt>
                <c:pt idx="9">
                  <c:v>Valkoinen suklaa</c:v>
                </c:pt>
              </c:strCache>
            </c:strRef>
          </c:cat>
          <c:val>
            <c:numRef>
              <c:f>'NORTHWIND ANALYSIS'!$F$36:$F$46</c:f>
              <c:numCache>
                <c:formatCode>General</c:formatCode>
                <c:ptCount val="10"/>
                <c:pt idx="5" formatCode="\$#,##0.00;\(\$#,##0.00\);\$#,##0.00">
                  <c:v>504</c:v>
                </c:pt>
                <c:pt idx="6" formatCode="\$#,##0.00;\(\$#,##0.00\);\$#,##0.00">
                  <c:v>590.4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DA-4AEB-876D-94C7F644BB1B}"/>
            </c:ext>
          </c:extLst>
        </c:ser>
        <c:ser>
          <c:idx val="5"/>
          <c:order val="5"/>
          <c:tx>
            <c:strRef>
              <c:f>'NORTHWIND ANALYSIS'!$G$34:$G$35</c:f>
              <c:strCache>
                <c:ptCount val="1"/>
                <c:pt idx="0">
                  <c:v>Produce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'NORTHWIND ANALYSIS'!$A$36:$A$46</c:f>
              <c:strCache>
                <c:ptCount val="10"/>
                <c:pt idx="0">
                  <c:v>Camembert Pierrot</c:v>
                </c:pt>
                <c:pt idx="1">
                  <c:v>Gnocchi di nonna Alice</c:v>
                </c:pt>
                <c:pt idx="2">
                  <c:v>Gorgonzola Telino</c:v>
                </c:pt>
                <c:pt idx="3">
                  <c:v>Manjimup Dried Apples</c:v>
                </c:pt>
                <c:pt idx="4">
                  <c:v>Outback Lager</c:v>
                </c:pt>
                <c:pt idx="5">
                  <c:v>Pâté chinois</c:v>
                </c:pt>
                <c:pt idx="6">
                  <c:v>Perth Pasties</c:v>
                </c:pt>
                <c:pt idx="7">
                  <c:v>Ravioli Angelo</c:v>
                </c:pt>
                <c:pt idx="8">
                  <c:v>Sir Rodney's Marmalade</c:v>
                </c:pt>
                <c:pt idx="9">
                  <c:v>Valkoinen suklaa</c:v>
                </c:pt>
              </c:strCache>
            </c:strRef>
          </c:cat>
          <c:val>
            <c:numRef>
              <c:f>'NORTHWIND ANALYSIS'!$G$36:$G$46</c:f>
              <c:numCache>
                <c:formatCode>General</c:formatCode>
                <c:ptCount val="10"/>
                <c:pt idx="3" formatCode="\$#,##0.00;\(\$#,##0.00\);\$#,##0.00">
                  <c:v>1060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DA-4AEB-876D-94C7F644B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4907056"/>
        <c:axId val="1119574656"/>
      </c:barChart>
      <c:catAx>
        <c:axId val="13849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574656"/>
        <c:crosses val="autoZero"/>
        <c:auto val="1"/>
        <c:lblAlgn val="ctr"/>
        <c:lblOffset val="100"/>
        <c:noMultiLvlLbl val="0"/>
      </c:catAx>
      <c:valAx>
        <c:axId val="111957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90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[NorthWind (version 1).xlsb]NORTHWIND ANALYSIS!PivotTable3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'NORTHWIND ANALYSIS'!$F$4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DD-4250-9BE2-FD3AE27AEF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DD-4250-9BE2-FD3AE27AEF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DD-4250-9BE2-FD3AE27AEF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DD-4250-9BE2-FD3AE27AEF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DD-4250-9BE2-FD3AE27AEF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DD-4250-9BE2-FD3AE27AEF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7DD-4250-9BE2-FD3AE27AEF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7DD-4250-9BE2-FD3AE27AEFC1}"/>
              </c:ext>
            </c:extLst>
          </c:dPt>
          <c:cat>
            <c:strRef>
              <c:f>'NORTHWIND ANALYSIS'!$E$5:$E$13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 &amp; Cereals</c:v>
                </c:pt>
                <c:pt idx="5">
                  <c:v>Meat &amp; 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'NORTHWIND ANALYSIS'!$F$5:$F$13</c:f>
              <c:numCache>
                <c:formatCode>\$#,##0.00;\(\$#,##0.00\);\$#,##0.00</c:formatCode>
                <c:ptCount val="8"/>
                <c:pt idx="0">
                  <c:v>286526.95</c:v>
                </c:pt>
                <c:pt idx="1">
                  <c:v>113694.75000000006</c:v>
                </c:pt>
                <c:pt idx="2">
                  <c:v>177099.09999999998</c:v>
                </c:pt>
                <c:pt idx="3">
                  <c:v>251330.50000000003</c:v>
                </c:pt>
                <c:pt idx="4">
                  <c:v>100726.8</c:v>
                </c:pt>
                <c:pt idx="5">
                  <c:v>178188.7999999999</c:v>
                </c:pt>
                <c:pt idx="6">
                  <c:v>105268.59999999999</c:v>
                </c:pt>
                <c:pt idx="7">
                  <c:v>141623.09000000003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7DD-4250-9BE2-FD3AE27AE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[NorthWind (version 1).xlsb]NORTHWIND ANALYSIS!PivotTable2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57299881612164"/>
          <c:y val="3.9303520239343526E-2"/>
          <c:w val="0.79643073862446689"/>
          <c:h val="0.814069591144919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'NORTHWIND ANALYSIS'!$I$3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'NORTHWIND ANALYSIS'!$H$4:$H$14</c:f>
              <c:strCache>
                <c:ptCount val="10"/>
                <c:pt idx="0">
                  <c:v>Ernst Handel</c:v>
                </c:pt>
                <c:pt idx="1">
                  <c:v>Folk och fä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Königlich Essen</c:v>
                </c:pt>
                <c:pt idx="5">
                  <c:v>Mère Paillarde</c:v>
                </c:pt>
                <c:pt idx="6">
                  <c:v>Queen Cozinha</c:v>
                </c:pt>
                <c:pt idx="7">
                  <c:v>QUICK-Stop</c:v>
                </c:pt>
                <c:pt idx="8">
                  <c:v>Rattlesnake Canyon Grocery</c:v>
                </c:pt>
                <c:pt idx="9">
                  <c:v>Save-a-lot Markets</c:v>
                </c:pt>
              </c:strCache>
            </c:strRef>
          </c:cat>
          <c:val>
            <c:numRef>
              <c:f>'NORTHWIND ANALYSIS'!$I$4:$I$14</c:f>
              <c:numCache>
                <c:formatCode>\$#,##0.00;\(\$#,##0.00\);\$#,##0.00</c:formatCode>
                <c:ptCount val="10"/>
                <c:pt idx="0">
                  <c:v>113236.68000000001</c:v>
                </c:pt>
                <c:pt idx="1">
                  <c:v>32555.55</c:v>
                </c:pt>
                <c:pt idx="2">
                  <c:v>34101.149999999994</c:v>
                </c:pt>
                <c:pt idx="3">
                  <c:v>57317.390000000007</c:v>
                </c:pt>
                <c:pt idx="4">
                  <c:v>31745.75</c:v>
                </c:pt>
                <c:pt idx="5">
                  <c:v>32203.899999999998</c:v>
                </c:pt>
                <c:pt idx="6">
                  <c:v>30226.099999999995</c:v>
                </c:pt>
                <c:pt idx="7">
                  <c:v>117483.38999999998</c:v>
                </c:pt>
                <c:pt idx="8">
                  <c:v>52245.9</c:v>
                </c:pt>
                <c:pt idx="9">
                  <c:v>115673.38999999997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91-4D7E-9BE4-DCE36A127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4912336"/>
        <c:axId val="1068272016"/>
      </c:barChart>
      <c:catAx>
        <c:axId val="138491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272016"/>
        <c:crosses val="autoZero"/>
        <c:auto val="1"/>
        <c:lblAlgn val="ctr"/>
        <c:lblOffset val="100"/>
        <c:noMultiLvlLbl val="0"/>
      </c:catAx>
      <c:valAx>
        <c:axId val="106827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,##0.00;\(\$#,##0.00\);\$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91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[NorthWind (version 1).xlsb]Sheet2!PivotTable9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4"/>
                <c:pt idx="0">
                  <c:v>Andrew Fuller</c:v>
                </c:pt>
                <c:pt idx="1">
                  <c:v>Janet Leverling</c:v>
                </c:pt>
                <c:pt idx="2">
                  <c:v>Margaret Peacock</c:v>
                </c:pt>
                <c:pt idx="3">
                  <c:v>Nancy Davolio</c:v>
                </c:pt>
              </c:strCache>
            </c:strRef>
          </c:cat>
          <c:val>
            <c:numRef>
              <c:f>Sheet2!$B$2:$B$6</c:f>
              <c:numCache>
                <c:formatCode>\$#,##0.00;\(\$#,##0.00\);\$#,##0.00</c:formatCode>
                <c:ptCount val="4"/>
                <c:pt idx="0">
                  <c:v>177749.26000000004</c:v>
                </c:pt>
                <c:pt idx="1">
                  <c:v>213051.30000000002</c:v>
                </c:pt>
                <c:pt idx="2">
                  <c:v>250187.45</c:v>
                </c:pt>
                <c:pt idx="3">
                  <c:v>202143.71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CAF-87C9-B8E823BC5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115040"/>
        <c:axId val="1118440944"/>
      </c:barChart>
      <c:catAx>
        <c:axId val="158711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440944"/>
        <c:crosses val="autoZero"/>
        <c:auto val="1"/>
        <c:lblAlgn val="ctr"/>
        <c:lblOffset val="100"/>
        <c:noMultiLvlLbl val="0"/>
      </c:catAx>
      <c:valAx>
        <c:axId val="111844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,##0.00;\(\$#,##0.00\);\$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11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[NorthWind (version 1).xlsb]Sheet2!PivotTable10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Sheet2!$A$17:$A$65</c:f>
              <c:strCache>
                <c:ptCount val="48"/>
                <c:pt idx="0">
                  <c:v>-42130</c:v>
                </c:pt>
                <c:pt idx="1">
                  <c:v>-42129</c:v>
                </c:pt>
                <c:pt idx="2">
                  <c:v>-42128</c:v>
                </c:pt>
                <c:pt idx="3">
                  <c:v>-42125</c:v>
                </c:pt>
                <c:pt idx="4">
                  <c:v>-42124</c:v>
                </c:pt>
                <c:pt idx="5">
                  <c:v>-42123</c:v>
                </c:pt>
                <c:pt idx="6">
                  <c:v>-42122</c:v>
                </c:pt>
                <c:pt idx="7">
                  <c:v>-42121</c:v>
                </c:pt>
                <c:pt idx="8">
                  <c:v>-42117</c:v>
                </c:pt>
                <c:pt idx="9">
                  <c:v>-42116</c:v>
                </c:pt>
                <c:pt idx="10">
                  <c:v>-42115</c:v>
                </c:pt>
                <c:pt idx="11">
                  <c:v>-42107</c:v>
                </c:pt>
                <c:pt idx="12">
                  <c:v>-42102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8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18</c:v>
                </c:pt>
                <c:pt idx="31">
                  <c:v>19</c:v>
                </c:pt>
                <c:pt idx="32">
                  <c:v>20</c:v>
                </c:pt>
                <c:pt idx="33">
                  <c:v>21</c:v>
                </c:pt>
                <c:pt idx="34">
                  <c:v>22</c:v>
                </c:pt>
                <c:pt idx="35">
                  <c:v>23</c:v>
                </c:pt>
                <c:pt idx="36">
                  <c:v>24</c:v>
                </c:pt>
                <c:pt idx="37">
                  <c:v>25</c:v>
                </c:pt>
                <c:pt idx="38">
                  <c:v>26</c:v>
                </c:pt>
                <c:pt idx="39">
                  <c:v>27</c:v>
                </c:pt>
                <c:pt idx="40">
                  <c:v>28</c:v>
                </c:pt>
                <c:pt idx="41">
                  <c:v>29</c:v>
                </c:pt>
                <c:pt idx="42">
                  <c:v>30</c:v>
                </c:pt>
                <c:pt idx="43">
                  <c:v>31</c:v>
                </c:pt>
                <c:pt idx="44">
                  <c:v>32</c:v>
                </c:pt>
                <c:pt idx="45">
                  <c:v>34</c:v>
                </c:pt>
                <c:pt idx="46">
                  <c:v>35</c:v>
                </c:pt>
                <c:pt idx="47">
                  <c:v>37</c:v>
                </c:pt>
              </c:strCache>
            </c:strRef>
          </c:cat>
          <c:val>
            <c:numRef>
              <c:f>Sheet2!$B$17:$B$65</c:f>
              <c:numCache>
                <c:formatCode>0.00</c:formatCode>
                <c:ptCount val="48"/>
                <c:pt idx="0">
                  <c:v>121.37548828125</c:v>
                </c:pt>
                <c:pt idx="1">
                  <c:v>523.67361111111109</c:v>
                </c:pt>
                <c:pt idx="2">
                  <c:v>836.8</c:v>
                </c:pt>
                <c:pt idx="3">
                  <c:v>200.04000000000002</c:v>
                </c:pt>
                <c:pt idx="4">
                  <c:v>336.28888888888889</c:v>
                </c:pt>
                <c:pt idx="5">
                  <c:v>441.875</c:v>
                </c:pt>
                <c:pt idx="6">
                  <c:v>123.75</c:v>
                </c:pt>
                <c:pt idx="7">
                  <c:v>45</c:v>
                </c:pt>
                <c:pt idx="8">
                  <c:v>541.125</c:v>
                </c:pt>
                <c:pt idx="9">
                  <c:v>200</c:v>
                </c:pt>
                <c:pt idx="10">
                  <c:v>850.57499999999993</c:v>
                </c:pt>
                <c:pt idx="11">
                  <c:v>40</c:v>
                </c:pt>
                <c:pt idx="12">
                  <c:v>1631.0111111111109</c:v>
                </c:pt>
                <c:pt idx="13">
                  <c:v>491.032990805841</c:v>
                </c:pt>
                <c:pt idx="14">
                  <c:v>605.48784288996001</c:v>
                </c:pt>
                <c:pt idx="15">
                  <c:v>579.44505419085476</c:v>
                </c:pt>
                <c:pt idx="16">
                  <c:v>763.90157153925622</c:v>
                </c:pt>
                <c:pt idx="17">
                  <c:v>616.23851766733708</c:v>
                </c:pt>
                <c:pt idx="18">
                  <c:v>609.75772559012421</c:v>
                </c:pt>
                <c:pt idx="19">
                  <c:v>513.40491809752052</c:v>
                </c:pt>
                <c:pt idx="20">
                  <c:v>530.52234211917039</c:v>
                </c:pt>
                <c:pt idx="21">
                  <c:v>690.3638527882797</c:v>
                </c:pt>
                <c:pt idx="22">
                  <c:v>924.54059010876745</c:v>
                </c:pt>
                <c:pt idx="23">
                  <c:v>473.71799307958474</c:v>
                </c:pt>
                <c:pt idx="24">
                  <c:v>625.54533333333336</c:v>
                </c:pt>
                <c:pt idx="25">
                  <c:v>349.4279238754325</c:v>
                </c:pt>
                <c:pt idx="26">
                  <c:v>327.6631944444444</c:v>
                </c:pt>
                <c:pt idx="27">
                  <c:v>476.09081632653056</c:v>
                </c:pt>
                <c:pt idx="28">
                  <c:v>400</c:v>
                </c:pt>
                <c:pt idx="29">
                  <c:v>496.88264462809917</c:v>
                </c:pt>
                <c:pt idx="30">
                  <c:v>974.47160664819944</c:v>
                </c:pt>
                <c:pt idx="31">
                  <c:v>847.77618147448015</c:v>
                </c:pt>
                <c:pt idx="32">
                  <c:v>710.51923076923083</c:v>
                </c:pt>
                <c:pt idx="33">
                  <c:v>520.09325000000001</c:v>
                </c:pt>
                <c:pt idx="34">
                  <c:v>806.57190082644627</c:v>
                </c:pt>
                <c:pt idx="35">
                  <c:v>748.73244444444447</c:v>
                </c:pt>
                <c:pt idx="36">
                  <c:v>844.94999999999993</c:v>
                </c:pt>
                <c:pt idx="37">
                  <c:v>1042.7284615384615</c:v>
                </c:pt>
                <c:pt idx="38">
                  <c:v>902.52</c:v>
                </c:pt>
                <c:pt idx="39">
                  <c:v>603.375</c:v>
                </c:pt>
                <c:pt idx="40">
                  <c:v>389.02500000000003</c:v>
                </c:pt>
                <c:pt idx="41">
                  <c:v>852.48753462603872</c:v>
                </c:pt>
                <c:pt idx="42">
                  <c:v>1624.4894214876033</c:v>
                </c:pt>
                <c:pt idx="43">
                  <c:v>326.33333333333337</c:v>
                </c:pt>
                <c:pt idx="44">
                  <c:v>515.26400000000001</c:v>
                </c:pt>
                <c:pt idx="45">
                  <c:v>465.81124260355034</c:v>
                </c:pt>
                <c:pt idx="46">
                  <c:v>527.15972222222217</c:v>
                </c:pt>
                <c:pt idx="47">
                  <c:v>973.75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4-422F-8958-754F5ECA7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116960"/>
        <c:axId val="1068275984"/>
      </c:barChart>
      <c:catAx>
        <c:axId val="158711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275984"/>
        <c:crosses val="autoZero"/>
        <c:auto val="1"/>
        <c:lblAlgn val="ctr"/>
        <c:lblOffset val="100"/>
        <c:noMultiLvlLbl val="0"/>
      </c:catAx>
      <c:valAx>
        <c:axId val="106827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11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1 (NORTHWIND TRADERS) PROJECT.xlsx]Sheet2!PivotTable14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Sheet2!$N$21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Sheet2!$M$22:$M$99</c:f>
              <c:strCache>
                <c:ptCount val="77"/>
                <c:pt idx="0">
                  <c:v>Alice Mutton</c:v>
                </c:pt>
                <c:pt idx="1">
                  <c:v>Aniseed Syrup</c:v>
                </c:pt>
                <c:pt idx="2">
                  <c:v>Boston Crab Meat</c:v>
                </c:pt>
                <c:pt idx="3">
                  <c:v>Camembert Pierrot</c:v>
                </c:pt>
                <c:pt idx="4">
                  <c:v>Carnarvon Tigers</c:v>
                </c:pt>
                <c:pt idx="5">
                  <c:v>Chai</c:v>
                </c:pt>
                <c:pt idx="6">
                  <c:v>Chang</c:v>
                </c:pt>
                <c:pt idx="7">
                  <c:v>Chartreuse verte</c:v>
                </c:pt>
                <c:pt idx="8">
                  <c:v>Chef Anton's Cajun Seasoning</c:v>
                </c:pt>
                <c:pt idx="9">
                  <c:v>Chef Anton's Gumbo Mix</c:v>
                </c:pt>
                <c:pt idx="10">
                  <c:v>Chocolade</c:v>
                </c:pt>
                <c:pt idx="11">
                  <c:v>Côte de Blaye</c:v>
                </c:pt>
                <c:pt idx="12">
                  <c:v>Escargots de Bourgogne</c:v>
                </c:pt>
                <c:pt idx="13">
                  <c:v>Filo Mix</c:v>
                </c:pt>
                <c:pt idx="14">
                  <c:v>Flotemysost</c:v>
                </c:pt>
                <c:pt idx="15">
                  <c:v>Geitost</c:v>
                </c:pt>
                <c:pt idx="16">
                  <c:v>Genen Shouyu</c:v>
                </c:pt>
                <c:pt idx="17">
                  <c:v>Gnocchi di nonna Alice</c:v>
                </c:pt>
                <c:pt idx="18">
                  <c:v>Gorgonzola Telino</c:v>
                </c:pt>
                <c:pt idx="19">
                  <c:v>Grandma's Boysenberry Spread</c:v>
                </c:pt>
                <c:pt idx="20">
                  <c:v>Gravad lax</c:v>
                </c:pt>
                <c:pt idx="21">
                  <c:v>Guarana Fantastica</c:v>
                </c:pt>
                <c:pt idx="22">
                  <c:v>Gudbrandsdalsost</c:v>
                </c:pt>
                <c:pt idx="23">
                  <c:v>Gula Malacca</c:v>
                </c:pt>
                <c:pt idx="24">
                  <c:v>Gumbär Gummibärchen</c:v>
                </c:pt>
                <c:pt idx="25">
                  <c:v>Gustaf's Knackebröd</c:v>
                </c:pt>
                <c:pt idx="26">
                  <c:v>Ikura</c:v>
                </c:pt>
                <c:pt idx="27">
                  <c:v>Inlagd Sill</c:v>
                </c:pt>
                <c:pt idx="28">
                  <c:v>Ipoh Coffee</c:v>
                </c:pt>
                <c:pt idx="29">
                  <c:v>Jack's New England Clam Chowder</c:v>
                </c:pt>
                <c:pt idx="30">
                  <c:v>Konbu</c:v>
                </c:pt>
                <c:pt idx="31">
                  <c:v>Lakkaliköri</c:v>
                </c:pt>
                <c:pt idx="32">
                  <c:v>Laughing Lumberjack Lager</c:v>
                </c:pt>
                <c:pt idx="33">
                  <c:v>Longlife Tofu</c:v>
                </c:pt>
                <c:pt idx="34">
                  <c:v>Louisiana Fiery Hot Pepper Sauce</c:v>
                </c:pt>
                <c:pt idx="35">
                  <c:v>Louisiana Hot Spiced Okra</c:v>
                </c:pt>
                <c:pt idx="36">
                  <c:v>Manjimup Dried Apples</c:v>
                </c:pt>
                <c:pt idx="37">
                  <c:v>Mascarpone Fabioli</c:v>
                </c:pt>
                <c:pt idx="38">
                  <c:v>Maxilaku</c:v>
                </c:pt>
                <c:pt idx="39">
                  <c:v>Mishi Kobe Niku</c:v>
                </c:pt>
                <c:pt idx="40">
                  <c:v>Mozzarella di Giovanni</c:v>
                </c:pt>
                <c:pt idx="41">
                  <c:v>Nord-Ost Matjeshering</c:v>
                </c:pt>
                <c:pt idx="42">
                  <c:v>Northwoods Cranberry Sauce</c:v>
                </c:pt>
                <c:pt idx="43">
                  <c:v>NuNuCa Nuß-Nougat-Creme</c:v>
                </c:pt>
                <c:pt idx="44">
                  <c:v>Original Frankfurter Grüne Soße</c:v>
                </c:pt>
                <c:pt idx="45">
                  <c:v>Outback Lager</c:v>
                </c:pt>
                <c:pt idx="46">
                  <c:v>Pâté chinois</c:v>
                </c:pt>
                <c:pt idx="47">
                  <c:v>Pavlova</c:v>
                </c:pt>
                <c:pt idx="48">
                  <c:v>Perth Pasties</c:v>
                </c:pt>
                <c:pt idx="49">
                  <c:v>Queso Cabrales</c:v>
                </c:pt>
                <c:pt idx="50">
                  <c:v>Queso Manchego La Pastora</c:v>
                </c:pt>
                <c:pt idx="51">
                  <c:v>Raclette Courdavault</c:v>
                </c:pt>
                <c:pt idx="52">
                  <c:v>Ravioli Angelo</c:v>
                </c:pt>
                <c:pt idx="53">
                  <c:v>Rhönbräu Klosterbier</c:v>
                </c:pt>
                <c:pt idx="54">
                  <c:v>Röd Kaviar</c:v>
                </c:pt>
                <c:pt idx="55">
                  <c:v>Rogede sild</c:v>
                </c:pt>
                <c:pt idx="56">
                  <c:v>Rössle Sauerkraut</c:v>
                </c:pt>
                <c:pt idx="57">
                  <c:v>Sasquatch Ale</c:v>
                </c:pt>
                <c:pt idx="58">
                  <c:v>Schoggi Schokolade</c:v>
                </c:pt>
                <c:pt idx="59">
                  <c:v>Scottish Longbreads</c:v>
                </c:pt>
                <c:pt idx="60">
                  <c:v>Singaporean Hokkien Fried Mee</c:v>
                </c:pt>
                <c:pt idx="61">
                  <c:v>Sir Rodney's Marmalade</c:v>
                </c:pt>
                <c:pt idx="62">
                  <c:v>Sir Rodney's Scones</c:v>
                </c:pt>
                <c:pt idx="63">
                  <c:v>Sirop d'érable</c:v>
                </c:pt>
                <c:pt idx="64">
                  <c:v>Spegesild</c:v>
                </c:pt>
                <c:pt idx="65">
                  <c:v>Steeleye Stout</c:v>
                </c:pt>
                <c:pt idx="66">
                  <c:v>Tarte au sucre</c:v>
                </c:pt>
                <c:pt idx="67">
                  <c:v>Teatime Chocolate Biscuits</c:v>
                </c:pt>
                <c:pt idx="68">
                  <c:v>Thüringer Rostbratwurst</c:v>
                </c:pt>
                <c:pt idx="69">
                  <c:v>Tofu</c:v>
                </c:pt>
                <c:pt idx="70">
                  <c:v>Tourtière</c:v>
                </c:pt>
                <c:pt idx="71">
                  <c:v>Tunnbröd</c:v>
                </c:pt>
                <c:pt idx="72">
                  <c:v>Uncle Bob's Organic Dried Pears</c:v>
                </c:pt>
                <c:pt idx="73">
                  <c:v>Valkoinen suklaa</c:v>
                </c:pt>
                <c:pt idx="74">
                  <c:v>Vegie-spread</c:v>
                </c:pt>
                <c:pt idx="75">
                  <c:v>Wimmers gute Semmelknödel</c:v>
                </c:pt>
                <c:pt idx="76">
                  <c:v>Zaanse koeken</c:v>
                </c:pt>
              </c:strCache>
            </c:strRef>
          </c:cat>
          <c:val>
            <c:numRef>
              <c:f>Sheet2!$N$22:$N$99</c:f>
              <c:numCache>
                <c:formatCode>\$#,##0.00;\(\$#,##0.00\);\$#,##0.00</c:formatCode>
                <c:ptCount val="77"/>
                <c:pt idx="0">
                  <c:v>34039.199999999997</c:v>
                </c:pt>
                <c:pt idx="1">
                  <c:v>2960</c:v>
                </c:pt>
                <c:pt idx="2">
                  <c:v>18293.900000000001</c:v>
                </c:pt>
                <c:pt idx="3">
                  <c:v>48551.999999999993</c:v>
                </c:pt>
                <c:pt idx="4">
                  <c:v>30300</c:v>
                </c:pt>
                <c:pt idx="5">
                  <c:v>13593.6</c:v>
                </c:pt>
                <c:pt idx="6">
                  <c:v>17723.199999999997</c:v>
                </c:pt>
                <c:pt idx="7">
                  <c:v>12610.8</c:v>
                </c:pt>
                <c:pt idx="8">
                  <c:v>8984.7999999999993</c:v>
                </c:pt>
                <c:pt idx="9">
                  <c:v>5587.65</c:v>
                </c:pt>
                <c:pt idx="10">
                  <c:v>1466.25</c:v>
                </c:pt>
                <c:pt idx="11">
                  <c:v>143660.20000000001</c:v>
                </c:pt>
                <c:pt idx="12">
                  <c:v>6426.25</c:v>
                </c:pt>
                <c:pt idx="13">
                  <c:v>3180.8</c:v>
                </c:pt>
                <c:pt idx="14">
                  <c:v>19973.5</c:v>
                </c:pt>
                <c:pt idx="15">
                  <c:v>1633.5</c:v>
                </c:pt>
                <c:pt idx="16">
                  <c:v>1720.5</c:v>
                </c:pt>
                <c:pt idx="17">
                  <c:v>43221.2</c:v>
                </c:pt>
                <c:pt idx="18">
                  <c:v>15535</c:v>
                </c:pt>
                <c:pt idx="19">
                  <c:v>7045</c:v>
                </c:pt>
                <c:pt idx="20">
                  <c:v>2891.2</c:v>
                </c:pt>
                <c:pt idx="21">
                  <c:v>4553.1000000000004</c:v>
                </c:pt>
                <c:pt idx="22">
                  <c:v>23191.199999999997</c:v>
                </c:pt>
                <c:pt idx="23">
                  <c:v>10057.399999999998</c:v>
                </c:pt>
                <c:pt idx="24">
                  <c:v>20535.540000000005</c:v>
                </c:pt>
                <c:pt idx="25">
                  <c:v>6938.4000000000005</c:v>
                </c:pt>
                <c:pt idx="26">
                  <c:v>21117.200000000001</c:v>
                </c:pt>
                <c:pt idx="27">
                  <c:v>13953.6</c:v>
                </c:pt>
                <c:pt idx="28">
                  <c:v>23791.200000000001</c:v>
                </c:pt>
                <c:pt idx="29">
                  <c:v>8644.5500000000029</c:v>
                </c:pt>
                <c:pt idx="30">
                  <c:v>4994.3999999999996</c:v>
                </c:pt>
                <c:pt idx="31">
                  <c:v>16092</c:v>
                </c:pt>
                <c:pt idx="32">
                  <c:v>2422</c:v>
                </c:pt>
                <c:pt idx="33">
                  <c:v>2436</c:v>
                </c:pt>
                <c:pt idx="34">
                  <c:v>13933.400000000003</c:v>
                </c:pt>
                <c:pt idx="35">
                  <c:v>3383</c:v>
                </c:pt>
                <c:pt idx="36">
                  <c:v>42675.6</c:v>
                </c:pt>
                <c:pt idx="37">
                  <c:v>8691.2000000000007</c:v>
                </c:pt>
                <c:pt idx="38">
                  <c:v>9080</c:v>
                </c:pt>
                <c:pt idx="39">
                  <c:v>8342</c:v>
                </c:pt>
                <c:pt idx="40">
                  <c:v>24416.400000000009</c:v>
                </c:pt>
                <c:pt idx="41">
                  <c:v>13947.060000000001</c:v>
                </c:pt>
                <c:pt idx="42">
                  <c:v>13240</c:v>
                </c:pt>
                <c:pt idx="43">
                  <c:v>3799.6</c:v>
                </c:pt>
                <c:pt idx="44">
                  <c:v>9191</c:v>
                </c:pt>
                <c:pt idx="45">
                  <c:v>10887</c:v>
                </c:pt>
                <c:pt idx="46">
                  <c:v>18720</c:v>
                </c:pt>
                <c:pt idx="47">
                  <c:v>17997.699999999997</c:v>
                </c:pt>
                <c:pt idx="48">
                  <c:v>20526.200000000012</c:v>
                </c:pt>
                <c:pt idx="49">
                  <c:v>13104</c:v>
                </c:pt>
                <c:pt idx="50">
                  <c:v>12334.8</c:v>
                </c:pt>
                <c:pt idx="51">
                  <c:v>73326</c:v>
                </c:pt>
                <c:pt idx="52">
                  <c:v>7359.3</c:v>
                </c:pt>
                <c:pt idx="53">
                  <c:v>8294.0499999999993</c:v>
                </c:pt>
                <c:pt idx="54">
                  <c:v>3990</c:v>
                </c:pt>
                <c:pt idx="55">
                  <c:v>4607.5</c:v>
                </c:pt>
                <c:pt idx="56">
                  <c:v>25360.800000000007</c:v>
                </c:pt>
                <c:pt idx="57">
                  <c:v>6412</c:v>
                </c:pt>
                <c:pt idx="58">
                  <c:v>14836.400000000001</c:v>
                </c:pt>
                <c:pt idx="59">
                  <c:v>8937.5</c:v>
                </c:pt>
                <c:pt idx="60">
                  <c:v>8912.4</c:v>
                </c:pt>
                <c:pt idx="61">
                  <c:v>22339.8</c:v>
                </c:pt>
                <c:pt idx="62">
                  <c:v>9246</c:v>
                </c:pt>
                <c:pt idx="63">
                  <c:v>15754.8</c:v>
                </c:pt>
                <c:pt idx="64">
                  <c:v>5820</c:v>
                </c:pt>
                <c:pt idx="65">
                  <c:v>13888.8</c:v>
                </c:pt>
                <c:pt idx="66">
                  <c:v>47461.499999999985</c:v>
                </c:pt>
                <c:pt idx="67">
                  <c:v>5819.1000000000013</c:v>
                </c:pt>
                <c:pt idx="68">
                  <c:v>83775.12000000001</c:v>
                </c:pt>
                <c:pt idx="69">
                  <c:v>8118.9</c:v>
                </c:pt>
                <c:pt idx="70">
                  <c:v>4852.8000000000011</c:v>
                </c:pt>
                <c:pt idx="71">
                  <c:v>4660.2</c:v>
                </c:pt>
                <c:pt idx="72">
                  <c:v>21594</c:v>
                </c:pt>
                <c:pt idx="73">
                  <c:v>3347.5</c:v>
                </c:pt>
                <c:pt idx="74">
                  <c:v>16950.000000000004</c:v>
                </c:pt>
                <c:pt idx="75">
                  <c:v>22011.5</c:v>
                </c:pt>
                <c:pt idx="76">
                  <c:v>4159.1000000000004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82-486F-9DD2-307B2735A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3086543"/>
        <c:axId val="964040415"/>
      </c:lineChart>
      <c:catAx>
        <c:axId val="191308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040415"/>
        <c:crosses val="autoZero"/>
        <c:auto val="1"/>
        <c:lblAlgn val="ctr"/>
        <c:lblOffset val="100"/>
        <c:noMultiLvlLbl val="0"/>
      </c:catAx>
      <c:valAx>
        <c:axId val="96404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,##0.00;\(\$#,##0.00\);\$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086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1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1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4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4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0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45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5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F3074B-280D-4FAC-9F85-7A585C35EC29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A5A99C-B813-4343-AD7F-2E2C778DB1D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F80E2D-6FB7-23E6-2C04-00B28F14F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53827"/>
            <a:ext cx="7772400" cy="1463040"/>
          </a:xfrm>
        </p:spPr>
        <p:txBody>
          <a:bodyPr/>
          <a:lstStyle/>
          <a:p>
            <a:pPr algn="l"/>
            <a:r>
              <a:rPr lang="en-US" dirty="0"/>
              <a:t>NORTHWIND TRADERS SALES ANALYSIS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E93C50-90BD-FE6A-169A-5ACE0D0FD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 : T.SASHIDHAR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36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54CF-5C0C-BD81-AA1B-2148985C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average shipping costs for different regions and order sizes?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ED7329-B52E-0882-AB55-0FD5CC4D6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78473"/>
              </p:ext>
            </p:extLst>
          </p:nvPr>
        </p:nvGraphicFramePr>
        <p:xfrm>
          <a:off x="4972050" y="1898174"/>
          <a:ext cx="2247900" cy="420624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3290014375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02296739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Average_shipping 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81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37.41125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968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184.7875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606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67.37578947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310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58.79746988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90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73.26966667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61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77.56611111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6075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41.40409091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0872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55.03688312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6939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92.48590164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140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145.0126316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67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30.87285714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15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40.09928571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019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45.91666667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888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25.10571429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48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49.50230769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261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37.47347826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833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87.5027027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783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76.02944444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512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52.75482143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79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112.8794262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5435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Venezuela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59.46043478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328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78.24420482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4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52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9A38-DEA5-2283-C133-869A41E6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.Which shipping providers are the most reliable and cost-effective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6F0488-8E40-7243-EA9B-6330E517A5F2}"/>
              </a:ext>
            </a:extLst>
          </p:cNvPr>
          <p:cNvGraphicFramePr>
            <a:graphicFrameLocks noGrp="1"/>
          </p:cNvGraphicFramePr>
          <p:nvPr/>
        </p:nvGraphicFramePr>
        <p:xfrm>
          <a:off x="4057650" y="2904014"/>
          <a:ext cx="4076700" cy="2194560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359578502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2968618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91656926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of 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79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 Trujillo Emparedados y helados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$1,402.95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199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 comercial Moctezuma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$100.80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974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Comércio Mineiro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$3,810.75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210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 restauration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$3,172.16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329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Laughing Bacchus Wine Cellars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$522.50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206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Lazy K Kountry Store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$357.00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296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Océano Atlántico Ltda.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$3,460.20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112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 Rail Beer &amp; 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$12,489.70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1062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Toms Spezialitäten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$4,954.00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880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Trail's Head Gourmet Provisioners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$1,571.20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128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$31,841.26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9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95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C3B4-16A9-F06D-495B-FD098482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306" y="2539523"/>
            <a:ext cx="5932482" cy="1499616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THANK 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20046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9901A1-DDEC-84FF-7CBC-75F659E8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0473"/>
            <a:ext cx="10149991" cy="1499616"/>
          </a:xfrm>
        </p:spPr>
        <p:txBody>
          <a:bodyPr/>
          <a:lstStyle/>
          <a:p>
            <a:r>
              <a:rPr lang="en-US" dirty="0"/>
              <a:t>What are the total sales for each product, category, employee, and customer?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A52354-0457-45C4-A4DB-47A70FF32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4187"/>
              </p:ext>
            </p:extLst>
          </p:nvPr>
        </p:nvGraphicFramePr>
        <p:xfrm>
          <a:off x="645923" y="2171350"/>
          <a:ext cx="3800571" cy="2576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4B74A9-34BE-4B5F-9C73-5D6E0AD35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759010"/>
              </p:ext>
            </p:extLst>
          </p:nvPr>
        </p:nvGraphicFramePr>
        <p:xfrm>
          <a:off x="8334625" y="1854429"/>
          <a:ext cx="3433019" cy="1751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2A8ADCB-01C8-446E-918F-94D530295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143616"/>
              </p:ext>
            </p:extLst>
          </p:nvPr>
        </p:nvGraphicFramePr>
        <p:xfrm>
          <a:off x="4207942" y="4099478"/>
          <a:ext cx="4962853" cy="275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DFB6AF-B569-871B-8E15-DFD6FC8C3524}"/>
              </a:ext>
            </a:extLst>
          </p:cNvPr>
          <p:cNvSpPr txBox="1"/>
          <p:nvPr/>
        </p:nvSpPr>
        <p:spPr>
          <a:xfrm>
            <a:off x="410457" y="4653938"/>
            <a:ext cx="342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SALES FOR EACH PRODUCT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CD4F2-94D2-7178-FF6E-044DF6B6146B}"/>
              </a:ext>
            </a:extLst>
          </p:cNvPr>
          <p:cNvSpPr txBox="1"/>
          <p:nvPr/>
        </p:nvSpPr>
        <p:spPr>
          <a:xfrm>
            <a:off x="6905626" y="2407023"/>
            <a:ext cx="20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SALES FOR EACH CATEGORY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04CE2-E5FA-DA76-10EE-F1F7DD971A51}"/>
              </a:ext>
            </a:extLst>
          </p:cNvPr>
          <p:cNvSpPr txBox="1"/>
          <p:nvPr/>
        </p:nvSpPr>
        <p:spPr>
          <a:xfrm>
            <a:off x="9170795" y="4653938"/>
            <a:ext cx="256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SALES FOR EACH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18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79B0-3E08-24A3-93D6-A54C3392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any products or categories driving most of the sales? If yes, Which category is it?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DEC6BA-B206-410A-B632-4232B48CB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009397"/>
              </p:ext>
            </p:extLst>
          </p:nvPr>
        </p:nvGraphicFramePr>
        <p:xfrm>
          <a:off x="869969" y="2084832"/>
          <a:ext cx="5418969" cy="309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4B74A9-34BE-4B5F-9C73-5D6E0AD35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692832"/>
              </p:ext>
            </p:extLst>
          </p:nvPr>
        </p:nvGraphicFramePr>
        <p:xfrm>
          <a:off x="7069988" y="4048243"/>
          <a:ext cx="4562642" cy="2707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36ECEA-E642-7A32-F5A2-0BB9A0CDCDC7}"/>
              </a:ext>
            </a:extLst>
          </p:cNvPr>
          <p:cNvSpPr txBox="1"/>
          <p:nvPr/>
        </p:nvSpPr>
        <p:spPr>
          <a:xfrm>
            <a:off x="6981826" y="2663719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DRIVING SALES PRODUCT IS SIR RODNEY’S MARMALADE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27603-92A6-7DA3-F915-2883D7B300C6}"/>
              </a:ext>
            </a:extLst>
          </p:cNvPr>
          <p:cNvSpPr txBox="1"/>
          <p:nvPr/>
        </p:nvSpPr>
        <p:spPr>
          <a:xfrm>
            <a:off x="1238250" y="5500698"/>
            <a:ext cx="590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BEVERAGES CATEGORY HAS THE MOST DRIVING PRODUCTS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10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036B-83A4-4DBF-A9C5-E203A01C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customers or customer segments generate the highest revenue? 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A8ADCB-01C8-446E-918F-94D530295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795672"/>
              </p:ext>
            </p:extLst>
          </p:nvPr>
        </p:nvGraphicFramePr>
        <p:xfrm>
          <a:off x="2321298" y="2084832"/>
          <a:ext cx="7125732" cy="3554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944A09-E67B-8272-7E2D-BE9DAB64D861}"/>
              </a:ext>
            </a:extLst>
          </p:cNvPr>
          <p:cNvSpPr txBox="1"/>
          <p:nvPr/>
        </p:nvSpPr>
        <p:spPr>
          <a:xfrm>
            <a:off x="1771650" y="5762625"/>
            <a:ext cx="831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ERNST HANDEL,QUICK-STOP,SAVE-A-LOT-MARKETS GENERATES THE HIGHEST REVENUE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44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713C-766A-E743-F121-DB5028A5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top-performing employees in terms of sales volume?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4157306-F0B0-5574-77D7-DC8520809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491107"/>
              </p:ext>
            </p:extLst>
          </p:nvPr>
        </p:nvGraphicFramePr>
        <p:xfrm>
          <a:off x="2136077" y="2537841"/>
          <a:ext cx="74961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82B5EC-F339-BDFC-FA1B-0B67467143B8}"/>
              </a:ext>
            </a:extLst>
          </p:cNvPr>
          <p:cNvSpPr txBox="1"/>
          <p:nvPr/>
        </p:nvSpPr>
        <p:spPr>
          <a:xfrm>
            <a:off x="1644025" y="5734050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MARGARET PEACOCK IS THE TOP-PERFOMING EMPLOYEE IN TERM OF SALES VOLUME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77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EA25-819C-37BE-B61A-3C8F310A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number of orders and average order value fluctuate over time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0E5481-7C1C-9465-9B2A-BD1DFFD7C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607393"/>
              </p:ext>
            </p:extLst>
          </p:nvPr>
        </p:nvGraphicFramePr>
        <p:xfrm>
          <a:off x="876300" y="2057400"/>
          <a:ext cx="9572625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52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1077-501D-6DB7-D42F-746E36D4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average time it takes to process and ship orders?</a:t>
            </a:r>
            <a:endParaRPr lang="en-IN" dirty="0"/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36BCB262-1471-E5A8-E5C5-A88DD8CD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117" y="2402988"/>
            <a:ext cx="1564341" cy="1564341"/>
          </a:xfrm>
          <a:prstGeom prst="rect">
            <a:avLst/>
          </a:prstGeom>
        </p:spPr>
      </p:pic>
      <p:pic>
        <p:nvPicPr>
          <p:cNvPr id="7" name="Graphic 6" descr="Dump truck">
            <a:extLst>
              <a:ext uri="{FF2B5EF4-FFF2-40B4-BE49-F238E27FC236}">
                <a16:creationId xmlns:a16="http://schemas.microsoft.com/office/drawing/2014/main" id="{70C82F1F-F72C-238D-0565-471E9ECFC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440" y="2524010"/>
            <a:ext cx="1443319" cy="1443319"/>
          </a:xfrm>
          <a:prstGeom prst="rect">
            <a:avLst/>
          </a:prstGeom>
        </p:spPr>
      </p:pic>
      <p:pic>
        <p:nvPicPr>
          <p:cNvPr id="9" name="Graphic 8" descr="House">
            <a:extLst>
              <a:ext uri="{FF2B5EF4-FFF2-40B4-BE49-F238E27FC236}">
                <a16:creationId xmlns:a16="http://schemas.microsoft.com/office/drawing/2014/main" id="{419B676F-82F2-08AD-4CD5-210E2DA03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5741" y="2274511"/>
            <a:ext cx="1488142" cy="1488142"/>
          </a:xfrm>
          <a:prstGeom prst="rect">
            <a:avLst/>
          </a:prstGeom>
        </p:spPr>
      </p:pic>
      <p:pic>
        <p:nvPicPr>
          <p:cNvPr id="15" name="Graphic 14" descr="Circular flowchart">
            <a:extLst>
              <a:ext uri="{FF2B5EF4-FFF2-40B4-BE49-F238E27FC236}">
                <a16:creationId xmlns:a16="http://schemas.microsoft.com/office/drawing/2014/main" id="{C9EDD211-7923-4866-0DF7-260A256927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3317" y="2727958"/>
            <a:ext cx="914400" cy="914400"/>
          </a:xfrm>
          <a:prstGeom prst="rect">
            <a:avLst/>
          </a:prstGeom>
        </p:spPr>
      </p:pic>
      <p:pic>
        <p:nvPicPr>
          <p:cNvPr id="16" name="Graphic 15" descr="Circular flowchart">
            <a:extLst>
              <a:ext uri="{FF2B5EF4-FFF2-40B4-BE49-F238E27FC236}">
                <a16:creationId xmlns:a16="http://schemas.microsoft.com/office/drawing/2014/main" id="{5DD79AD5-8DD0-B93C-36C5-178628CA8F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61890" y="272795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B6BC67-CF2C-648D-0141-3186A5C6462B}"/>
              </a:ext>
            </a:extLst>
          </p:cNvPr>
          <p:cNvSpPr txBox="1"/>
          <p:nvPr/>
        </p:nvSpPr>
        <p:spPr>
          <a:xfrm>
            <a:off x="1497106" y="4589929"/>
            <a:ext cx="728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TIME TO PROCESS AND SHIPING THE DATA TAKES -1057.485542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68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6C65-7970-4126-A671-85FF5A1A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customers have the highest lifetime value?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621459-6548-56A7-1557-93AF0FB3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46969"/>
              </p:ext>
            </p:extLst>
          </p:nvPr>
        </p:nvGraphicFramePr>
        <p:xfrm>
          <a:off x="349623" y="2456329"/>
          <a:ext cx="4320615" cy="3628200"/>
        </p:xfrm>
        <a:graphic>
          <a:graphicData uri="http://schemas.openxmlformats.org/drawingml/2006/table">
            <a:tbl>
              <a:tblPr/>
              <a:tblGrid>
                <a:gridCol w="839634">
                  <a:extLst>
                    <a:ext uri="{9D8B030D-6E8A-4147-A177-3AD203B41FA5}">
                      <a16:colId xmlns:a16="http://schemas.microsoft.com/office/drawing/2014/main" val="1659115490"/>
                    </a:ext>
                  </a:extLst>
                </a:gridCol>
                <a:gridCol w="2343977">
                  <a:extLst>
                    <a:ext uri="{9D8B030D-6E8A-4147-A177-3AD203B41FA5}">
                      <a16:colId xmlns:a16="http://schemas.microsoft.com/office/drawing/2014/main" val="3845690377"/>
                    </a:ext>
                  </a:extLst>
                </a:gridCol>
                <a:gridCol w="1137004">
                  <a:extLst>
                    <a:ext uri="{9D8B030D-6E8A-4147-A177-3AD203B41FA5}">
                      <a16:colId xmlns:a16="http://schemas.microsoft.com/office/drawing/2014/main" val="2188771859"/>
                    </a:ext>
                  </a:extLst>
                </a:gridCol>
              </a:tblGrid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USTOMER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81072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 Handel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118771.3903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82183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Folk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och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fä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29090.59022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91671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Frankenversand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31230.09375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81892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Hanari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Carnes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36603.99688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87058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Hungry Owl All-Night Grocers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52658.98618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49923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Mère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Paillarde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28741.51875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54554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QUICK-Stop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126196.9994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932368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Rattlesnake Canyon Grocery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42520.43239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911339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Save-a-lot Markets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114532.3645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269652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Clover Markets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33971.61975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7758"/>
                  </a:ext>
                </a:extLst>
              </a:tr>
              <a:tr h="3023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624021.4431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157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198735-63A4-96FE-972A-85DA0DA9E87D}"/>
              </a:ext>
            </a:extLst>
          </p:cNvPr>
          <p:cNvSpPr txBox="1"/>
          <p:nvPr/>
        </p:nvSpPr>
        <p:spPr>
          <a:xfrm>
            <a:off x="5674927" y="2668209"/>
            <a:ext cx="561128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CUSTOMER HAVE THE HIGHEST LIFETIME VALUE</a:t>
            </a: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Ernst Handel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Folk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och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fä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HB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Frankenversand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Hanari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Carnes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Hungry Owl All-Night Grocers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Mère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Paillarde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QUICK-Stop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Rattlesnake Canyon Grocery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Save-a-lot Markets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White Clover Markets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68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D93A-8F04-1CF4-5948-F9D2B69A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profitability of each product or product category? 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C0AC3A-BAF3-14F1-3E76-7732472B9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03024"/>
              </p:ext>
            </p:extLst>
          </p:nvPr>
        </p:nvGraphicFramePr>
        <p:xfrm>
          <a:off x="1721224" y="2599765"/>
          <a:ext cx="3599329" cy="2883047"/>
        </p:xfrm>
        <a:graphic>
          <a:graphicData uri="http://schemas.openxmlformats.org/drawingml/2006/table">
            <a:tbl>
              <a:tblPr/>
              <a:tblGrid>
                <a:gridCol w="2645449">
                  <a:extLst>
                    <a:ext uri="{9D8B030D-6E8A-4147-A177-3AD203B41FA5}">
                      <a16:colId xmlns:a16="http://schemas.microsoft.com/office/drawing/2014/main" val="1252003052"/>
                    </a:ext>
                  </a:extLst>
                </a:gridCol>
                <a:gridCol w="953880">
                  <a:extLst>
                    <a:ext uri="{9D8B030D-6E8A-4147-A177-3AD203B41FA5}">
                      <a16:colId xmlns:a16="http://schemas.microsoft.com/office/drawing/2014/main" val="3843043741"/>
                    </a:ext>
                  </a:extLst>
                </a:gridCol>
              </a:tblGrid>
              <a:tr h="194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RODUCT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Profit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699679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Alice Mutton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$34,039.20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5032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Aniseed Syrup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$2,960.00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730179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 Crab Meat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$18,293.90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5851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Camembert Pierrot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$48,552.00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517576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Carnarvon Tigers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$30,300.00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30279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$13,593.60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755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$17,723.20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9984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Chartreuse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$12,610.80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025564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Chef Anton's Cajun Seasoning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$8,984.80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17491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Chef Anton's Gumbo Mix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$5,587.65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207550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Chocolade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$1,466.25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799153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Côte de Blaye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$1,43,660.20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2990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Escargots de Bourgogne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$6,426.25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205370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Filo Mix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$3,180.80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45380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6BDFB5-0644-4CAB-6B65-BAF372B8D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891039"/>
              </p:ext>
            </p:extLst>
          </p:nvPr>
        </p:nvGraphicFramePr>
        <p:xfrm>
          <a:off x="6096000" y="2512084"/>
          <a:ext cx="5387788" cy="3195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2109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631</TotalTime>
  <Words>464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NORTHWIND TRADERS SALES ANALYSIS</vt:lpstr>
      <vt:lpstr>What are the total sales for each product, category, employee, and customer?</vt:lpstr>
      <vt:lpstr>Are any products or categories driving most of the sales? If yes, Which category is it?</vt:lpstr>
      <vt:lpstr>Which customers or customer segments generate the highest revenue? </vt:lpstr>
      <vt:lpstr>Who is the top-performing employees in terms of sales volume?</vt:lpstr>
      <vt:lpstr>How does the number of orders and average order value fluctuate over time</vt:lpstr>
      <vt:lpstr>What is the average time it takes to process and ship orders?</vt:lpstr>
      <vt:lpstr>Which customers have the highest lifetime value?</vt:lpstr>
      <vt:lpstr>What is the profitability of each product or product category? </vt:lpstr>
      <vt:lpstr>What are the average shipping costs for different regions and order sizes?</vt:lpstr>
      <vt:lpstr>.Which shipping providers are the most reliable and cost-effective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total sales for each product, category, employee, and customer?</dc:title>
  <dc:creator>Tirlangi Sashidhar</dc:creator>
  <cp:lastModifiedBy>Tirlangi Sashidhar</cp:lastModifiedBy>
  <cp:revision>4</cp:revision>
  <dcterms:created xsi:type="dcterms:W3CDTF">2024-01-11T16:13:19Z</dcterms:created>
  <dcterms:modified xsi:type="dcterms:W3CDTF">2024-01-12T08:34:36Z</dcterms:modified>
</cp:coreProperties>
</file>