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2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0804-375B-4040-8FF7-FA436E0A09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2BAD92-67BB-4918-8517-B8A4D30EC4FD}">
      <dgm:prSet phldrT="[Текст]" custT="1"/>
      <dgm:spPr/>
      <dgm:t>
        <a:bodyPr/>
        <a:lstStyle/>
        <a:p>
          <a:r>
            <a:rPr lang="ru-RU" sz="2400" dirty="0" smtClean="0">
              <a:latin typeface="Bahnschrift SemiBold" pitchFamily="34" charset="0"/>
            </a:rPr>
            <a:t>Но каким путем можно пойти?</a:t>
          </a:r>
          <a:endParaRPr lang="ru-RU" sz="2400" dirty="0">
            <a:latin typeface="Bahnschrift SemiBold" pitchFamily="34" charset="0"/>
          </a:endParaRPr>
        </a:p>
      </dgm:t>
    </dgm:pt>
    <dgm:pt modelId="{454260E1-999B-4FB8-9AAA-E0FDA50991E1}" type="parTrans" cxnId="{66911EFC-8024-45C8-B7C9-5A9662ACDCA5}">
      <dgm:prSet/>
      <dgm:spPr/>
      <dgm:t>
        <a:bodyPr/>
        <a:lstStyle/>
        <a:p>
          <a:endParaRPr lang="ru-RU"/>
        </a:p>
      </dgm:t>
    </dgm:pt>
    <dgm:pt modelId="{C6BF20F0-C869-4D72-971A-A8E5419AF7BF}" type="sibTrans" cxnId="{66911EFC-8024-45C8-B7C9-5A9662ACDCA5}">
      <dgm:prSet/>
      <dgm:spPr/>
      <dgm:t>
        <a:bodyPr/>
        <a:lstStyle/>
        <a:p>
          <a:endParaRPr lang="ru-RU"/>
        </a:p>
      </dgm:t>
    </dgm:pt>
    <dgm:pt modelId="{859B8949-CABB-4535-A16B-0B9C77ADB951}">
      <dgm:prSet phldrT="[Текст]" custT="1"/>
      <dgm:spPr/>
      <dgm:t>
        <a:bodyPr/>
        <a:lstStyle/>
        <a:p>
          <a:r>
            <a:rPr lang="ru-RU" sz="1800" dirty="0" smtClean="0">
              <a:latin typeface="Bahnschrift SemiBold" pitchFamily="34" charset="0"/>
            </a:rPr>
            <a:t>1. Создать свою марку, построить </a:t>
          </a:r>
          <a:r>
            <a:rPr lang="en-US" sz="1800" dirty="0" smtClean="0">
              <a:latin typeface="Bahnschrift SemiBold" pitchFamily="34" charset="0"/>
            </a:rPr>
            <a:t>C</a:t>
          </a:r>
          <a:r>
            <a:rPr lang="ru-RU" sz="1800" dirty="0" smtClean="0">
              <a:latin typeface="Bahnschrift SemiBold" pitchFamily="34" charset="0"/>
            </a:rPr>
            <a:t> нуля производство, провести глобальную рекламную кампанию и потратить много сил для продвижения марки на рынок.</a:t>
          </a:r>
          <a:endParaRPr lang="ru-RU" sz="1800" dirty="0">
            <a:latin typeface="Bahnschrift SemiBold" pitchFamily="34" charset="0"/>
          </a:endParaRPr>
        </a:p>
      </dgm:t>
    </dgm:pt>
    <dgm:pt modelId="{C6F95001-7A35-4505-9E84-4AE1BF10CE0D}" type="parTrans" cxnId="{95B2680F-ED2E-4132-821D-59C3ABBD143B}">
      <dgm:prSet/>
      <dgm:spPr/>
      <dgm:t>
        <a:bodyPr/>
        <a:lstStyle/>
        <a:p>
          <a:endParaRPr lang="ru-RU"/>
        </a:p>
      </dgm:t>
    </dgm:pt>
    <dgm:pt modelId="{23B3E2EB-E0DC-4486-98FF-34F04E51DE90}" type="sibTrans" cxnId="{95B2680F-ED2E-4132-821D-59C3ABBD143B}">
      <dgm:prSet/>
      <dgm:spPr/>
      <dgm:t>
        <a:bodyPr/>
        <a:lstStyle/>
        <a:p>
          <a:endParaRPr lang="ru-RU"/>
        </a:p>
      </dgm:t>
    </dgm:pt>
    <dgm:pt modelId="{687CB97F-103E-4DCB-956D-477F22AAB9E8}">
      <dgm:prSet phldrT="[Текст]" custT="1"/>
      <dgm:spPr/>
      <dgm:t>
        <a:bodyPr/>
        <a:lstStyle/>
        <a:p>
          <a:r>
            <a:rPr lang="ru-RU" sz="1800" dirty="0" smtClean="0">
              <a:latin typeface="Bahnschrift SemiBold" pitchFamily="34" charset="0"/>
            </a:rPr>
            <a:t>2. Скупить все заводы автогигантов, продолжать выпуск автомобилей под теми же марками, но прибыль вы кладете себе в карман. </a:t>
          </a:r>
          <a:endParaRPr lang="ru-RU" sz="1800" dirty="0">
            <a:latin typeface="Bahnschrift SemiBold" pitchFamily="34" charset="0"/>
          </a:endParaRPr>
        </a:p>
      </dgm:t>
    </dgm:pt>
    <dgm:pt modelId="{3B517D5D-EC2E-4913-AC6B-B20C67A690EC}" type="parTrans" cxnId="{C2D4000F-E64B-41BD-A181-D641119EA51B}">
      <dgm:prSet/>
      <dgm:spPr/>
      <dgm:t>
        <a:bodyPr/>
        <a:lstStyle/>
        <a:p>
          <a:endParaRPr lang="ru-RU"/>
        </a:p>
      </dgm:t>
    </dgm:pt>
    <dgm:pt modelId="{BD3A1470-632E-4081-8ADF-A638D1E06437}" type="sibTrans" cxnId="{C2D4000F-E64B-41BD-A181-D641119EA51B}">
      <dgm:prSet/>
      <dgm:spPr/>
      <dgm:t>
        <a:bodyPr/>
        <a:lstStyle/>
        <a:p>
          <a:endParaRPr lang="ru-RU"/>
        </a:p>
      </dgm:t>
    </dgm:pt>
    <dgm:pt modelId="{087E9F36-8929-47F5-887C-EF77EFC0730D}" type="pres">
      <dgm:prSet presAssocID="{2A250804-375B-4040-8FF7-FA436E0A09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E1CA00-AB32-411C-878C-D9001BC21805}" type="pres">
      <dgm:prSet presAssocID="{DA2BAD92-67BB-4918-8517-B8A4D30EC4FD}" presName="hierRoot1" presStyleCnt="0">
        <dgm:presLayoutVars>
          <dgm:hierBranch val="init"/>
        </dgm:presLayoutVars>
      </dgm:prSet>
      <dgm:spPr/>
    </dgm:pt>
    <dgm:pt modelId="{8970215A-0C27-48E4-9215-D645DD571D25}" type="pres">
      <dgm:prSet presAssocID="{DA2BAD92-67BB-4918-8517-B8A4D30EC4FD}" presName="rootComposite1" presStyleCnt="0"/>
      <dgm:spPr/>
    </dgm:pt>
    <dgm:pt modelId="{FCF59E8F-AB62-4D5B-B7B1-E505ADA404DD}" type="pres">
      <dgm:prSet presAssocID="{DA2BAD92-67BB-4918-8517-B8A4D30EC4FD}" presName="rootText1" presStyleLbl="node0" presStyleIdx="0" presStyleCnt="1" custScaleX="69019" custScaleY="103858" custLinFactNeighborX="-4633" custLinFactNeighborY="7418">
        <dgm:presLayoutVars>
          <dgm:chPref val="3"/>
        </dgm:presLayoutVars>
      </dgm:prSet>
      <dgm:spPr/>
    </dgm:pt>
    <dgm:pt modelId="{4E7EB9E0-100D-4AFC-AAB0-BA207E3CD3EF}" type="pres">
      <dgm:prSet presAssocID="{DA2BAD92-67BB-4918-8517-B8A4D30EC4FD}" presName="rootConnector1" presStyleLbl="node1" presStyleIdx="0" presStyleCnt="0"/>
      <dgm:spPr/>
    </dgm:pt>
    <dgm:pt modelId="{61409747-7760-44B8-AB66-5D44F7CE0C34}" type="pres">
      <dgm:prSet presAssocID="{DA2BAD92-67BB-4918-8517-B8A4D30EC4FD}" presName="hierChild2" presStyleCnt="0"/>
      <dgm:spPr/>
    </dgm:pt>
    <dgm:pt modelId="{A77B203F-BAFF-4DFA-9AAF-D91F12C9B269}" type="pres">
      <dgm:prSet presAssocID="{C6F95001-7A35-4505-9E84-4AE1BF10CE0D}" presName="Name64" presStyleLbl="parChTrans1D2" presStyleIdx="0" presStyleCnt="2"/>
      <dgm:spPr/>
    </dgm:pt>
    <dgm:pt modelId="{C0BEF5F8-B4A4-4426-986A-A06E5C55C5BC}" type="pres">
      <dgm:prSet presAssocID="{859B8949-CABB-4535-A16B-0B9C77ADB951}" presName="hierRoot2" presStyleCnt="0">
        <dgm:presLayoutVars>
          <dgm:hierBranch val="init"/>
        </dgm:presLayoutVars>
      </dgm:prSet>
      <dgm:spPr/>
    </dgm:pt>
    <dgm:pt modelId="{8833766B-D5B0-414C-98D4-C7B38E283650}" type="pres">
      <dgm:prSet presAssocID="{859B8949-CABB-4535-A16B-0B9C77ADB951}" presName="rootComposite" presStyleCnt="0"/>
      <dgm:spPr/>
    </dgm:pt>
    <dgm:pt modelId="{69A777A5-45BF-4C60-8490-F0C1A853BF3B}" type="pres">
      <dgm:prSet presAssocID="{859B8949-CABB-4535-A16B-0B9C77ADB951}" presName="rootText" presStyleLbl="node2" presStyleIdx="0" presStyleCnt="2" custScaleX="116549" custScaleY="1271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02285CE-F56A-4165-986F-A8355C709E23}" type="pres">
      <dgm:prSet presAssocID="{859B8949-CABB-4535-A16B-0B9C77ADB951}" presName="rootConnector" presStyleLbl="node2" presStyleIdx="0" presStyleCnt="2"/>
      <dgm:spPr/>
    </dgm:pt>
    <dgm:pt modelId="{F02E9475-F5C7-4FFF-B7A9-99A3ACFE5E3F}" type="pres">
      <dgm:prSet presAssocID="{859B8949-CABB-4535-A16B-0B9C77ADB951}" presName="hierChild4" presStyleCnt="0"/>
      <dgm:spPr/>
    </dgm:pt>
    <dgm:pt modelId="{7E8C9101-D53F-409E-BC88-F4487BB4EC51}" type="pres">
      <dgm:prSet presAssocID="{859B8949-CABB-4535-A16B-0B9C77ADB951}" presName="hierChild5" presStyleCnt="0"/>
      <dgm:spPr/>
    </dgm:pt>
    <dgm:pt modelId="{58F272BC-531A-4DE9-BA0F-294EF224D768}" type="pres">
      <dgm:prSet presAssocID="{3B517D5D-EC2E-4913-AC6B-B20C67A690EC}" presName="Name64" presStyleLbl="parChTrans1D2" presStyleIdx="1" presStyleCnt="2"/>
      <dgm:spPr/>
    </dgm:pt>
    <dgm:pt modelId="{514430D9-75C4-43B3-9068-65390B59E325}" type="pres">
      <dgm:prSet presAssocID="{687CB97F-103E-4DCB-956D-477F22AAB9E8}" presName="hierRoot2" presStyleCnt="0">
        <dgm:presLayoutVars>
          <dgm:hierBranch val="init"/>
        </dgm:presLayoutVars>
      </dgm:prSet>
      <dgm:spPr/>
    </dgm:pt>
    <dgm:pt modelId="{FAA11C26-BFF0-4B7C-AF93-DE49D098B61D}" type="pres">
      <dgm:prSet presAssocID="{687CB97F-103E-4DCB-956D-477F22AAB9E8}" presName="rootComposite" presStyleCnt="0"/>
      <dgm:spPr/>
    </dgm:pt>
    <dgm:pt modelId="{0A48E343-D176-410B-A3DE-9E23D0210807}" type="pres">
      <dgm:prSet presAssocID="{687CB97F-103E-4DCB-956D-477F22AAB9E8}" presName="rootText" presStyleLbl="node2" presStyleIdx="1" presStyleCnt="2" custScaleX="11619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330B71-5348-4F34-9B10-864E6C48B77A}" type="pres">
      <dgm:prSet presAssocID="{687CB97F-103E-4DCB-956D-477F22AAB9E8}" presName="rootConnector" presStyleLbl="node2" presStyleIdx="1" presStyleCnt="2"/>
      <dgm:spPr/>
    </dgm:pt>
    <dgm:pt modelId="{BC5ACFCA-0682-4810-A8F8-0A0C643599AA}" type="pres">
      <dgm:prSet presAssocID="{687CB97F-103E-4DCB-956D-477F22AAB9E8}" presName="hierChild4" presStyleCnt="0"/>
      <dgm:spPr/>
    </dgm:pt>
    <dgm:pt modelId="{6D05CAD1-47AF-491F-BE6B-141901795919}" type="pres">
      <dgm:prSet presAssocID="{687CB97F-103E-4DCB-956D-477F22AAB9E8}" presName="hierChild5" presStyleCnt="0"/>
      <dgm:spPr/>
    </dgm:pt>
    <dgm:pt modelId="{50F96C1F-9FC2-4796-9D50-56E81B3CBB40}" type="pres">
      <dgm:prSet presAssocID="{DA2BAD92-67BB-4918-8517-B8A4D30EC4FD}" presName="hierChild3" presStyleCnt="0"/>
      <dgm:spPr/>
    </dgm:pt>
  </dgm:ptLst>
  <dgm:cxnLst>
    <dgm:cxn modelId="{60E994EE-4F9E-4725-B7E7-BA91373DC8BC}" type="presOf" srcId="{3B517D5D-EC2E-4913-AC6B-B20C67A690EC}" destId="{58F272BC-531A-4DE9-BA0F-294EF224D768}" srcOrd="0" destOrd="0" presId="urn:microsoft.com/office/officeart/2009/3/layout/HorizontalOrganizationChart"/>
    <dgm:cxn modelId="{0C7C6704-0295-4E12-935F-3A72DDD0DE42}" type="presOf" srcId="{859B8949-CABB-4535-A16B-0B9C77ADB951}" destId="{202285CE-F56A-4165-986F-A8355C709E23}" srcOrd="1" destOrd="0" presId="urn:microsoft.com/office/officeart/2009/3/layout/HorizontalOrganizationChart"/>
    <dgm:cxn modelId="{A4967977-FCBB-4DD3-86B6-E0FFE51F7AF5}" type="presOf" srcId="{2A250804-375B-4040-8FF7-FA436E0A0978}" destId="{087E9F36-8929-47F5-887C-EF77EFC0730D}" srcOrd="0" destOrd="0" presId="urn:microsoft.com/office/officeart/2009/3/layout/HorizontalOrganizationChart"/>
    <dgm:cxn modelId="{95B2680F-ED2E-4132-821D-59C3ABBD143B}" srcId="{DA2BAD92-67BB-4918-8517-B8A4D30EC4FD}" destId="{859B8949-CABB-4535-A16B-0B9C77ADB951}" srcOrd="0" destOrd="0" parTransId="{C6F95001-7A35-4505-9E84-4AE1BF10CE0D}" sibTransId="{23B3E2EB-E0DC-4486-98FF-34F04E51DE90}"/>
    <dgm:cxn modelId="{B797E15D-3E21-4C07-8DC4-FEEBF4C7C40F}" type="presOf" srcId="{687CB97F-103E-4DCB-956D-477F22AAB9E8}" destId="{DD330B71-5348-4F34-9B10-864E6C48B77A}" srcOrd="1" destOrd="0" presId="urn:microsoft.com/office/officeart/2009/3/layout/HorizontalOrganizationChart"/>
    <dgm:cxn modelId="{C8A7E2E4-D98E-4305-AD76-F6731481D397}" type="presOf" srcId="{C6F95001-7A35-4505-9E84-4AE1BF10CE0D}" destId="{A77B203F-BAFF-4DFA-9AAF-D91F12C9B269}" srcOrd="0" destOrd="0" presId="urn:microsoft.com/office/officeart/2009/3/layout/HorizontalOrganizationChart"/>
    <dgm:cxn modelId="{66911EFC-8024-45C8-B7C9-5A9662ACDCA5}" srcId="{2A250804-375B-4040-8FF7-FA436E0A0978}" destId="{DA2BAD92-67BB-4918-8517-B8A4D30EC4FD}" srcOrd="0" destOrd="0" parTransId="{454260E1-999B-4FB8-9AAA-E0FDA50991E1}" sibTransId="{C6BF20F0-C869-4D72-971A-A8E5419AF7BF}"/>
    <dgm:cxn modelId="{975DC8A7-7663-46A3-86D1-7353C68B9656}" type="presOf" srcId="{DA2BAD92-67BB-4918-8517-B8A4D30EC4FD}" destId="{4E7EB9E0-100D-4AFC-AAB0-BA207E3CD3EF}" srcOrd="1" destOrd="0" presId="urn:microsoft.com/office/officeart/2009/3/layout/HorizontalOrganizationChart"/>
    <dgm:cxn modelId="{405D0B7F-EB3D-406C-82E2-D18920228A1C}" type="presOf" srcId="{859B8949-CABB-4535-A16B-0B9C77ADB951}" destId="{69A777A5-45BF-4C60-8490-F0C1A853BF3B}" srcOrd="0" destOrd="0" presId="urn:microsoft.com/office/officeart/2009/3/layout/HorizontalOrganizationChart"/>
    <dgm:cxn modelId="{F4121875-1658-4C55-869C-70A67E344D0A}" type="presOf" srcId="{687CB97F-103E-4DCB-956D-477F22AAB9E8}" destId="{0A48E343-D176-410B-A3DE-9E23D0210807}" srcOrd="0" destOrd="0" presId="urn:microsoft.com/office/officeart/2009/3/layout/HorizontalOrganizationChart"/>
    <dgm:cxn modelId="{C2D4000F-E64B-41BD-A181-D641119EA51B}" srcId="{DA2BAD92-67BB-4918-8517-B8A4D30EC4FD}" destId="{687CB97F-103E-4DCB-956D-477F22AAB9E8}" srcOrd="1" destOrd="0" parTransId="{3B517D5D-EC2E-4913-AC6B-B20C67A690EC}" sibTransId="{BD3A1470-632E-4081-8ADF-A638D1E06437}"/>
    <dgm:cxn modelId="{F80D5EDC-4095-467B-9A7B-EE89454269B8}" type="presOf" srcId="{DA2BAD92-67BB-4918-8517-B8A4D30EC4FD}" destId="{FCF59E8F-AB62-4D5B-B7B1-E505ADA404DD}" srcOrd="0" destOrd="0" presId="urn:microsoft.com/office/officeart/2009/3/layout/HorizontalOrganizationChart"/>
    <dgm:cxn modelId="{B0DD9A35-4673-4978-90BE-5CF86A4424AA}" type="presParOf" srcId="{087E9F36-8929-47F5-887C-EF77EFC0730D}" destId="{B5E1CA00-AB32-411C-878C-D9001BC21805}" srcOrd="0" destOrd="0" presId="urn:microsoft.com/office/officeart/2009/3/layout/HorizontalOrganizationChart"/>
    <dgm:cxn modelId="{80C2E05A-2445-4A00-96DC-1164251A8567}" type="presParOf" srcId="{B5E1CA00-AB32-411C-878C-D9001BC21805}" destId="{8970215A-0C27-48E4-9215-D645DD571D25}" srcOrd="0" destOrd="0" presId="urn:microsoft.com/office/officeart/2009/3/layout/HorizontalOrganizationChart"/>
    <dgm:cxn modelId="{8DDEB452-A012-4440-AA81-97C0CE836D2A}" type="presParOf" srcId="{8970215A-0C27-48E4-9215-D645DD571D25}" destId="{FCF59E8F-AB62-4D5B-B7B1-E505ADA404DD}" srcOrd="0" destOrd="0" presId="urn:microsoft.com/office/officeart/2009/3/layout/HorizontalOrganizationChart"/>
    <dgm:cxn modelId="{5032B692-2E3B-43A0-B3E8-96C577A19D59}" type="presParOf" srcId="{8970215A-0C27-48E4-9215-D645DD571D25}" destId="{4E7EB9E0-100D-4AFC-AAB0-BA207E3CD3EF}" srcOrd="1" destOrd="0" presId="urn:microsoft.com/office/officeart/2009/3/layout/HorizontalOrganizationChart"/>
    <dgm:cxn modelId="{6AA02172-2CC5-4B51-A164-02B1769521EE}" type="presParOf" srcId="{B5E1CA00-AB32-411C-878C-D9001BC21805}" destId="{61409747-7760-44B8-AB66-5D44F7CE0C34}" srcOrd="1" destOrd="0" presId="urn:microsoft.com/office/officeart/2009/3/layout/HorizontalOrganizationChart"/>
    <dgm:cxn modelId="{21A02520-5FBE-4DEC-A0E7-700B2F0032E8}" type="presParOf" srcId="{61409747-7760-44B8-AB66-5D44F7CE0C34}" destId="{A77B203F-BAFF-4DFA-9AAF-D91F12C9B269}" srcOrd="0" destOrd="0" presId="urn:microsoft.com/office/officeart/2009/3/layout/HorizontalOrganizationChart"/>
    <dgm:cxn modelId="{877C06CB-F8EE-442C-9EF9-CB3CC71EC332}" type="presParOf" srcId="{61409747-7760-44B8-AB66-5D44F7CE0C34}" destId="{C0BEF5F8-B4A4-4426-986A-A06E5C55C5BC}" srcOrd="1" destOrd="0" presId="urn:microsoft.com/office/officeart/2009/3/layout/HorizontalOrganizationChart"/>
    <dgm:cxn modelId="{73186203-65C3-4A90-A4B7-4B1258CEB3E3}" type="presParOf" srcId="{C0BEF5F8-B4A4-4426-986A-A06E5C55C5BC}" destId="{8833766B-D5B0-414C-98D4-C7B38E283650}" srcOrd="0" destOrd="0" presId="urn:microsoft.com/office/officeart/2009/3/layout/HorizontalOrganizationChart"/>
    <dgm:cxn modelId="{71474308-BCE2-467F-AEEB-3B6F0EA5AB2F}" type="presParOf" srcId="{8833766B-D5B0-414C-98D4-C7B38E283650}" destId="{69A777A5-45BF-4C60-8490-F0C1A853BF3B}" srcOrd="0" destOrd="0" presId="urn:microsoft.com/office/officeart/2009/3/layout/HorizontalOrganizationChart"/>
    <dgm:cxn modelId="{616E2415-A37A-4952-8ED6-44E0D8B30123}" type="presParOf" srcId="{8833766B-D5B0-414C-98D4-C7B38E283650}" destId="{202285CE-F56A-4165-986F-A8355C709E23}" srcOrd="1" destOrd="0" presId="urn:microsoft.com/office/officeart/2009/3/layout/HorizontalOrganizationChart"/>
    <dgm:cxn modelId="{2936A370-150B-487E-B735-12277FC1EA1C}" type="presParOf" srcId="{C0BEF5F8-B4A4-4426-986A-A06E5C55C5BC}" destId="{F02E9475-F5C7-4FFF-B7A9-99A3ACFE5E3F}" srcOrd="1" destOrd="0" presId="urn:microsoft.com/office/officeart/2009/3/layout/HorizontalOrganizationChart"/>
    <dgm:cxn modelId="{9B431C81-A00F-4000-977E-6A4D6B0BBA32}" type="presParOf" srcId="{C0BEF5F8-B4A4-4426-986A-A06E5C55C5BC}" destId="{7E8C9101-D53F-409E-BC88-F4487BB4EC51}" srcOrd="2" destOrd="0" presId="urn:microsoft.com/office/officeart/2009/3/layout/HorizontalOrganizationChart"/>
    <dgm:cxn modelId="{F1755A32-FBF8-4C3E-A097-B3181E220074}" type="presParOf" srcId="{61409747-7760-44B8-AB66-5D44F7CE0C34}" destId="{58F272BC-531A-4DE9-BA0F-294EF224D768}" srcOrd="2" destOrd="0" presId="urn:microsoft.com/office/officeart/2009/3/layout/HorizontalOrganizationChart"/>
    <dgm:cxn modelId="{EB6E88F8-6E1B-49A1-8FAE-01C83D654B5D}" type="presParOf" srcId="{61409747-7760-44B8-AB66-5D44F7CE0C34}" destId="{514430D9-75C4-43B3-9068-65390B59E325}" srcOrd="3" destOrd="0" presId="urn:microsoft.com/office/officeart/2009/3/layout/HorizontalOrganizationChart"/>
    <dgm:cxn modelId="{BCB18675-046C-47B2-A258-3BF262277A8D}" type="presParOf" srcId="{514430D9-75C4-43B3-9068-65390B59E325}" destId="{FAA11C26-BFF0-4B7C-AF93-DE49D098B61D}" srcOrd="0" destOrd="0" presId="urn:microsoft.com/office/officeart/2009/3/layout/HorizontalOrganizationChart"/>
    <dgm:cxn modelId="{E5442BC7-03D9-4B80-BC79-A493F94D9A91}" type="presParOf" srcId="{FAA11C26-BFF0-4B7C-AF93-DE49D098B61D}" destId="{0A48E343-D176-410B-A3DE-9E23D0210807}" srcOrd="0" destOrd="0" presId="urn:microsoft.com/office/officeart/2009/3/layout/HorizontalOrganizationChart"/>
    <dgm:cxn modelId="{B5FC9318-07EC-4356-87FB-111BF57000B7}" type="presParOf" srcId="{FAA11C26-BFF0-4B7C-AF93-DE49D098B61D}" destId="{DD330B71-5348-4F34-9B10-864E6C48B77A}" srcOrd="1" destOrd="0" presId="urn:microsoft.com/office/officeart/2009/3/layout/HorizontalOrganizationChart"/>
    <dgm:cxn modelId="{3950639C-8501-4F52-BB90-FAB3C0905E3C}" type="presParOf" srcId="{514430D9-75C4-43B3-9068-65390B59E325}" destId="{BC5ACFCA-0682-4810-A8F8-0A0C643599AA}" srcOrd="1" destOrd="0" presId="urn:microsoft.com/office/officeart/2009/3/layout/HorizontalOrganizationChart"/>
    <dgm:cxn modelId="{318E9EA0-A7B4-4ECA-B3AE-4FA4E5C11C6E}" type="presParOf" srcId="{514430D9-75C4-43B3-9068-65390B59E325}" destId="{6D05CAD1-47AF-491F-BE6B-141901795919}" srcOrd="2" destOrd="0" presId="urn:microsoft.com/office/officeart/2009/3/layout/HorizontalOrganizationChart"/>
    <dgm:cxn modelId="{566A04D0-E17D-4BEE-A17E-9ABEC1B098F6}" type="presParOf" srcId="{B5E1CA00-AB32-411C-878C-D9001BC21805}" destId="{50F96C1F-9FC2-4796-9D50-56E81B3CBB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272BC-531A-4DE9-BA0F-294EF224D768}">
      <dsp:nvSpPr>
        <dsp:cNvPr id="0" name=""/>
        <dsp:cNvSpPr/>
      </dsp:nvSpPr>
      <dsp:spPr>
        <a:xfrm>
          <a:off x="2353035" y="1517294"/>
          <a:ext cx="681900" cy="79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974" y="0"/>
              </a:lnTo>
              <a:lnTo>
                <a:pt x="340974" y="796928"/>
              </a:lnTo>
              <a:lnTo>
                <a:pt x="681900" y="7969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B203F-BAFF-4DFA-9AAF-D91F12C9B269}">
      <dsp:nvSpPr>
        <dsp:cNvPr id="0" name=""/>
        <dsp:cNvSpPr/>
      </dsp:nvSpPr>
      <dsp:spPr>
        <a:xfrm>
          <a:off x="2353035" y="707169"/>
          <a:ext cx="681900" cy="810124"/>
        </a:xfrm>
        <a:custGeom>
          <a:avLst/>
          <a:gdLst/>
          <a:ahLst/>
          <a:cxnLst/>
          <a:rect l="0" t="0" r="0" b="0"/>
          <a:pathLst>
            <a:path>
              <a:moveTo>
                <a:pt x="0" y="810124"/>
              </a:moveTo>
              <a:lnTo>
                <a:pt x="340974" y="810124"/>
              </a:lnTo>
              <a:lnTo>
                <a:pt x="340974" y="0"/>
              </a:lnTo>
              <a:lnTo>
                <a:pt x="68190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59E8F-AB62-4D5B-B7B1-E505ADA404DD}">
      <dsp:nvSpPr>
        <dsp:cNvPr id="0" name=""/>
        <dsp:cNvSpPr/>
      </dsp:nvSpPr>
      <dsp:spPr>
        <a:xfrm>
          <a:off x="0" y="977324"/>
          <a:ext cx="2353035" cy="1079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Bahnschrift SemiBold" pitchFamily="34" charset="0"/>
            </a:rPr>
            <a:t>Но каким путем можно пойти?</a:t>
          </a:r>
          <a:endParaRPr lang="ru-RU" sz="2400" kern="1200" dirty="0">
            <a:latin typeface="Bahnschrift SemiBold" pitchFamily="34" charset="0"/>
          </a:endParaRPr>
        </a:p>
      </dsp:txBody>
      <dsp:txXfrm>
        <a:off x="0" y="977324"/>
        <a:ext cx="2353035" cy="1079939"/>
      </dsp:txXfrm>
    </dsp:sp>
    <dsp:sp modelId="{69A777A5-45BF-4C60-8490-F0C1A853BF3B}">
      <dsp:nvSpPr>
        <dsp:cNvPr id="0" name=""/>
        <dsp:cNvSpPr/>
      </dsp:nvSpPr>
      <dsp:spPr>
        <a:xfrm>
          <a:off x="3034935" y="46185"/>
          <a:ext cx="3973454" cy="132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Bahnschrift SemiBold" pitchFamily="34" charset="0"/>
            </a:rPr>
            <a:t>1. Создать свою марку, построить </a:t>
          </a:r>
          <a:r>
            <a:rPr lang="en-US" sz="1800" kern="1200" dirty="0" smtClean="0">
              <a:latin typeface="Bahnschrift SemiBold" pitchFamily="34" charset="0"/>
            </a:rPr>
            <a:t>C</a:t>
          </a:r>
          <a:r>
            <a:rPr lang="ru-RU" sz="1800" kern="1200" dirty="0" smtClean="0">
              <a:latin typeface="Bahnschrift SemiBold" pitchFamily="34" charset="0"/>
            </a:rPr>
            <a:t> нуля производство, провести глобальную рекламную кампанию и потратить много сил для продвижения марки на рынок.</a:t>
          </a:r>
          <a:endParaRPr lang="ru-RU" sz="1800" kern="1200" dirty="0">
            <a:latin typeface="Bahnschrift SemiBold" pitchFamily="34" charset="0"/>
          </a:endParaRPr>
        </a:p>
      </dsp:txBody>
      <dsp:txXfrm>
        <a:off x="3034935" y="46185"/>
        <a:ext cx="3973454" cy="1321969"/>
      </dsp:txXfrm>
    </dsp:sp>
    <dsp:sp modelId="{0A48E343-D176-410B-A3DE-9E23D0210807}">
      <dsp:nvSpPr>
        <dsp:cNvPr id="0" name=""/>
        <dsp:cNvSpPr/>
      </dsp:nvSpPr>
      <dsp:spPr>
        <a:xfrm>
          <a:off x="3034935" y="1794311"/>
          <a:ext cx="3961352" cy="1039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Bahnschrift SemiBold" pitchFamily="34" charset="0"/>
            </a:rPr>
            <a:t>2. Скупить все заводы автогигантов, продолжать выпуск автомобилей под теми же марками, но прибыль вы кладете себе в карман. </a:t>
          </a:r>
          <a:endParaRPr lang="ru-RU" sz="1800" kern="1200" dirty="0">
            <a:latin typeface="Bahnschrift SemiBold" pitchFamily="34" charset="0"/>
          </a:endParaRPr>
        </a:p>
      </dsp:txBody>
      <dsp:txXfrm>
        <a:off x="3034935" y="1794311"/>
        <a:ext cx="3961352" cy="103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7392-C267-4D30-947A-8021A2AC1CB4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2C93-EF39-4460-809B-13D2A2831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476672"/>
            <a:ext cx="61722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dirty="0"/>
              <a:t/>
            </a:r>
            <a:br>
              <a:rPr lang="ru-RU" b="0" dirty="0"/>
            </a:br>
            <a:r>
              <a:rPr lang="ru-RU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itchFamily="34" charset="0"/>
              </a:rPr>
              <a:t>Абстрактная </a:t>
            </a:r>
            <a:r>
              <a:rPr lang="ru-RU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itchFamily="34" charset="0"/>
              </a:rPr>
              <a:t>фабрика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itchFamily="34" charset="0"/>
              </a:rPr>
              <a:t> –</a:t>
            </a:r>
            <a:r>
              <a:rPr lang="ru-RU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itchFamily="34" charset="0"/>
              </a:rPr>
              <a:t> все сложно, но просто</a:t>
            </a:r>
            <a:endParaRPr lang="ru-RU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1916832"/>
            <a:ext cx="6172200" cy="2088232"/>
          </a:xfrm>
        </p:spPr>
        <p:txBody>
          <a:bodyPr>
            <a:noAutofit/>
          </a:bodyPr>
          <a:lstStyle/>
          <a:p>
            <a:r>
              <a:rPr lang="ru-RU" sz="2200" b="0" dirty="0">
                <a:latin typeface="Bahnschrift SemiBold" pitchFamily="34" charset="0"/>
              </a:rPr>
              <a:t>Самый первый вопрос, на который нужно ответить самому себе, изучая данный паттерн: «Что же такое </a:t>
            </a:r>
            <a:r>
              <a:rPr lang="ru-RU" sz="2200" dirty="0">
                <a:solidFill>
                  <a:srgbClr val="FF0000"/>
                </a:solidFill>
                <a:latin typeface="Bahnschrift SemiBold" pitchFamily="34" charset="0"/>
              </a:rPr>
              <a:t>Абстрактная фабрика</a:t>
            </a:r>
            <a:r>
              <a:rPr lang="ru-RU" sz="2200" b="0" dirty="0" smtClean="0">
                <a:latin typeface="Bahnschrift SemiBold" pitchFamily="34" charset="0"/>
              </a:rPr>
              <a:t>»? </a:t>
            </a:r>
            <a:r>
              <a:rPr lang="ru-RU" sz="2200" b="0" dirty="0">
                <a:latin typeface="Bahnschrift SemiBold" pitchFamily="34" charset="0"/>
              </a:rPr>
              <a:t>Самый простой и точный ответ, гласит, что </a:t>
            </a:r>
            <a:r>
              <a:rPr lang="ru-RU" sz="2200" dirty="0">
                <a:solidFill>
                  <a:srgbClr val="FF0000"/>
                </a:solidFill>
                <a:latin typeface="Bahnschrift SemiBold" pitchFamily="34" charset="0"/>
              </a:rPr>
              <a:t>Абстрактная фабрика </a:t>
            </a:r>
            <a:r>
              <a:rPr lang="ru-RU" sz="2200" b="0" dirty="0">
                <a:latin typeface="Bahnschrift SemiBold" pitchFamily="34" charset="0"/>
              </a:rPr>
              <a:t>– это «</a:t>
            </a:r>
            <a:r>
              <a:rPr lang="ru-RU" sz="2200" dirty="0">
                <a:solidFill>
                  <a:srgbClr val="FF0000"/>
                </a:solidFill>
                <a:latin typeface="Bahnschrift SemiBold" pitchFamily="34" charset="0"/>
              </a:rPr>
              <a:t>фабрика фабрик</a:t>
            </a:r>
            <a:r>
              <a:rPr lang="ru-RU" sz="2200" b="0" dirty="0">
                <a:latin typeface="Bahnschrift SemiBold" pitchFamily="34" charset="0"/>
              </a:rPr>
              <a:t>».</a:t>
            </a:r>
            <a:endParaRPr lang="ru-RU" sz="2200" dirty="0">
              <a:latin typeface="Bahnschrift Semi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4149080"/>
            <a:ext cx="58326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Bahnschrift SemiBold" pitchFamily="34" charset="0"/>
              </a:rPr>
              <a:t>Но </a:t>
            </a:r>
            <a:r>
              <a:rPr lang="ru-RU" sz="2200" dirty="0" smtClean="0">
                <a:latin typeface="Bahnschrift SemiBold" pitchFamily="34" charset="0"/>
              </a:rPr>
              <a:t>из ответа вырисовывается второй </a:t>
            </a:r>
            <a:r>
              <a:rPr lang="ru-RU" sz="2200" dirty="0">
                <a:latin typeface="Bahnschrift SemiBold" pitchFamily="34" charset="0"/>
              </a:rPr>
              <a:t>вопрос: </a:t>
            </a:r>
            <a:r>
              <a:rPr lang="ru-RU" sz="2200" dirty="0" smtClean="0">
                <a:latin typeface="Bahnschrift SemiBold" pitchFamily="34" charset="0"/>
              </a:rPr>
              <a:t>«</a:t>
            </a:r>
            <a:r>
              <a:rPr lang="ru-RU" sz="2200" b="1" dirty="0" smtClean="0">
                <a:solidFill>
                  <a:srgbClr val="FF0000"/>
                </a:solidFill>
                <a:latin typeface="Bahnschrift SemiBold" pitchFamily="34" charset="0"/>
              </a:rPr>
              <a:t>А для </a:t>
            </a:r>
            <a:r>
              <a:rPr lang="ru-RU" sz="2200" b="1" dirty="0">
                <a:solidFill>
                  <a:srgbClr val="FF0000"/>
                </a:solidFill>
                <a:latin typeface="Bahnschrift SemiBold" pitchFamily="34" charset="0"/>
              </a:rPr>
              <a:t>чего</a:t>
            </a:r>
            <a:r>
              <a:rPr lang="ru-RU" sz="2200" dirty="0">
                <a:latin typeface="Bahnschrift SemiBold" pitchFamily="34" charset="0"/>
              </a:rPr>
              <a:t> вообще может кому-нибудь понадобиться «</a:t>
            </a:r>
            <a:r>
              <a:rPr lang="ru-RU" sz="2200" b="1" dirty="0">
                <a:solidFill>
                  <a:srgbClr val="FF0000"/>
                </a:solidFill>
                <a:latin typeface="Bahnschrift SemiBold" pitchFamily="34" charset="0"/>
              </a:rPr>
              <a:t>фабрика фабрик</a:t>
            </a:r>
            <a:r>
              <a:rPr lang="ru-RU" sz="2200" dirty="0">
                <a:latin typeface="Bahnschrift SemiBold" pitchFamily="34" charset="0"/>
              </a:rPr>
              <a:t>»? </a:t>
            </a:r>
            <a:r>
              <a:rPr lang="ru-RU" sz="2200" dirty="0" smtClean="0">
                <a:latin typeface="Bahnschrift SemiBold" pitchFamily="34" charset="0"/>
              </a:rPr>
              <a:t>И есть что показать на жизненном примере для понимания это паттерна? </a:t>
            </a:r>
            <a:endParaRPr lang="ru-RU" sz="2200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1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82154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1"/>
                </a:solidFill>
                <a:latin typeface="Bahnschrift SemiBold" pitchFamily="34" charset="0"/>
              </a:rPr>
              <a:t>Но как будет взаимодействовать конкретный пользователь (покупатель автомобиля) с нашим холдингом? Покупатель вообще знать не знает о том, что вы захватили все фабрики мира по производству автомобилей</a:t>
            </a:r>
            <a:r>
              <a:rPr lang="ru-RU" sz="2000" b="1" dirty="0" smtClean="0">
                <a:solidFill>
                  <a:schemeClr val="accent1"/>
                </a:solidFill>
                <a:latin typeface="Bahnschrift SemiBold" pitchFamily="34" charset="0"/>
              </a:rPr>
              <a:t>.</a:t>
            </a:r>
            <a:endParaRPr lang="ru-RU" sz="2000" b="1" dirty="0">
              <a:solidFill>
                <a:schemeClr val="accent1"/>
              </a:solidFill>
              <a:latin typeface="Bahnschrift SemiBol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4184" y="1556792"/>
            <a:ext cx="7467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Bahnschrift SemiBold" pitchFamily="34" charset="0"/>
              </a:rPr>
              <a:t>1) Он </a:t>
            </a:r>
            <a:r>
              <a:rPr lang="ru-RU" sz="1800" dirty="0">
                <a:latin typeface="Bahnschrift SemiBold" pitchFamily="34" charset="0"/>
              </a:rPr>
              <a:t>приходит в маленький скромный офис холдинга и говорит: «Мне нужен автомобиль!» «Отлично!» — говорим мы ему, — «вы </a:t>
            </a:r>
            <a:r>
              <a:rPr lang="ru-RU" sz="1800" dirty="0" smtClean="0">
                <a:latin typeface="Bahnschrift SemiBold" pitchFamily="34" charset="0"/>
              </a:rPr>
              <a:t>обратились </a:t>
            </a:r>
            <a:r>
              <a:rPr lang="ru-RU" sz="1800" dirty="0">
                <a:latin typeface="Bahnschrift SemiBold" pitchFamily="34" charset="0"/>
              </a:rPr>
              <a:t>по адресу! Фабрика фабрик – это то, что вам нужно</a:t>
            </a:r>
            <a:r>
              <a:rPr lang="ru-RU" sz="1800" dirty="0" smtClean="0">
                <a:latin typeface="Bahnschrift SemiBold" pitchFamily="34" charset="0"/>
              </a:rPr>
              <a:t>!»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564904"/>
            <a:ext cx="243874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CarsFactory factory;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7544" y="2996952"/>
            <a:ext cx="7467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Bahnschrift SemiBold" pitchFamily="34" charset="0"/>
              </a:rPr>
              <a:t>2</a:t>
            </a:r>
            <a:r>
              <a:rPr lang="ru-RU" sz="1800" dirty="0" smtClean="0">
                <a:latin typeface="Bahnschrift SemiBold" pitchFamily="34" charset="0"/>
              </a:rPr>
              <a:t>) </a:t>
            </a:r>
            <a:r>
              <a:rPr lang="ru-RU" sz="1800" dirty="0">
                <a:latin typeface="Bahnschrift SemiBold" pitchFamily="34" charset="0"/>
              </a:rPr>
              <a:t>«Автомобили какой фирмы предпочитаете в данное время суток?», — спрашиваем мы. Допустим, покупатель хочет приобрести </a:t>
            </a:r>
            <a:r>
              <a:rPr lang="ru-RU" sz="1800" dirty="0" smtClean="0">
                <a:latin typeface="Bahnschrift SemiBold" pitchFamily="34" charset="0"/>
              </a:rPr>
              <a:t>Тойоту</a:t>
            </a:r>
            <a:r>
              <a:rPr lang="ru-RU" sz="1800" dirty="0">
                <a:latin typeface="Bahnschrift SemiBold" pitchFamily="34" charset="0"/>
              </a:rPr>
              <a:t>. Нет проблем!</a:t>
            </a:r>
            <a:endParaRPr lang="ru-RU" sz="1800" dirty="0" smtClean="0">
              <a:latin typeface="Bahnschrift Semi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005064"/>
            <a:ext cx="35283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actory = new </a:t>
            </a:r>
            <a:r>
              <a:rPr lang="en-US" dirty="0">
                <a:solidFill>
                  <a:schemeClr val="bg1"/>
                </a:solidFill>
              </a:rPr>
              <a:t>ToyotaFactory()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67544" y="4653136"/>
            <a:ext cx="7467600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Bold" pitchFamily="34" charset="0"/>
              </a:rPr>
              <a:t>3</a:t>
            </a:r>
            <a:r>
              <a:rPr lang="ru-RU" sz="1800" dirty="0" smtClean="0">
                <a:latin typeface="Bahnschrift SemiBold" pitchFamily="34" charset="0"/>
              </a:rPr>
              <a:t>) </a:t>
            </a:r>
            <a:r>
              <a:rPr lang="ru-RU" sz="1800" dirty="0">
                <a:latin typeface="Bahnschrift SemiBold" pitchFamily="34" charset="0"/>
              </a:rPr>
              <a:t>«А какой тип кузова вы бы хотели?» </a:t>
            </a:r>
            <a:r>
              <a:rPr lang="ru-RU" sz="1800" dirty="0" smtClean="0">
                <a:latin typeface="Bahnschrift SemiBold" pitchFamily="34" charset="0"/>
              </a:rPr>
              <a:t>Я хочу приобрести седан</a:t>
            </a:r>
            <a:r>
              <a:rPr lang="ru-RU" sz="1800" dirty="0">
                <a:latin typeface="Bahnschrift SemiBold" pitchFamily="34" charset="0"/>
              </a:rPr>
              <a:t>. «Прекрасный выбор!»</a:t>
            </a:r>
            <a:endParaRPr lang="ru-RU" sz="1800" dirty="0" smtClean="0">
              <a:latin typeface="Bahnschrift Semi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445224"/>
            <a:ext cx="35283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factory.createSedan();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67544" y="5937707"/>
            <a:ext cx="7467600" cy="72008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 smtClean="0">
                <a:solidFill>
                  <a:srgbClr val="FF0000"/>
                </a:solidFill>
                <a:latin typeface="Bahnschrift SemiBold" pitchFamily="34" charset="0"/>
              </a:rPr>
              <a:t>По вашему заказу Тойота Седан была изготовлена по чертежу, привезена в офис холдинга, и вы на ней уехали в закат. Вот и конец этой абстракт-</a:t>
            </a:r>
            <a:r>
              <a:rPr lang="ru-RU" sz="1800" dirty="0" err="1" smtClean="0">
                <a:solidFill>
                  <a:srgbClr val="FF0000"/>
                </a:solidFill>
                <a:latin typeface="Bahnschrift SemiBold" pitchFamily="34" charset="0"/>
              </a:rPr>
              <a:t>фэкторной</a:t>
            </a:r>
            <a:r>
              <a:rPr lang="ru-RU" sz="1800" dirty="0" smtClean="0">
                <a:solidFill>
                  <a:srgbClr val="FF0000"/>
                </a:solidFill>
                <a:latin typeface="Bahnschrift SemiBold" pitchFamily="34" charset="0"/>
              </a:rPr>
              <a:t> истории.</a:t>
            </a:r>
            <a:endParaRPr lang="ru-RU" sz="1800" dirty="0" smtClean="0">
              <a:solidFill>
                <a:srgbClr val="FF0000"/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7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Bahnschrift SemiBold" pitchFamily="34" charset="0"/>
              </a:rPr>
              <a:t>За жизненным примером далеко ходить не надо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42156" y="1628800"/>
            <a:ext cx="7467600" cy="936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 smtClean="0">
                <a:latin typeface="Bahnschrift SemiBold" pitchFamily="34" charset="0"/>
              </a:rPr>
              <a:t>Представьте себе, что вы решили стать подчинить себе рынок автомобилей. Средств у вас предостаточно.</a:t>
            </a:r>
            <a:br>
              <a:rPr lang="ru-RU" sz="2200" dirty="0" smtClean="0">
                <a:latin typeface="Bahnschrift SemiBold" pitchFamily="34" charset="0"/>
              </a:rPr>
            </a:br>
            <a:endParaRPr lang="ru-RU" sz="2200" dirty="0" smtClean="0">
              <a:latin typeface="Bahnschrift SemiBold" pitchFamily="34" charset="0"/>
            </a:endParaRPr>
          </a:p>
          <a:p>
            <a:pPr marL="0" indent="0">
              <a:buNone/>
            </a:pPr>
            <a:endParaRPr lang="ru-RU" sz="2200" dirty="0" smtClean="0">
              <a:latin typeface="Bahnschrift SemiBold" pitchFamily="34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08234125"/>
              </p:ext>
            </p:extLst>
          </p:nvPr>
        </p:nvGraphicFramePr>
        <p:xfrm>
          <a:off x="671736" y="2636912"/>
          <a:ext cx="70084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5690865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SemiBold" pitchFamily="34" charset="0"/>
              </a:rPr>
              <a:t>Нам подходит второй случай, чтобы объяснить такой паттерн как </a:t>
            </a:r>
            <a:r>
              <a:rPr lang="ru-RU" b="1" dirty="0" smtClean="0">
                <a:solidFill>
                  <a:srgbClr val="FF0000"/>
                </a:solidFill>
                <a:latin typeface="Bahnschrift SemiBold" pitchFamily="34" charset="0"/>
              </a:rPr>
              <a:t>Абстрактная фабрика</a:t>
            </a:r>
            <a:r>
              <a:rPr lang="ru-RU" dirty="0" smtClean="0">
                <a:latin typeface="Bahnschrift SemiBold" pitchFamily="34" charset="0"/>
              </a:rPr>
              <a:t> </a:t>
            </a:r>
            <a:r>
              <a:rPr lang="ru-RU" dirty="0">
                <a:latin typeface="Bahnschrift SemiBold" pitchFamily="34" charset="0"/>
              </a:rPr>
              <a:t>или </a:t>
            </a:r>
            <a:r>
              <a:rPr lang="ru-RU" b="1" dirty="0">
                <a:solidFill>
                  <a:srgbClr val="FF0000"/>
                </a:solidFill>
                <a:latin typeface="Bahnschrift SemiBold" pitchFamily="34" charset="0"/>
              </a:rPr>
              <a:t>«</a:t>
            </a:r>
            <a:r>
              <a:rPr lang="ru-RU" b="1" dirty="0" smtClean="0">
                <a:solidFill>
                  <a:srgbClr val="FF0000"/>
                </a:solidFill>
                <a:latin typeface="Bahnschrift SemiBold" pitchFamily="34" charset="0"/>
              </a:rPr>
              <a:t>фабрика </a:t>
            </a:r>
            <a:r>
              <a:rPr lang="ru-RU" b="1" dirty="0">
                <a:solidFill>
                  <a:srgbClr val="FF0000"/>
                </a:solidFill>
                <a:latin typeface="Bahnschrift SemiBold" pitchFamily="34" charset="0"/>
              </a:rPr>
              <a:t>фабрик»</a:t>
            </a:r>
            <a:r>
              <a:rPr lang="ru-RU" dirty="0">
                <a:latin typeface="Bahnschrift SemiBol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62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Bahnschrift SemiBold" pitchFamily="34" charset="0"/>
              </a:rPr>
              <a:t>Что дальше?</a:t>
            </a:r>
            <a:endParaRPr lang="ru-RU" sz="2800" b="1" dirty="0">
              <a:solidFill>
                <a:schemeClr val="accent1"/>
              </a:solidFill>
              <a:latin typeface="Bahnschrift SemiBol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SemiBold" pitchFamily="34" charset="0"/>
              </a:rPr>
              <a:t>Далее, вы собираете управляющих вашими </a:t>
            </a:r>
            <a:r>
              <a:rPr lang="ru-RU" b="1" dirty="0">
                <a:solidFill>
                  <a:srgbClr val="FF0000"/>
                </a:solidFill>
                <a:latin typeface="Bahnschrift SemiBold" pitchFamily="34" charset="0"/>
              </a:rPr>
              <a:t>фабриками</a:t>
            </a:r>
            <a:r>
              <a:rPr lang="ru-RU" dirty="0">
                <a:latin typeface="Bahnschrift SemiBold" pitchFamily="34" charset="0"/>
              </a:rPr>
              <a:t> и говорите: «Отныне на наших фабриках мы будем делать автомобили с </a:t>
            </a:r>
            <a:r>
              <a:rPr lang="ru-RU" b="1" dirty="0">
                <a:solidFill>
                  <a:srgbClr val="C00000"/>
                </a:solidFill>
                <a:latin typeface="Bahnschrift SemiBold" pitchFamily="34" charset="0"/>
              </a:rPr>
              <a:t>2 типами кузова – седан и купе</a:t>
            </a:r>
            <a:r>
              <a:rPr lang="ru-RU" dirty="0" smtClean="0">
                <a:latin typeface="Bahnschrift SemiBold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Bahnschrift Semi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140968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SemiBold" pitchFamily="34" charset="0"/>
              </a:rPr>
              <a:t>Например, </a:t>
            </a:r>
            <a:r>
              <a:rPr lang="ru-RU" sz="2400" dirty="0">
                <a:solidFill>
                  <a:srgbClr val="FF0000"/>
                </a:solidFill>
                <a:latin typeface="Bahnschrift SemiBold" pitchFamily="34" charset="0"/>
              </a:rPr>
              <a:t>японцы</a:t>
            </a:r>
            <a:r>
              <a:rPr lang="ru-RU" sz="2400" dirty="0">
                <a:latin typeface="Bahnschrift SemiBold" pitchFamily="34" charset="0"/>
              </a:rPr>
              <a:t> будут делать </a:t>
            </a:r>
            <a:r>
              <a:rPr lang="ru-RU" sz="2400" dirty="0">
                <a:solidFill>
                  <a:srgbClr val="FF0000"/>
                </a:solidFill>
                <a:latin typeface="Bahnschrift SemiBold" pitchFamily="34" charset="0"/>
              </a:rPr>
              <a:t>ToyotaSedan</a:t>
            </a:r>
            <a:r>
              <a:rPr lang="ru-RU" sz="2400" dirty="0">
                <a:latin typeface="Bahnschrift SemiBold" pitchFamily="34" charset="0"/>
              </a:rPr>
              <a:t> и </a:t>
            </a:r>
            <a:r>
              <a:rPr lang="ru-RU" sz="2400" dirty="0">
                <a:solidFill>
                  <a:srgbClr val="FF0000"/>
                </a:solidFill>
                <a:latin typeface="Bahnschrift SemiBold" pitchFamily="34" charset="0"/>
              </a:rPr>
              <a:t>ToyotaCoupe</a:t>
            </a:r>
            <a:r>
              <a:rPr lang="ru-RU" sz="2400" dirty="0">
                <a:latin typeface="Bahnschrift SemiBold" pitchFamily="34" charset="0"/>
              </a:rPr>
              <a:t>, </a:t>
            </a:r>
            <a:r>
              <a:rPr lang="ru-RU" sz="2400" dirty="0">
                <a:solidFill>
                  <a:srgbClr val="0070C0"/>
                </a:solidFill>
                <a:latin typeface="Bahnschrift SemiBold" pitchFamily="34" charset="0"/>
              </a:rPr>
              <a:t>американцы</a:t>
            </a:r>
            <a:r>
              <a:rPr lang="ru-RU" sz="2400" dirty="0">
                <a:latin typeface="Bahnschrift SemiBold" pitchFamily="34" charset="0"/>
              </a:rPr>
              <a:t> — </a:t>
            </a:r>
            <a:r>
              <a:rPr lang="ru-RU" sz="2400" dirty="0">
                <a:solidFill>
                  <a:srgbClr val="0070C0"/>
                </a:solidFill>
                <a:latin typeface="Bahnschrift SemiBold" pitchFamily="34" charset="0"/>
              </a:rPr>
              <a:t>FordSedan</a:t>
            </a:r>
            <a:r>
              <a:rPr lang="ru-RU" sz="2400" dirty="0">
                <a:latin typeface="Bahnschrift SemiBold" pitchFamily="34" charset="0"/>
              </a:rPr>
              <a:t> и </a:t>
            </a:r>
            <a:r>
              <a:rPr lang="ru-RU" sz="2400" dirty="0">
                <a:solidFill>
                  <a:srgbClr val="0070C0"/>
                </a:solidFill>
                <a:latin typeface="Bahnschrift SemiBold" pitchFamily="34" charset="0"/>
              </a:rPr>
              <a:t>FordCoupe</a:t>
            </a:r>
            <a:r>
              <a:rPr lang="ru-RU" sz="2400" dirty="0">
                <a:latin typeface="Bahnschrift SemiBold" pitchFamily="34" charset="0"/>
              </a:rPr>
              <a:t>». А чтобы на фабриках не забыли, что именно нужно производить, и не начали делать, например, </a:t>
            </a:r>
            <a:r>
              <a:rPr lang="ru-RU" sz="2400" strike="sngStrike" dirty="0">
                <a:solidFill>
                  <a:srgbClr val="FFC000"/>
                </a:solidFill>
                <a:latin typeface="Bahnschrift SemiBold" pitchFamily="34" charset="0"/>
              </a:rPr>
              <a:t>внедорожники</a:t>
            </a:r>
            <a:r>
              <a:rPr lang="ru-RU" sz="2400" dirty="0">
                <a:latin typeface="Bahnschrift SemiBold" pitchFamily="34" charset="0"/>
              </a:rPr>
              <a:t>, </a:t>
            </a:r>
            <a:r>
              <a:rPr lang="ru-RU" sz="2400" dirty="0">
                <a:solidFill>
                  <a:srgbClr val="C00000"/>
                </a:solidFill>
                <a:latin typeface="Bahnschrift SemiBold" pitchFamily="34" charset="0"/>
              </a:rPr>
              <a:t>повесим общие чертежи седана и купе</a:t>
            </a:r>
            <a:r>
              <a:rPr lang="ru-RU" sz="2400" dirty="0">
                <a:latin typeface="Bahnschrift SemiBold" pitchFamily="34" charset="0"/>
              </a:rPr>
              <a:t> в офисе нашего холдинга на самом видном месте</a:t>
            </a:r>
            <a:r>
              <a:rPr lang="en-US" sz="2400" dirty="0">
                <a:latin typeface="Bahnschrift SemiBold" pitchFamily="34" charset="0"/>
              </a:rPr>
              <a:t>.</a:t>
            </a:r>
            <a:endParaRPr lang="ru-RU" sz="2400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56366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  <a:latin typeface="Bahnschrift SemiBold" pitchFamily="34" charset="0"/>
              </a:rPr>
              <a:t>Общие чертежи купе и седана</a:t>
            </a:r>
            <a:endParaRPr lang="ru-RU" b="1" dirty="0">
              <a:solidFill>
                <a:schemeClr val="accent1"/>
              </a:solidFill>
              <a:latin typeface="Bahnschrift SemiBold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quarter" idx="2"/>
          </p:nvPr>
        </p:nvSpPr>
        <p:spPr>
          <a:xfrm>
            <a:off x="467544" y="1916832"/>
            <a:ext cx="3657600" cy="3886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public interface </a:t>
            </a:r>
            <a:r>
              <a:rPr lang="en-US" sz="1800" dirty="0">
                <a:solidFill>
                  <a:schemeClr val="bg1"/>
                </a:solidFill>
              </a:rPr>
              <a:t>Coupe</a:t>
            </a:r>
            <a:r>
              <a:rPr lang="en-US" sz="1800" dirty="0">
                <a:solidFill>
                  <a:srgbClr val="FFC000"/>
                </a:solidFill>
              </a:rPr>
              <a:t> {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    </a:t>
            </a:r>
            <a:r>
              <a:rPr lang="en-US" sz="1800" dirty="0">
                <a:solidFill>
                  <a:srgbClr val="FFC000"/>
                </a:solidFill>
              </a:rPr>
              <a:t>final int </a:t>
            </a:r>
            <a:r>
              <a:rPr lang="en-US" sz="1800" dirty="0" smtClean="0">
                <a:solidFill>
                  <a:schemeClr val="bg1"/>
                </a:solidFill>
              </a:rPr>
              <a:t>quantity</a:t>
            </a:r>
            <a:r>
              <a:rPr lang="en-US" sz="1800" i="1" dirty="0" smtClean="0">
                <a:solidFill>
                  <a:schemeClr val="bg1"/>
                </a:solidFill>
              </a:rPr>
              <a:t>Doors</a:t>
            </a:r>
            <a:r>
              <a:rPr lang="en-US" sz="1800" i="1" dirty="0" smtClean="0">
                <a:solidFill>
                  <a:srgbClr val="FFC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en-US" sz="1800" dirty="0">
                <a:solidFill>
                  <a:schemeClr val="accent1"/>
                </a:solidFill>
              </a:rPr>
              <a:t>2</a:t>
            </a:r>
            <a:r>
              <a:rPr lang="en-US" sz="1800" dirty="0">
                <a:solidFill>
                  <a:srgbClr val="FFC000"/>
                </a:solidFill>
              </a:rPr>
              <a:t>;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    final int </a:t>
            </a:r>
            <a:r>
              <a:rPr lang="en-US" sz="1800" dirty="0">
                <a:solidFill>
                  <a:schemeClr val="bg1"/>
                </a:solidFill>
              </a:rPr>
              <a:t>quantity</a:t>
            </a:r>
            <a:r>
              <a:rPr lang="en-US" sz="1800" i="1" dirty="0">
                <a:solidFill>
                  <a:schemeClr val="bg1"/>
                </a:solidFill>
              </a:rPr>
              <a:t>Seats</a:t>
            </a:r>
            <a:r>
              <a:rPr lang="en-US" sz="1800" i="1" dirty="0">
                <a:solidFill>
                  <a:srgbClr val="FFC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en-US" sz="1800" dirty="0">
                <a:solidFill>
                  <a:schemeClr val="accent1"/>
                </a:solidFill>
              </a:rPr>
              <a:t>2</a:t>
            </a:r>
            <a:r>
              <a:rPr lang="en-US" sz="1800" dirty="0" smtClean="0">
                <a:solidFill>
                  <a:srgbClr val="FFC000"/>
                </a:solidFill>
              </a:rPr>
              <a:t>;</a:t>
            </a:r>
            <a:br>
              <a:rPr lang="en-US" sz="1800" dirty="0" smtClean="0">
                <a:solidFill>
                  <a:srgbClr val="FFC000"/>
                </a:solidFill>
              </a:rPr>
            </a:br>
            <a:r>
              <a:rPr lang="en-US" sz="1800" dirty="0" smtClean="0">
                <a:solidFill>
                  <a:srgbClr val="FFC000"/>
                </a:solidFill>
              </a:rPr>
              <a:t>}</a:t>
            </a:r>
            <a:endParaRPr lang="ru-RU" sz="1800" dirty="0">
              <a:solidFill>
                <a:srgbClr val="FFC000"/>
              </a:solidFill>
              <a:latin typeface="Bahnschrift SemiBold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4355976" y="1916832"/>
            <a:ext cx="3657600" cy="3886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public interface </a:t>
            </a:r>
            <a:r>
              <a:rPr lang="en-US" sz="1800" dirty="0" smtClean="0">
                <a:solidFill>
                  <a:schemeClr val="bg1"/>
                </a:solidFill>
              </a:rPr>
              <a:t>Sedan </a:t>
            </a:r>
            <a:r>
              <a:rPr lang="en-US" sz="1800" dirty="0" smtClean="0">
                <a:solidFill>
                  <a:srgbClr val="FFC000"/>
                </a:solidFill>
              </a:rPr>
              <a:t>{</a:t>
            </a:r>
            <a:r>
              <a:rPr lang="en-US" sz="1800" dirty="0">
                <a:solidFill>
                  <a:srgbClr val="FFC000"/>
                </a:solidFill>
              </a:rPr>
              <a:t/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    final int </a:t>
            </a:r>
            <a:r>
              <a:rPr lang="en-US" sz="1800" dirty="0">
                <a:solidFill>
                  <a:schemeClr val="bg1"/>
                </a:solidFill>
              </a:rPr>
              <a:t>quantity</a:t>
            </a:r>
            <a:r>
              <a:rPr lang="en-US" sz="1800" i="1" dirty="0">
                <a:solidFill>
                  <a:schemeClr val="bg1"/>
                </a:solidFill>
              </a:rPr>
              <a:t>Doors</a:t>
            </a:r>
            <a:r>
              <a:rPr lang="en-US" sz="1800" i="1" dirty="0">
                <a:solidFill>
                  <a:srgbClr val="FFC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en-US" sz="1800" dirty="0" smtClean="0">
                <a:solidFill>
                  <a:schemeClr val="accent1"/>
                </a:solidFill>
              </a:rPr>
              <a:t>4</a:t>
            </a:r>
            <a:r>
              <a:rPr lang="en-US" sz="1800" dirty="0" smtClean="0">
                <a:solidFill>
                  <a:srgbClr val="FFC000"/>
                </a:solidFill>
              </a:rPr>
              <a:t>;</a:t>
            </a:r>
            <a:r>
              <a:rPr lang="en-US" sz="1800" dirty="0">
                <a:solidFill>
                  <a:srgbClr val="FFC000"/>
                </a:solidFill>
              </a:rPr>
              <a:t/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    final int </a:t>
            </a:r>
            <a:r>
              <a:rPr lang="en-US" sz="1800" dirty="0">
                <a:solidFill>
                  <a:schemeClr val="bg1"/>
                </a:solidFill>
              </a:rPr>
              <a:t>quantity</a:t>
            </a:r>
            <a:r>
              <a:rPr lang="en-US" sz="1800" i="1" dirty="0">
                <a:solidFill>
                  <a:schemeClr val="bg1"/>
                </a:solidFill>
              </a:rPr>
              <a:t>Seats</a:t>
            </a:r>
            <a:r>
              <a:rPr lang="en-US" sz="1800" i="1" dirty="0">
                <a:solidFill>
                  <a:srgbClr val="FFC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en-US" sz="1800" dirty="0" smtClean="0">
                <a:solidFill>
                  <a:schemeClr val="accent1"/>
                </a:solidFill>
              </a:rPr>
              <a:t>4</a:t>
            </a:r>
            <a:r>
              <a:rPr lang="en-US" sz="1800" dirty="0" smtClean="0">
                <a:solidFill>
                  <a:srgbClr val="FFC000"/>
                </a:solidFill>
              </a:rPr>
              <a:t>;</a:t>
            </a:r>
            <a:r>
              <a:rPr lang="en-US" sz="1800" dirty="0">
                <a:solidFill>
                  <a:srgbClr val="FFC000"/>
                </a:solidFill>
              </a:rPr>
              <a:t/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}</a:t>
            </a:r>
            <a:endParaRPr lang="ru-RU" sz="1800" dirty="0">
              <a:solidFill>
                <a:srgbClr val="FFC000"/>
              </a:solidFill>
              <a:latin typeface="Bahnschrift SemiBold" pitchFamily="34" charset="0"/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"/>
          </p:nvPr>
        </p:nvSpPr>
        <p:spPr>
          <a:xfrm>
            <a:off x="467544" y="980728"/>
            <a:ext cx="3657600" cy="658368"/>
          </a:xfrm>
        </p:spPr>
        <p:txBody>
          <a:bodyPr/>
          <a:lstStyle/>
          <a:p>
            <a:r>
              <a:rPr lang="ru-RU" dirty="0" smtClean="0">
                <a:latin typeface="Bahnschrift SemiBold" pitchFamily="34" charset="0"/>
              </a:rPr>
              <a:t>Купе</a:t>
            </a:r>
            <a:r>
              <a:rPr lang="en-US" dirty="0" smtClean="0">
                <a:latin typeface="Bahnschrift SemiBold" pitchFamily="34" charset="0"/>
              </a:rPr>
              <a:t>: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355976" y="980728"/>
            <a:ext cx="3657600" cy="658368"/>
          </a:xfrm>
        </p:spPr>
        <p:txBody>
          <a:bodyPr/>
          <a:lstStyle/>
          <a:p>
            <a:r>
              <a:rPr lang="ru-RU" dirty="0">
                <a:latin typeface="Bahnschrift SemiBold" pitchFamily="34" charset="0"/>
              </a:rPr>
              <a:t>Седан</a:t>
            </a:r>
            <a:r>
              <a:rPr lang="en-US" dirty="0" smtClean="0">
                <a:latin typeface="Bahnschrift SemiBold" pitchFamily="34" charset="0"/>
              </a:rPr>
              <a:t>:</a:t>
            </a:r>
            <a:endParaRPr lang="en-US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2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1"/>
                </a:solidFill>
                <a:latin typeface="Bahnschrift SemiBold" pitchFamily="34" charset="0"/>
              </a:rPr>
              <a:t>Ну и конечно же, данные чертежи должны иметь конкретное воплощение в виде автомобилей, создаваемых на той или иной фабрике.</a:t>
            </a:r>
            <a:endParaRPr lang="ru-RU" sz="2000" b="1" dirty="0">
              <a:solidFill>
                <a:schemeClr val="accent1"/>
              </a:solidFill>
              <a:latin typeface="Bahnschrift SemiBol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ToyotaCoupe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implements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Coupe {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</a:t>
            </a:r>
            <a:r>
              <a:rPr lang="en-US" sz="2000" dirty="0" smtClean="0">
                <a:solidFill>
                  <a:srgbClr val="FFC000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1"/>
                </a:solidFill>
              </a:rPr>
              <a:t>ToyotaCoupe() </a:t>
            </a:r>
            <a:r>
              <a:rPr lang="en-US" sz="2000" dirty="0" smtClean="0">
                <a:solidFill>
                  <a:schemeClr val="bg1"/>
                </a:solidFill>
              </a:rPr>
              <a:t>{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ru-RU" sz="2000" dirty="0" smtClean="0"/>
              <a:t>   </a:t>
            </a:r>
            <a:r>
              <a:rPr lang="en-US" sz="2000" dirty="0" smtClean="0">
                <a:solidFill>
                  <a:srgbClr val="FFC000"/>
                </a:solidFill>
              </a:rPr>
              <a:t>System.out.println</a:t>
            </a:r>
            <a:endParaRPr lang="ru-RU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Create </a:t>
            </a:r>
            <a:r>
              <a:rPr lang="en-US" sz="2000" dirty="0" smtClean="0">
                <a:solidFill>
                  <a:schemeClr val="bg1"/>
                </a:solidFill>
              </a:rPr>
              <a:t>Toyota Coupe</a:t>
            </a:r>
            <a:r>
              <a:rPr lang="en-US" sz="2000" dirty="0">
                <a:solidFill>
                  <a:schemeClr val="bg1"/>
                </a:solidFill>
              </a:rPr>
              <a:t>");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}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ToyotaSedan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C000"/>
                </a:solidFill>
              </a:rPr>
              <a:t>implements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Sedan {</a:t>
            </a:r>
            <a:r>
              <a:rPr lang="en-US" sz="2000" dirty="0" smtClean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dirty="0">
                <a:solidFill>
                  <a:srgbClr val="FFC00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ToyotaCoupe() {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   </a:t>
            </a:r>
            <a:r>
              <a:rPr lang="en-US" sz="2000" dirty="0">
                <a:solidFill>
                  <a:srgbClr val="FFC000"/>
                </a:solidFill>
              </a:rPr>
              <a:t>System.out.println</a:t>
            </a:r>
            <a:endParaRPr lang="ru-RU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("Create </a:t>
            </a:r>
            <a:r>
              <a:rPr lang="en-US" sz="2000" dirty="0" smtClean="0">
                <a:solidFill>
                  <a:schemeClr val="bg1"/>
                </a:solidFill>
              </a:rPr>
              <a:t>Toyota Sedan");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}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dirty="0" smtClean="0">
                <a:latin typeface="Bahnschrift SemiBold" pitchFamily="34" charset="0"/>
              </a:rPr>
              <a:t>Тойота Купе</a:t>
            </a:r>
            <a:r>
              <a:rPr lang="en-US" dirty="0" smtClean="0">
                <a:latin typeface="Bahnschrift SemiBold" pitchFamily="34" charset="0"/>
              </a:rPr>
              <a:t>:</a:t>
            </a:r>
            <a:endParaRPr lang="ru-RU" dirty="0">
              <a:latin typeface="Bahnschrift SemiBold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Bahnschrift SemiBold" pitchFamily="34" charset="0"/>
              </a:rPr>
              <a:t>Тойота </a:t>
            </a:r>
            <a:r>
              <a:rPr lang="ru-RU" dirty="0" smtClean="0">
                <a:latin typeface="Bahnschrift SemiBold" pitchFamily="34" charset="0"/>
              </a:rPr>
              <a:t>Седан</a:t>
            </a:r>
            <a:r>
              <a:rPr lang="en-US" dirty="0" smtClean="0">
                <a:latin typeface="Bahnschrift SemiBold" pitchFamily="34" charset="0"/>
              </a:rPr>
              <a:t>:</a:t>
            </a:r>
            <a:endParaRPr lang="ru-RU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2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3657600" cy="3886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FordCoupe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C000"/>
                </a:solidFill>
              </a:rPr>
              <a:t>implements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Coupe {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</a:t>
            </a:r>
            <a:r>
              <a:rPr lang="en-US" sz="2000" dirty="0" smtClean="0">
                <a:solidFill>
                  <a:srgbClr val="FFC000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1"/>
                </a:solidFill>
              </a:rPr>
              <a:t>Ford</a:t>
            </a:r>
            <a:r>
              <a:rPr lang="en-US" sz="2000" dirty="0" smtClean="0">
                <a:solidFill>
                  <a:schemeClr val="bg1"/>
                </a:solidFill>
              </a:rPr>
              <a:t>Coupe</a:t>
            </a:r>
            <a:r>
              <a:rPr lang="en-US" sz="2000" dirty="0">
                <a:solidFill>
                  <a:schemeClr val="bg1"/>
                </a:solidFill>
              </a:rPr>
              <a:t>() </a:t>
            </a:r>
            <a:r>
              <a:rPr lang="en-US" sz="2000" dirty="0" smtClean="0">
                <a:solidFill>
                  <a:schemeClr val="bg1"/>
                </a:solidFill>
              </a:rPr>
              <a:t>{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ru-RU" sz="2000" dirty="0" smtClean="0"/>
              <a:t>   </a:t>
            </a:r>
            <a:r>
              <a:rPr lang="en-US" sz="2000" dirty="0" smtClean="0">
                <a:solidFill>
                  <a:srgbClr val="FFC000"/>
                </a:solidFill>
              </a:rPr>
              <a:t>System.out.println</a:t>
            </a:r>
            <a:endParaRPr lang="ru-RU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Create </a:t>
            </a:r>
            <a:r>
              <a:rPr lang="en-US" sz="2000" dirty="0">
                <a:solidFill>
                  <a:schemeClr val="bg1"/>
                </a:solidFill>
              </a:rPr>
              <a:t>Ford</a:t>
            </a:r>
            <a:r>
              <a:rPr lang="en-US" sz="2000" dirty="0" smtClean="0">
                <a:solidFill>
                  <a:schemeClr val="bg1"/>
                </a:solidFill>
              </a:rPr>
              <a:t> Coupe</a:t>
            </a:r>
            <a:r>
              <a:rPr lang="en-US" sz="2000" dirty="0">
                <a:solidFill>
                  <a:schemeClr val="bg1"/>
                </a:solidFill>
              </a:rPr>
              <a:t>");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}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>
          <a:xfrm>
            <a:off x="4355976" y="1484784"/>
            <a:ext cx="3657600" cy="3886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Ford</a:t>
            </a:r>
            <a:r>
              <a:rPr lang="en-US" sz="2000" dirty="0" smtClean="0">
                <a:solidFill>
                  <a:schemeClr val="bg1"/>
                </a:solidFill>
              </a:rPr>
              <a:t>Sedan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C000"/>
                </a:solidFill>
              </a:rPr>
              <a:t>implements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Sedan {</a:t>
            </a:r>
            <a:r>
              <a:rPr lang="en-US" sz="2000" dirty="0" smtClean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dirty="0">
                <a:solidFill>
                  <a:srgbClr val="FFC00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Ford</a:t>
            </a:r>
            <a:r>
              <a:rPr lang="en-US" sz="2000" dirty="0" smtClean="0">
                <a:solidFill>
                  <a:schemeClr val="bg1"/>
                </a:solidFill>
              </a:rPr>
              <a:t>Coupe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   </a:t>
            </a:r>
            <a:r>
              <a:rPr lang="en-US" sz="2000" dirty="0">
                <a:solidFill>
                  <a:srgbClr val="FFC000"/>
                </a:solidFill>
              </a:rPr>
              <a:t>System.out.println</a:t>
            </a:r>
            <a:endParaRPr lang="ru-RU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("Create Ford</a:t>
            </a:r>
            <a:r>
              <a:rPr lang="en-US" sz="2000" dirty="0" smtClean="0">
                <a:solidFill>
                  <a:schemeClr val="bg1"/>
                </a:solidFill>
              </a:rPr>
              <a:t> Sedan");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}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"/>
          </p:nvPr>
        </p:nvSpPr>
        <p:spPr>
          <a:xfrm>
            <a:off x="467544" y="548680"/>
            <a:ext cx="3657600" cy="658368"/>
          </a:xfrm>
        </p:spPr>
        <p:txBody>
          <a:bodyPr/>
          <a:lstStyle/>
          <a:p>
            <a:r>
              <a:rPr lang="ru-RU" dirty="0" smtClean="0">
                <a:latin typeface="Bahnschrift SemiBold" pitchFamily="34" charset="0"/>
              </a:rPr>
              <a:t>Форд Купе</a:t>
            </a:r>
            <a:r>
              <a:rPr lang="en-US" dirty="0" smtClean="0">
                <a:latin typeface="Bahnschrift SemiBold" pitchFamily="34" charset="0"/>
              </a:rPr>
              <a:t>:</a:t>
            </a:r>
            <a:endParaRPr lang="ru-RU" dirty="0">
              <a:latin typeface="Bahnschrift SemiBold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355976" y="548680"/>
            <a:ext cx="3657600" cy="658368"/>
          </a:xfrm>
        </p:spPr>
        <p:txBody>
          <a:bodyPr/>
          <a:lstStyle/>
          <a:p>
            <a:r>
              <a:rPr lang="ru-RU" dirty="0" smtClean="0">
                <a:latin typeface="Bahnschrift SemiBold" pitchFamily="34" charset="0"/>
              </a:rPr>
              <a:t>Форд Седан</a:t>
            </a:r>
            <a:r>
              <a:rPr lang="en-US" dirty="0" smtClean="0">
                <a:latin typeface="Bahnschrift SemiBold" pitchFamily="34" charset="0"/>
              </a:rPr>
              <a:t>:</a:t>
            </a:r>
            <a:endParaRPr lang="ru-RU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3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54162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  <a:latin typeface="Bahnschrift SemiBold" pitchFamily="34" charset="0"/>
              </a:rPr>
              <a:t>Завод должен уметь делать оба вида авто!</a:t>
            </a:r>
            <a:r>
              <a:rPr lang="en-US" sz="2800" dirty="0" smtClean="0">
                <a:solidFill>
                  <a:schemeClr val="accent1"/>
                </a:solidFill>
                <a:latin typeface="Bahnschrift SemiBold" pitchFamily="34" charset="0"/>
              </a:rPr>
              <a:t> </a:t>
            </a:r>
            <a:r>
              <a:rPr lang="ru-RU" sz="2800" dirty="0" smtClean="0">
                <a:solidFill>
                  <a:schemeClr val="accent1"/>
                </a:solidFill>
                <a:latin typeface="Bahnschrift SemiBold" pitchFamily="34" charset="0"/>
              </a:rPr>
              <a:t/>
            </a:r>
            <a:br>
              <a:rPr lang="ru-RU" sz="2800" dirty="0" smtClean="0">
                <a:solidFill>
                  <a:schemeClr val="accent1"/>
                </a:solidFill>
                <a:latin typeface="Bahnschrift SemiBold" pitchFamily="34" charset="0"/>
              </a:rPr>
            </a:br>
            <a:r>
              <a:rPr lang="ru-RU" sz="2800" dirty="0" smtClean="0">
                <a:solidFill>
                  <a:schemeClr val="accent1"/>
                </a:solidFill>
                <a:latin typeface="Bahnschrift SemiBold" pitchFamily="34" charset="0"/>
              </a:rPr>
              <a:t>Я ЧО, ЗРЯ БАБКИ ТРАТИЛ НА ПОКУПКУ ЗАВОДОВ?</a:t>
            </a:r>
            <a:endParaRPr lang="ru-RU" sz="2800" dirty="0">
              <a:solidFill>
                <a:schemeClr val="accent1"/>
              </a:solidFill>
              <a:latin typeface="Bahnschrift SemiBold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70113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C000"/>
                </a:solidFill>
              </a:rPr>
              <a:t>public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b="1" dirty="0">
                <a:solidFill>
                  <a:srgbClr val="FFC000"/>
                </a:solidFill>
              </a:rPr>
              <a:t>interface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CarsFactory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{ 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Sedan </a:t>
            </a:r>
            <a:r>
              <a:rPr lang="en-US" sz="3200" b="1" dirty="0" smtClean="0">
                <a:solidFill>
                  <a:srgbClr val="FFFF00"/>
                </a:solidFill>
              </a:rPr>
              <a:t>createSedan</a:t>
            </a:r>
            <a:r>
              <a:rPr lang="en-US" sz="3200" dirty="0">
                <a:solidFill>
                  <a:srgbClr val="FFFF00"/>
                </a:solidFill>
              </a:rPr>
              <a:t>(); </a:t>
            </a:r>
            <a:endParaRPr lang="ru-RU" sz="32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Coupe </a:t>
            </a:r>
            <a:r>
              <a:rPr lang="en-US" sz="3200" b="1" dirty="0">
                <a:solidFill>
                  <a:srgbClr val="FFFF00"/>
                </a:solidFill>
              </a:rPr>
              <a:t>createCoupe</a:t>
            </a:r>
            <a:r>
              <a:rPr lang="en-US" sz="3200" dirty="0">
                <a:solidFill>
                  <a:srgbClr val="FFFF00"/>
                </a:solidFill>
              </a:rPr>
              <a:t>();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2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211734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accent1"/>
                </a:solidFill>
                <a:latin typeface="Bahnschrift SemiBold" pitchFamily="34" charset="0"/>
              </a:rPr>
              <a:t>Соответственно, в дочерних классах интерфейса </a:t>
            </a:r>
            <a:r>
              <a:rPr lang="ru-RU" sz="2400" dirty="0">
                <a:solidFill>
                  <a:srgbClr val="FF0000"/>
                </a:solidFill>
                <a:latin typeface="Bahnschrift SemiBold" pitchFamily="34" charset="0"/>
              </a:rPr>
              <a:t>CarsFactory</a:t>
            </a:r>
            <a:r>
              <a:rPr lang="ru-RU" sz="2400" dirty="0">
                <a:solidFill>
                  <a:schemeClr val="accent1"/>
                </a:solidFill>
                <a:latin typeface="Bahnschrift SemiBold" pitchFamily="34" charset="0"/>
              </a:rPr>
              <a:t>, </a:t>
            </a:r>
            <a:r>
              <a:rPr lang="ru-RU" sz="2400" dirty="0">
                <a:solidFill>
                  <a:srgbClr val="FF0000"/>
                </a:solidFill>
                <a:latin typeface="Bahnschrift SemiBold" pitchFamily="34" charset="0"/>
              </a:rPr>
              <a:t>данные методы</a:t>
            </a:r>
            <a:r>
              <a:rPr lang="ru-RU" sz="2400" dirty="0">
                <a:solidFill>
                  <a:schemeClr val="accent1"/>
                </a:solidFill>
                <a:latin typeface="Bahnschrift SemiBold" pitchFamily="34" charset="0"/>
              </a:rPr>
              <a:t> тоже должны быть </a:t>
            </a:r>
            <a:r>
              <a:rPr lang="ru-RU" sz="2400" dirty="0">
                <a:solidFill>
                  <a:srgbClr val="FF0000"/>
                </a:solidFill>
                <a:latin typeface="Bahnschrift SemiBold" pitchFamily="34" charset="0"/>
              </a:rPr>
              <a:t>реализованы</a:t>
            </a:r>
            <a:r>
              <a:rPr lang="ru-RU" sz="2400" dirty="0">
                <a:solidFill>
                  <a:schemeClr val="accent1"/>
                </a:solidFill>
                <a:latin typeface="Bahnschrift SemiBold" pitchFamily="34" charset="0"/>
              </a:rPr>
              <a:t>.</a:t>
            </a:r>
            <a:endParaRPr lang="ru-RU" sz="2000" b="1" dirty="0">
              <a:solidFill>
                <a:schemeClr val="accent1"/>
              </a:solidFill>
              <a:latin typeface="Bahnschrift SemiBold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quarter" idx="2"/>
          </p:nvPr>
        </p:nvSpPr>
        <p:spPr>
          <a:xfrm>
            <a:off x="467544" y="2420888"/>
            <a:ext cx="3657600" cy="4176464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public class </a:t>
            </a:r>
            <a:r>
              <a:rPr lang="en-US" sz="1800" dirty="0" smtClean="0">
                <a:solidFill>
                  <a:schemeClr val="bg1"/>
                </a:solidFill>
              </a:rPr>
              <a:t>ToyotaFactory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CarsFactory { 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  </a:t>
            </a:r>
            <a:r>
              <a:rPr lang="en-US" sz="1800" dirty="0" smtClean="0">
                <a:solidFill>
                  <a:srgbClr val="FFFF00"/>
                </a:solidFill>
              </a:rPr>
              <a:t>@Override</a:t>
            </a:r>
            <a:endParaRPr lang="ru-RU" sz="1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  </a:t>
            </a:r>
            <a:r>
              <a:rPr lang="en-US" sz="1800" dirty="0" smtClean="0">
                <a:solidFill>
                  <a:srgbClr val="FFC000"/>
                </a:solidFill>
              </a:rPr>
              <a:t>public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Sedan </a:t>
            </a:r>
            <a:r>
              <a:rPr lang="en-US" sz="1800" dirty="0">
                <a:solidFill>
                  <a:srgbClr val="FFC000"/>
                </a:solidFill>
              </a:rPr>
              <a:t>createSedan</a:t>
            </a:r>
            <a:r>
              <a:rPr lang="en-US" sz="1800" dirty="0" smtClean="0">
                <a:solidFill>
                  <a:schemeClr val="bg1"/>
                </a:solidFill>
              </a:rPr>
              <a:t>(){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rgbClr val="FFC000"/>
                </a:solidFill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rgbClr val="FFC000"/>
                </a:solidFill>
              </a:rPr>
              <a:t>new</a:t>
            </a:r>
            <a:r>
              <a:rPr lang="en-US" sz="1800" dirty="0">
                <a:solidFill>
                  <a:schemeClr val="bg1"/>
                </a:solidFill>
              </a:rPr>
              <a:t> ToyotaSedan(); 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  </a:t>
            </a:r>
            <a:r>
              <a:rPr lang="en-US" sz="1800" dirty="0" smtClean="0">
                <a:solidFill>
                  <a:schemeClr val="bg1"/>
                </a:solidFill>
              </a:rPr>
              <a:t>} 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@</a:t>
            </a:r>
            <a:r>
              <a:rPr lang="en-US" sz="1800" dirty="0">
                <a:solidFill>
                  <a:srgbClr val="FFFF00"/>
                </a:solidFill>
              </a:rPr>
              <a:t>Override </a:t>
            </a:r>
            <a:endParaRPr lang="ru-RU" sz="1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public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Coupe </a:t>
            </a:r>
            <a:r>
              <a:rPr lang="en-US" sz="1800" dirty="0">
                <a:solidFill>
                  <a:srgbClr val="FFC000"/>
                </a:solidFill>
              </a:rPr>
              <a:t>createCoupe</a:t>
            </a:r>
            <a:r>
              <a:rPr lang="en-US" sz="1800" dirty="0">
                <a:solidFill>
                  <a:schemeClr val="bg1"/>
                </a:solidFill>
              </a:rPr>
              <a:t>() </a:t>
            </a:r>
            <a:r>
              <a:rPr lang="en-US" sz="1800" dirty="0" smtClean="0">
                <a:solidFill>
                  <a:schemeClr val="bg1"/>
                </a:solidFill>
              </a:rPr>
              <a:t>{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   </a:t>
            </a:r>
            <a:r>
              <a:rPr lang="en-US" sz="1800" dirty="0" smtClean="0">
                <a:solidFill>
                  <a:srgbClr val="FFC000"/>
                </a:solidFill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rgbClr val="FFC000"/>
                </a:solidFill>
              </a:rPr>
              <a:t>new</a:t>
            </a:r>
            <a:r>
              <a:rPr lang="en-US" sz="1800" dirty="0">
                <a:solidFill>
                  <a:schemeClr val="bg1"/>
                </a:solidFill>
              </a:rPr>
              <a:t> ToyotaCoupe(); 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} 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}</a:t>
            </a:r>
            <a:endParaRPr lang="ru-RU" dirty="0">
              <a:latin typeface="Bahnschrift SemiBold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4355976" y="2420888"/>
            <a:ext cx="3657600" cy="417646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C000"/>
                </a:solidFill>
              </a:rPr>
              <a:t>public class </a:t>
            </a:r>
            <a:r>
              <a:rPr lang="en-US" sz="1700" dirty="0" smtClean="0">
                <a:solidFill>
                  <a:schemeClr val="bg1"/>
                </a:solidFill>
              </a:rPr>
              <a:t>FordFactory</a:t>
            </a:r>
            <a:endParaRPr lang="ru-RU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FC000"/>
                </a:solidFill>
              </a:rPr>
              <a:t>implements</a:t>
            </a:r>
            <a:r>
              <a:rPr lang="en-US" sz="1700" dirty="0">
                <a:solidFill>
                  <a:schemeClr val="bg1"/>
                </a:solidFill>
              </a:rPr>
              <a:t> CarsFactory { </a:t>
            </a:r>
            <a:endParaRPr lang="ru-RU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  </a:t>
            </a:r>
            <a:r>
              <a:rPr lang="en-US" sz="1700" dirty="0">
                <a:solidFill>
                  <a:srgbClr val="FFFF00"/>
                </a:solidFill>
              </a:rPr>
              <a:t>@Override</a:t>
            </a:r>
            <a:endParaRPr lang="ru-RU" sz="17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  </a:t>
            </a:r>
            <a:r>
              <a:rPr lang="en-US" sz="1700" dirty="0">
                <a:solidFill>
                  <a:srgbClr val="FFC000"/>
                </a:solidFill>
              </a:rPr>
              <a:t>public</a:t>
            </a:r>
            <a:r>
              <a:rPr lang="en-US" sz="1700" dirty="0">
                <a:solidFill>
                  <a:schemeClr val="bg1"/>
                </a:solidFill>
              </a:rPr>
              <a:t> Sedan </a:t>
            </a:r>
            <a:r>
              <a:rPr lang="en-US" sz="1700" dirty="0">
                <a:solidFill>
                  <a:srgbClr val="FFC000"/>
                </a:solidFill>
              </a:rPr>
              <a:t>createSedan</a:t>
            </a:r>
            <a:r>
              <a:rPr lang="en-US" sz="1700" dirty="0" smtClean="0">
                <a:solidFill>
                  <a:schemeClr val="bg1"/>
                </a:solidFill>
              </a:rPr>
              <a:t>(){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C000"/>
                </a:solidFill>
              </a:rPr>
              <a:t>return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rgbClr val="FFC000"/>
                </a:solidFill>
              </a:rPr>
              <a:t>new</a:t>
            </a:r>
            <a:r>
              <a:rPr lang="en-US" sz="1700" dirty="0">
                <a:solidFill>
                  <a:schemeClr val="bg1"/>
                </a:solidFill>
              </a:rPr>
              <a:t> Ford</a:t>
            </a:r>
            <a:r>
              <a:rPr lang="en-US" sz="1700" dirty="0" smtClean="0">
                <a:solidFill>
                  <a:schemeClr val="bg1"/>
                </a:solidFill>
              </a:rPr>
              <a:t>Sedan</a:t>
            </a:r>
            <a:r>
              <a:rPr lang="en-US" sz="1700" dirty="0">
                <a:solidFill>
                  <a:schemeClr val="bg1"/>
                </a:solidFill>
              </a:rPr>
              <a:t>(); </a:t>
            </a:r>
            <a:endParaRPr lang="ru-RU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  </a:t>
            </a:r>
            <a:r>
              <a:rPr lang="en-US" sz="1700" dirty="0">
                <a:solidFill>
                  <a:schemeClr val="bg1"/>
                </a:solidFill>
              </a:rPr>
              <a:t>} </a:t>
            </a:r>
            <a:endParaRPr lang="en-US" sz="17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FFF00"/>
                </a:solidFill>
              </a:rPr>
              <a:t>@Override </a:t>
            </a:r>
            <a:endParaRPr lang="ru-RU" sz="17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FC000"/>
                </a:solidFill>
              </a:rPr>
              <a:t>public</a:t>
            </a:r>
            <a:r>
              <a:rPr lang="en-US" sz="1700" dirty="0">
                <a:solidFill>
                  <a:schemeClr val="bg1"/>
                </a:solidFill>
              </a:rPr>
              <a:t> Coupe </a:t>
            </a:r>
            <a:r>
              <a:rPr lang="en-US" sz="1700" dirty="0">
                <a:solidFill>
                  <a:srgbClr val="FFC000"/>
                </a:solidFill>
              </a:rPr>
              <a:t>createCoupe</a:t>
            </a:r>
            <a:r>
              <a:rPr lang="en-US" sz="1700" dirty="0">
                <a:solidFill>
                  <a:schemeClr val="bg1"/>
                </a:solidFill>
              </a:rPr>
              <a:t>() {</a:t>
            </a:r>
            <a:endParaRPr lang="ru-RU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ru-RU" sz="1700" dirty="0">
                <a:solidFill>
                  <a:schemeClr val="bg1"/>
                </a:solidFill>
              </a:rPr>
              <a:t>   </a:t>
            </a:r>
            <a:r>
              <a:rPr lang="en-US" sz="1700" dirty="0">
                <a:solidFill>
                  <a:srgbClr val="FFC000"/>
                </a:solidFill>
              </a:rPr>
              <a:t>return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rgbClr val="FFC000"/>
                </a:solidFill>
              </a:rPr>
              <a:t>new</a:t>
            </a:r>
            <a:r>
              <a:rPr lang="en-US" sz="1700" dirty="0">
                <a:solidFill>
                  <a:schemeClr val="bg1"/>
                </a:solidFill>
              </a:rPr>
              <a:t> Ford</a:t>
            </a:r>
            <a:r>
              <a:rPr lang="en-US" sz="1700" dirty="0" smtClean="0">
                <a:solidFill>
                  <a:schemeClr val="bg1"/>
                </a:solidFill>
              </a:rPr>
              <a:t>Coupe</a:t>
            </a:r>
            <a:r>
              <a:rPr lang="en-US" sz="1700" dirty="0">
                <a:solidFill>
                  <a:schemeClr val="bg1"/>
                </a:solidFill>
              </a:rPr>
              <a:t>(); </a:t>
            </a:r>
            <a:endParaRPr lang="ru-RU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  </a:t>
            </a:r>
            <a:r>
              <a:rPr lang="en-US" sz="1700" dirty="0" smtClean="0">
                <a:solidFill>
                  <a:schemeClr val="bg1"/>
                </a:solidFill>
              </a:rPr>
              <a:t>}</a:t>
            </a:r>
            <a:endParaRPr lang="ru-RU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}</a:t>
            </a:r>
            <a:endParaRPr lang="ru-RU" sz="17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"/>
          </p:nvPr>
        </p:nvSpPr>
        <p:spPr>
          <a:xfrm>
            <a:off x="467544" y="1628800"/>
            <a:ext cx="3657600" cy="658368"/>
          </a:xfrm>
        </p:spPr>
        <p:txBody>
          <a:bodyPr/>
          <a:lstStyle/>
          <a:p>
            <a:r>
              <a:rPr lang="ru-RU" dirty="0" smtClean="0">
                <a:latin typeface="Bahnschrift SemiBold" pitchFamily="34" charset="0"/>
              </a:rPr>
              <a:t>Завод Тойота</a:t>
            </a:r>
            <a:r>
              <a:rPr lang="en-US" dirty="0" smtClean="0">
                <a:latin typeface="Bahnschrift SemiBold" pitchFamily="34" charset="0"/>
              </a:rPr>
              <a:t>: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355976" y="1628800"/>
            <a:ext cx="3657600" cy="658368"/>
          </a:xfrm>
        </p:spPr>
        <p:txBody>
          <a:bodyPr/>
          <a:lstStyle/>
          <a:p>
            <a:r>
              <a:rPr lang="ru-RU" dirty="0" smtClean="0">
                <a:latin typeface="Bahnschrift SemiBold" pitchFamily="34" charset="0"/>
              </a:rPr>
              <a:t>Завод Форд</a:t>
            </a:r>
            <a:r>
              <a:rPr lang="en-US" dirty="0" smtClean="0">
                <a:latin typeface="Bahnschrift SemiBold" pitchFamily="34" charset="0"/>
              </a:rPr>
              <a:t>:</a:t>
            </a:r>
            <a:endParaRPr lang="en-US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67544" y="188640"/>
            <a:ext cx="7467600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Bahnschrift SemiBold" pitchFamily="34" charset="0"/>
              </a:rPr>
              <a:t>Вот и всё, наша </a:t>
            </a:r>
            <a:r>
              <a:rPr lang="ru-RU" sz="2000" dirty="0">
                <a:solidFill>
                  <a:srgbClr val="FF0000"/>
                </a:solidFill>
                <a:latin typeface="Bahnschrift SemiBold" pitchFamily="34" charset="0"/>
              </a:rPr>
              <a:t>«фабрика фабрик»</a:t>
            </a:r>
            <a:r>
              <a:rPr lang="ru-RU" sz="2000" dirty="0">
                <a:latin typeface="Bahnschrift SemiBold" pitchFamily="34" charset="0"/>
              </a:rPr>
              <a:t> способная производить автомобили любой марки и любого типа, готова. В будущем вы можете решить, что было бы неплохо начать </a:t>
            </a:r>
            <a:r>
              <a:rPr lang="ru-RU" sz="2000" dirty="0" smtClean="0">
                <a:latin typeface="Bahnschrift SemiBold" pitchFamily="34" charset="0"/>
              </a:rPr>
              <a:t>выпускать еще один тип автомобиля, например </a:t>
            </a:r>
            <a:r>
              <a:rPr lang="ru-RU" sz="2000" dirty="0">
                <a:solidFill>
                  <a:srgbClr val="FFC000"/>
                </a:solidFill>
                <a:latin typeface="Bahnschrift SemiBold" pitchFamily="34" charset="0"/>
              </a:rPr>
              <a:t>внедорожники</a:t>
            </a:r>
            <a:r>
              <a:rPr lang="ru-RU" sz="2000" dirty="0" smtClean="0">
                <a:latin typeface="Bahnschrift SemiBold" pitchFamily="34" charset="0"/>
              </a:rPr>
              <a:t>. </a:t>
            </a:r>
            <a:r>
              <a:rPr lang="ru-RU" sz="2000" dirty="0">
                <a:latin typeface="Bahnschrift SemiBold" pitchFamily="34" charset="0"/>
              </a:rPr>
              <a:t>Вам нужно будет создать ещё один </a:t>
            </a:r>
            <a:r>
              <a:rPr lang="ru-RU" sz="2000" dirty="0">
                <a:solidFill>
                  <a:srgbClr val="00B050"/>
                </a:solidFill>
                <a:latin typeface="Bahnschrift SemiBold" pitchFamily="34" charset="0"/>
              </a:rPr>
              <a:t>интерфейс</a:t>
            </a:r>
            <a:r>
              <a:rPr lang="ru-RU" sz="2000" dirty="0">
                <a:latin typeface="Bahnschrift SemiBold" pitchFamily="34" charset="0"/>
              </a:rPr>
              <a:t>, а в офисе холдинга повесить </a:t>
            </a:r>
            <a:r>
              <a:rPr lang="ru-RU" sz="2000" dirty="0">
                <a:solidFill>
                  <a:srgbClr val="FFC000"/>
                </a:solidFill>
                <a:latin typeface="Bahnschrift SemiBold" pitchFamily="34" charset="0"/>
              </a:rPr>
              <a:t>чертёж внедорожника</a:t>
            </a:r>
            <a:r>
              <a:rPr lang="ru-RU" sz="2000" dirty="0">
                <a:latin typeface="Bahnschrift SemiBold" pitchFamily="34" charset="0"/>
              </a:rPr>
              <a:t> (добавить в </a:t>
            </a:r>
            <a:r>
              <a:rPr lang="ru-RU" sz="2000" dirty="0">
                <a:solidFill>
                  <a:srgbClr val="FF0000"/>
                </a:solidFill>
                <a:latin typeface="Bahnschrift SemiBold" pitchFamily="34" charset="0"/>
              </a:rPr>
              <a:t>CarsFactory </a:t>
            </a:r>
            <a:r>
              <a:rPr lang="ru-RU" sz="2000" dirty="0">
                <a:latin typeface="Bahnschrift SemiBold" pitchFamily="34" charset="0"/>
              </a:rPr>
              <a:t>нужный метод и реализовать его в дочерних фабриках). Так же возможно, что вы решите захватить ещё один кусок рынка и купить, например, все заводы </a:t>
            </a:r>
            <a:r>
              <a:rPr lang="ru-RU" sz="2000" dirty="0">
                <a:solidFill>
                  <a:srgbClr val="00B0F0"/>
                </a:solidFill>
                <a:latin typeface="Bahnschrift SemiBold" pitchFamily="34" charset="0"/>
              </a:rPr>
              <a:t>Nissan</a:t>
            </a:r>
            <a:r>
              <a:rPr lang="ru-RU" sz="2000" dirty="0">
                <a:latin typeface="Bahnschrift SemiBold" pitchFamily="34" charset="0"/>
              </a:rPr>
              <a:t>. Это означает, что вам нужно создать ещё один класс, реализующий </a:t>
            </a:r>
            <a:r>
              <a:rPr lang="ru-RU" sz="2000" dirty="0">
                <a:solidFill>
                  <a:srgbClr val="FF0000"/>
                </a:solidFill>
                <a:latin typeface="Bahnschrift SemiBold" pitchFamily="34" charset="0"/>
              </a:rPr>
              <a:t>CarsFactory</a:t>
            </a:r>
            <a:r>
              <a:rPr lang="ru-RU" sz="2000" dirty="0">
                <a:latin typeface="Bahnschrift SemiBold" pitchFamily="34" charset="0"/>
              </a:rPr>
              <a:t> – </a:t>
            </a:r>
            <a:r>
              <a:rPr lang="ru-RU" sz="2000" dirty="0">
                <a:solidFill>
                  <a:srgbClr val="00B0F0"/>
                </a:solidFill>
                <a:latin typeface="Bahnschrift SemiBold" pitchFamily="34" charset="0"/>
              </a:rPr>
              <a:t>NissanFactory</a:t>
            </a:r>
            <a:r>
              <a:rPr lang="ru-RU" sz="2000" dirty="0">
                <a:latin typeface="Bahnschrift SemiBold" pitchFamily="34" charset="0"/>
              </a:rPr>
              <a:t>, и начать выпускать ваши автомобили под этой маркой (</a:t>
            </a:r>
            <a:r>
              <a:rPr lang="ru-RU" sz="2000" dirty="0">
                <a:solidFill>
                  <a:srgbClr val="00B0F0"/>
                </a:solidFill>
                <a:latin typeface="Bahnschrift SemiBold" pitchFamily="34" charset="0"/>
              </a:rPr>
              <a:t>NissanCoupe</a:t>
            </a:r>
            <a:r>
              <a:rPr lang="ru-RU" sz="2000" dirty="0">
                <a:latin typeface="Bahnschrift SemiBold" pitchFamily="34" charset="0"/>
              </a:rPr>
              <a:t>, </a:t>
            </a:r>
            <a:r>
              <a:rPr lang="ru-RU" sz="2000" dirty="0">
                <a:solidFill>
                  <a:srgbClr val="00B0F0"/>
                </a:solidFill>
                <a:latin typeface="Bahnschrift SemiBold" pitchFamily="34" charset="0"/>
              </a:rPr>
              <a:t>NissanSedan </a:t>
            </a:r>
            <a:r>
              <a:rPr lang="ru-RU" sz="2000" dirty="0">
                <a:latin typeface="Bahnschrift SemiBold" pitchFamily="34" charset="0"/>
              </a:rPr>
              <a:t>и т.д.)</a:t>
            </a:r>
            <a:endParaRPr lang="ru-RU" sz="2000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29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310</TotalTime>
  <Words>766</Words>
  <Application>Microsoft Office PowerPoint</Application>
  <PresentationFormat>Экран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 Абстрактная фабрика – все сложно, но просто</vt:lpstr>
      <vt:lpstr>За жизненным примером далеко ходить не надо</vt:lpstr>
      <vt:lpstr>Что дальше?</vt:lpstr>
      <vt:lpstr>Общие чертежи купе и седана</vt:lpstr>
      <vt:lpstr>Ну и конечно же, данные чертежи должны иметь конкретное воплощение в виде автомобилей, создаваемых на той или иной фабрике.</vt:lpstr>
      <vt:lpstr>Презентация PowerPoint</vt:lpstr>
      <vt:lpstr>Завод должен уметь делать оба вида авто!  Я ЧО, ЗРЯ БАБКИ ТРАТИЛ НА ПОКУПКУ ЗАВОДОВ?</vt:lpstr>
      <vt:lpstr>Соответственно, в дочерних классах интерфейса CarsFactory, данные методы тоже должны быть реализованы.</vt:lpstr>
      <vt:lpstr>Презентация PowerPoint</vt:lpstr>
      <vt:lpstr>Но как будет взаимодействовать конкретный пользователь (покупатель автомобиля) с нашим холдингом? Покупатель вообще знать не знает о том, что вы захватили все фабрики мира по производству автомобилей.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Абстрактная фабрика на пальцах </dc:title>
  <dc:creator>Admin</dc:creator>
  <cp:lastModifiedBy>Admin</cp:lastModifiedBy>
  <cp:revision>17</cp:revision>
  <dcterms:created xsi:type="dcterms:W3CDTF">2023-02-08T06:40:01Z</dcterms:created>
  <dcterms:modified xsi:type="dcterms:W3CDTF">2023-02-08T12:05:01Z</dcterms:modified>
</cp:coreProperties>
</file>