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1" r:id="rId4"/>
    <p:sldId id="272" r:id="rId5"/>
    <p:sldId id="273" r:id="rId6"/>
    <p:sldId id="27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16"/>
    <a:srgbClr val="6D6E71"/>
    <a:srgbClr val="EF7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5BD08-F2CB-435E-A631-A47A33DF6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801919-ED2A-4283-989E-367BF446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1CA5A-EED2-44D5-8045-E28B0972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E5487-ACF0-4A6C-AA83-1AE58EE2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174B22-AD8C-4D63-9097-850A905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1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0298-125A-4871-8DD1-8ADE21FB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1F4F5-5CFB-4D09-B0EA-259FDE2EA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8D5FA4-4746-4F54-8739-E39CE921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90F13-B261-41DB-89D9-DED91FC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1E360A-33D9-45DF-836A-19BA1A91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1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55D799-2D87-42B0-B7CF-68F6EF04A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E4C02B-AB12-48F1-85A7-57A209B5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127FB-B2D7-4169-A166-FD81A63B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806D3D-584B-4EAB-8A32-ABE5D0C8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83EAC-F71C-43F2-9B53-C011342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3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C9DA-0355-4F74-84EF-0A8EDADD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57A22-2327-477C-AB72-309ADD32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06F84-87FF-463A-B0DB-2A2F068B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A710D-8E4F-4A14-9EFD-58D73942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5CF52F-E370-453D-B095-2A61DF5F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ECA84-3D32-43C2-9AF1-411C816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EEC42B-D5EA-487C-8B4E-A67F608C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4B2F6-55CC-44A7-856E-8D4FABC8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1F853-E6B2-4FF2-9BEE-6AA57DBA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AD048-4F6A-4426-8FF5-7178DA4C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4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73A9F-C543-49AB-98EB-A85ECC46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71FDC-3C49-46CD-AA06-6550C16A0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98F485-ECC2-4B21-AD8F-72DEDAA2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FDEB6B-384D-4A88-B02D-7DCA652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A6D424-8B7E-4D9B-866E-8655A22D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B7E89-EB5E-467D-8E05-62CB2C3D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34549-109B-4378-86DE-80604B58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AA87A4-689B-40E9-A40D-0875FBFA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098DEC-93CD-4FD3-ACD2-A637E9787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F80F96-A10C-4811-9942-268C87C11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5962BD-90C3-4600-BA73-B10716BB1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C030F-3F4E-498A-ACA7-4E412A9F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10D4D9-CD92-473C-B503-CCD7496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20316E-30A0-404E-9B7C-A8B866E8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2287F-E417-447B-907E-BBAA3D1C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9DAEE6-A672-4D6C-9B9A-57BB4809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CC93A7-05CF-407B-90D1-9989B83A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2920B3-62DD-430F-B451-22A4AAAD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83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68041D-88AE-46E3-8433-B83245B8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C120D5-BEB4-456E-9820-9A31C65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AAB16-7E8E-4186-AFAA-92C766A8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37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BBF60-5349-4C63-9FC2-055F7174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8460B-5D65-4240-A872-B9847664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F54D25-E545-42DA-AF12-B24B5349B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501F0-66B4-40CD-8C82-081FF06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8CA2FC-1762-424B-9CF9-F6C1726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ACC277-A5D1-490E-9AD0-98118E10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8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C24E8-0C10-49F7-8729-AB2F2D3D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3DF514-D188-47EA-9186-5D5378542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1D2E48-F2F1-40ED-BA8A-C6B533624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1F7421-ABA7-4BD9-B37F-6486D04A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C7501D-1C98-43CA-8969-E380FC4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23242-BB05-4AA3-894E-7748F055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9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BC2BB-9153-414A-81D6-50172235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8D7445-906B-4B4E-8E58-B154D3D3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EFD8C-CA42-4366-981B-8B36A8698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57E5-DD8B-4C16-B24C-1BFB66F6226F}" type="datetimeFigureOut">
              <a:rPr lang="ru-RU" smtClean="0"/>
              <a:pPr/>
              <a:t>ср 11.01.23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F6CE2-E67C-40F5-B014-28BC21590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17F55-B973-4D97-8D75-E40968BDC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6075-B5B2-4827-BE9D-F664D37B361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67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6">
            <a:extLst>
              <a:ext uri="{FF2B5EF4-FFF2-40B4-BE49-F238E27FC236}">
                <a16:creationId xmlns:a16="http://schemas.microsoft.com/office/drawing/2014/main" id="{79F66D02-913D-4F4E-87EF-09D2547A5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61" y="0"/>
            <a:ext cx="11949739" cy="16049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ECC1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irce Bold" panose="020B0602020203020203" pitchFamily="34" charset="-52"/>
              </a:rPr>
              <a:t>«</a:t>
            </a:r>
            <a:r>
              <a:rPr lang="ru-RU" sz="5400" dirty="0">
                <a:solidFill>
                  <a:srgbClr val="FECC1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irce Bold" panose="020B0602020203020203" pitchFamily="34" charset="-52"/>
              </a:rPr>
              <a:t>Система с тысячами обитаемых планет реальна</a:t>
            </a:r>
            <a:r>
              <a:rPr lang="ru-RU" sz="5400" dirty="0" smtClean="0">
                <a:solidFill>
                  <a:srgbClr val="FECC1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irce Bold" panose="020B0602020203020203" pitchFamily="34" charset="-52"/>
              </a:rPr>
              <a:t>?»</a:t>
            </a:r>
            <a:endParaRPr lang="ru-RU" sz="5400" dirty="0">
              <a:solidFill>
                <a:srgbClr val="FECC16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irce Bold" panose="020B0602020203020203" pitchFamily="34" charset="-52"/>
            </a:endParaRPr>
          </a:p>
        </p:txBody>
      </p:sp>
      <p:sp>
        <p:nvSpPr>
          <p:cNvPr id="8" name="Подзаголовок 8">
            <a:extLst>
              <a:ext uri="{FF2B5EF4-FFF2-40B4-BE49-F238E27FC236}">
                <a16:creationId xmlns:a16="http://schemas.microsoft.com/office/drawing/2014/main" id="{60077F8D-EE42-4C5A-9D3E-1310524C97CD}"/>
              </a:ext>
            </a:extLst>
          </p:cNvPr>
          <p:cNvSpPr txBox="1">
            <a:spLocks/>
          </p:cNvSpPr>
          <p:nvPr/>
        </p:nvSpPr>
        <p:spPr>
          <a:xfrm>
            <a:off x="8086634" y="5712619"/>
            <a:ext cx="4232366" cy="1020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irce Bold" panose="020B0602020203020203" pitchFamily="34" charset="-52"/>
                <a:ea typeface="+mn-ea"/>
                <a:cs typeface="+mn-cs"/>
              </a:rPr>
              <a:t>Наставник проекта: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sz="2400" b="1" dirty="0" smtClean="0">
                <a:solidFill>
                  <a:srgbClr val="FECC16"/>
                </a:solidFill>
              </a:rPr>
              <a:t>Алексей </a:t>
            </a:r>
            <a:r>
              <a:rPr lang="ru-RU" sz="2400" b="1" dirty="0" err="1" smtClean="0">
                <a:solidFill>
                  <a:srgbClr val="FECC16"/>
                </a:solidFill>
              </a:rPr>
              <a:t>Байгашов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ECC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Объект 17">
            <a:extLst>
              <a:ext uri="{FF2B5EF4-FFF2-40B4-BE49-F238E27FC236}">
                <a16:creationId xmlns:a16="http://schemas.microsoft.com/office/drawing/2014/main" id="{90495C75-414D-41A4-B377-F44EBD8A3AC1}"/>
              </a:ext>
            </a:extLst>
          </p:cNvPr>
          <p:cNvSpPr txBox="1">
            <a:spLocks/>
          </p:cNvSpPr>
          <p:nvPr/>
        </p:nvSpPr>
        <p:spPr>
          <a:xfrm>
            <a:off x="364870" y="5549915"/>
            <a:ext cx="6367091" cy="10286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bg1"/>
                </a:solidFill>
                <a:latin typeface="Circe Bold" panose="020B0602020203020203" pitchFamily="34" charset="-52"/>
              </a:rPr>
              <a:t>Проект:</a:t>
            </a:r>
            <a:endParaRPr lang="ru-RU" dirty="0">
              <a:solidFill>
                <a:schemeClr val="bg1"/>
              </a:solidFill>
              <a:latin typeface="Circe Bold" panose="020B0602020203020203" pitchFamily="34" charset="-5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Офицерова Александра Андреевича</a:t>
            </a:r>
            <a:endParaRPr lang="ru-RU" dirty="0">
              <a:solidFill>
                <a:srgbClr val="FECC16"/>
              </a:solidFill>
              <a:latin typeface="Circe" panose="020B0502020203020203" pitchFamily="34" charset="-52"/>
            </a:endParaRPr>
          </a:p>
        </p:txBody>
      </p:sp>
      <p:pic>
        <p:nvPicPr>
          <p:cNvPr id="1026" name="Picture 2" descr="C:\Downloads\2023-01-10_23-35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550193"/>
            <a:ext cx="7085347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4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598297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724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«Основы математического моделирования и программирования</a:t>
            </a:r>
            <a:r>
              <a:rPr lang="ru-RU" dirty="0" smtClean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endParaRPr lang="ru-RU" dirty="0">
              <a:solidFill>
                <a:schemeClr val="bg1"/>
              </a:solidFill>
              <a:latin typeface="Circe Bold" panose="020B0602020203020203" pitchFamily="34" charset="-52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6" y="286673"/>
            <a:ext cx="8682804" cy="78635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ECC16"/>
                </a:solidFill>
                <a:latin typeface="Circe Bold" panose="020B0602020203020203" pitchFamily="34" charset="-52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386" y="1016662"/>
            <a:ext cx="5577514" cy="4416346"/>
          </a:xfrm>
        </p:spPr>
        <p:txBody>
          <a:bodyPr>
            <a:normAutofit fontScale="77500" lnSpcReduction="20000"/>
          </a:bodyPr>
          <a:lstStyle/>
          <a:p>
            <a:pPr marL="0" indent="533400" algn="just">
              <a:buNone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В нашей  солнечной системе 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всего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восемь планет. 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Но известны ли нам какие-то более впечатляющие системы, и каков теоретический предел количества планет у одной звезды. А если бы мы могли конструировать планетные системы сами, сколько бы планет мы могли бы там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разместить? А сколько  обитаемых планет может быть у одной звезды, чтобы они не сходили с орбиты и не влияли на движение друг друга? </a:t>
            </a:r>
            <a:b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</a:br>
            <a:endParaRPr lang="ru-RU" dirty="0" smtClean="0">
              <a:solidFill>
                <a:schemeClr val="accent3">
                  <a:lumMod val="40000"/>
                  <a:lumOff val="60000"/>
                </a:schemeClr>
              </a:solidFill>
              <a:latin typeface="Circe" panose="020B0502020203020203" pitchFamily="34" charset="-52"/>
            </a:endParaRPr>
          </a:p>
          <a:p>
            <a:pPr marL="0" indent="533400" algn="just">
              <a:buNone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Сколько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бы мы могли разместить планет в зоне обитаемости нашей Солнечной системы?</a:t>
            </a: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0" y="6537121"/>
            <a:ext cx="3937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2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86" y="5270375"/>
            <a:ext cx="12092614" cy="1266746"/>
          </a:xfrm>
        </p:spPr>
        <p:txBody>
          <a:bodyPr>
            <a:normAutofit/>
          </a:bodyPr>
          <a:lstStyle/>
          <a:p>
            <a:pPr marL="0" indent="533400" algn="just">
              <a:buNone/>
            </a:pPr>
            <a:r>
              <a:rPr lang="ru-RU" u="sng" dirty="0" smtClean="0">
                <a:solidFill>
                  <a:srgbClr val="FECC16"/>
                </a:solidFill>
                <a:latin typeface="Circe" panose="020B0502020203020203" pitchFamily="34" charset="-52"/>
              </a:rPr>
              <a:t>Цель </a:t>
            </a:r>
            <a:r>
              <a:rPr lang="ru-RU" u="sng" dirty="0">
                <a:solidFill>
                  <a:srgbClr val="FECC16"/>
                </a:solidFill>
                <a:latin typeface="Circe" panose="020B0502020203020203" pitchFamily="34" charset="-52"/>
              </a:rPr>
              <a:t>работы</a:t>
            </a:r>
            <a:r>
              <a:rPr lang="ru-RU" dirty="0">
                <a:solidFill>
                  <a:srgbClr val="FECC16"/>
                </a:solidFill>
                <a:latin typeface="Circe" panose="020B0502020203020203" pitchFamily="34" charset="-52"/>
              </a:rPr>
              <a:t>: </a:t>
            </a:r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Смоделировать </a:t>
            </a:r>
            <a:r>
              <a:rPr lang="ru-RU" dirty="0">
                <a:solidFill>
                  <a:srgbClr val="FECC16"/>
                </a:solidFill>
                <a:latin typeface="Circe" panose="020B0502020203020203" pitchFamily="34" charset="-52"/>
              </a:rPr>
              <a:t>систему у которой максимально возможное количество обитаемых стабильных планет может быть у одной </a:t>
            </a:r>
            <a:r>
              <a:rPr lang="ru-RU" dirty="0" err="1" smtClean="0">
                <a:solidFill>
                  <a:srgbClr val="FECC16"/>
                </a:solidFill>
                <a:latin typeface="Circe" panose="020B0502020203020203" pitchFamily="34" charset="-52"/>
              </a:rPr>
              <a:t>солнцеподобной</a:t>
            </a:r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 звезды</a:t>
            </a:r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.</a:t>
            </a:r>
            <a:endParaRPr lang="ru-RU" dirty="0">
              <a:solidFill>
                <a:srgbClr val="FECC16"/>
              </a:solidFill>
              <a:latin typeface="Circe" panose="020B0502020203020203" pitchFamily="34" charset="-52"/>
            </a:endParaRPr>
          </a:p>
        </p:txBody>
      </p:sp>
      <p:pic>
        <p:nvPicPr>
          <p:cNvPr id="2050" name="Picture 2" descr="C:\Downloads\2023-01-10_22-52-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3800"/>
            <a:ext cx="5843632" cy="376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600" y="171973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724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«Основы математического моделирования и программирования</a:t>
            </a:r>
            <a:r>
              <a:rPr lang="ru-RU" dirty="0" smtClean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endParaRPr lang="ru-RU" dirty="0">
              <a:solidFill>
                <a:schemeClr val="bg1"/>
              </a:solidFill>
              <a:latin typeface="Circe Bold" panose="020B0602020203020203" pitchFamily="34" charset="-52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73"/>
            <a:ext cx="9436100" cy="97389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Шаги </a:t>
            </a:r>
            <a:r>
              <a:rPr lang="ru-RU" dirty="0">
                <a:solidFill>
                  <a:srgbClr val="FECC16"/>
                </a:solidFill>
                <a:latin typeface="Circe" panose="020B0502020203020203" pitchFamily="34" charset="-52"/>
              </a:rPr>
              <a:t>исследования</a:t>
            </a:r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:</a:t>
            </a:r>
            <a:endParaRPr lang="ru-RU" dirty="0">
              <a:solidFill>
                <a:srgbClr val="FECC16"/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973784"/>
            <a:ext cx="8763000" cy="5401616"/>
          </a:xfrm>
        </p:spPr>
        <p:txBody>
          <a:bodyPr>
            <a:normAutofit fontScale="77500" lnSpcReduction="20000"/>
          </a:bodyPr>
          <a:lstStyle/>
          <a:p>
            <a:pPr marL="0" indent="533400" algn="just">
              <a:buNone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За основу взята наша Солнечная система. 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За образец планеты берем планету с массой и величиной равной планете Земля.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Зона обитаемости – это расстояние от звезды, где может быть жидкая вода. </a:t>
            </a:r>
          </a:p>
          <a:p>
            <a:pPr marL="0" indent="533400" algn="just">
              <a:buNone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Материалы взяты из научной статьи астронома Шона </a:t>
            </a:r>
            <a:r>
              <a:rPr lang="ru-RU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Реймонда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 «О создании систем с максимально возможным количеством планет».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Выяснить 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ширину Зоны обитаемости данной звездной системы.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Разместить на одной орбите более одной планеты, учитывая точки 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Лагранжа.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Смоделировать движение планет по орбитам в противоположном направлении.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Увеличить количество планет до возможного максимума, при котором движение планет будут оставаться стабильными.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Сделать модель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на 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языке программирования </a:t>
            </a:r>
            <a:r>
              <a:rPr lang="ru-RU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Python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.</a:t>
            </a:r>
            <a:endParaRPr lang="ru-RU" dirty="0" smtClean="0">
              <a:solidFill>
                <a:schemeClr val="accent3">
                  <a:lumMod val="40000"/>
                  <a:lumOff val="60000"/>
                </a:schemeClr>
              </a:solidFill>
              <a:latin typeface="Circe" panose="020B0502020203020203" pitchFamily="34" charset="-52"/>
            </a:endParaRPr>
          </a:p>
          <a:p>
            <a:pPr marL="514350" indent="-514350" algn="just">
              <a:buAutoNum type="arabicPeriod"/>
            </a:pPr>
            <a:endParaRPr lang="ru-RU" dirty="0">
              <a:solidFill>
                <a:srgbClr val="FECC16"/>
              </a:solidFill>
              <a:latin typeface="Circe" panose="020B0502020203020203" pitchFamily="34" charset="-52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0300" y="6537121"/>
            <a:ext cx="4191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3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  <p:pic>
        <p:nvPicPr>
          <p:cNvPr id="3074" name="Picture 2" descr="C:\Downloads\2023-01-10_23-06-5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94738"/>
            <a:ext cx="3429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ownloads\2023-01-10_23-31-4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137938"/>
            <a:ext cx="3429000" cy="31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866AC-655A-4D31-AA06-B0767842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97"/>
            <a:ext cx="12192000" cy="651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96286" y="-12693"/>
            <a:ext cx="724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«Основы математического моделирования и программирования</a:t>
            </a:r>
            <a:r>
              <a:rPr lang="ru-RU" dirty="0" smtClean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endParaRPr lang="ru-RU" dirty="0">
              <a:solidFill>
                <a:schemeClr val="bg1"/>
              </a:solidFill>
              <a:latin typeface="Circe Bold" panose="020B0602020203020203" pitchFamily="34" charset="-52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F8D70-F4A1-40FE-8901-F8F7F0F2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301"/>
            <a:ext cx="12192000" cy="97389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Для </a:t>
            </a:r>
            <a:r>
              <a:rPr lang="ru-RU" dirty="0">
                <a:solidFill>
                  <a:srgbClr val="FECC16"/>
                </a:solidFill>
                <a:latin typeface="Circe" panose="020B0502020203020203" pitchFamily="34" charset="-52"/>
              </a:rPr>
              <a:t>достижения поставленной цели необходимо решить следующие </a:t>
            </a:r>
            <a:r>
              <a:rPr lang="ru-RU" dirty="0" smtClean="0">
                <a:solidFill>
                  <a:srgbClr val="FECC16"/>
                </a:solidFill>
                <a:latin typeface="Circe" panose="020B0502020203020203" pitchFamily="34" charset="-52"/>
              </a:rPr>
              <a:t>задачи:</a:t>
            </a:r>
            <a:endParaRPr lang="ru-RU" dirty="0">
              <a:solidFill>
                <a:srgbClr val="FECC16"/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286" y="1646884"/>
            <a:ext cx="10338232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Ознакомится с теоретической частью;</a:t>
            </a:r>
            <a:endParaRPr lang="ru-RU" dirty="0" smtClean="0">
              <a:solidFill>
                <a:schemeClr val="accent3">
                  <a:lumMod val="40000"/>
                  <a:lumOff val="60000"/>
                </a:schemeClr>
              </a:solidFill>
              <a:latin typeface="Circe" panose="020B0502020203020203" pitchFamily="34" charset="-52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Написать рабочий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код:</a:t>
            </a:r>
          </a:p>
          <a:p>
            <a:pPr marL="971550" lvl="1" indent="-514350" algn="just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Создать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основу;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  <a:latin typeface="Circe" panose="020B0502020203020203" pitchFamily="34" charset="-52"/>
            </a:endParaRPr>
          </a:p>
          <a:p>
            <a:pPr marL="971550" lvl="1" indent="-514350" algn="just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Создать автоматизацию создания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планет;</a:t>
            </a:r>
          </a:p>
          <a:p>
            <a:pPr marL="971550" lvl="1" indent="-514350" algn="just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Создать солнце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Сделать презентацию и статью.</a:t>
            </a: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540"/>
            <a:ext cx="27432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4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70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34DB1-D22F-43CA-9D8D-474EBCB0E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39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0D854A-DC59-45BE-8194-205654DA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37121"/>
            <a:ext cx="6096000" cy="320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E3919-05B5-488D-83B2-ED11C503415D}"/>
              </a:ext>
            </a:extLst>
          </p:cNvPr>
          <p:cNvSpPr txBox="1"/>
          <p:nvPr/>
        </p:nvSpPr>
        <p:spPr>
          <a:xfrm>
            <a:off x="6464300" y="-12693"/>
            <a:ext cx="60237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>
                <a:solidFill>
                  <a:schemeClr val="bg1"/>
                </a:solidFill>
                <a:latin typeface="Circe Bold" panose="020B0602020203020203" pitchFamily="34" charset="-52"/>
              </a:rPr>
              <a:t>«Основы математического моделирования и программирования</a:t>
            </a:r>
            <a:r>
              <a:rPr lang="ru-RU" sz="1300" dirty="0" smtClean="0">
                <a:solidFill>
                  <a:schemeClr val="bg1"/>
                </a:solidFill>
                <a:latin typeface="Circe Bold" panose="020B0602020203020203" pitchFamily="34" charset="-52"/>
              </a:rPr>
              <a:t>»</a:t>
            </a:r>
            <a:endParaRPr lang="ru-RU" sz="1300" dirty="0">
              <a:solidFill>
                <a:schemeClr val="bg1"/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54BC7B2C-76A2-43C3-BDE1-4151A138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2540"/>
            <a:ext cx="2743200" cy="365125"/>
          </a:xfrm>
        </p:spPr>
        <p:txBody>
          <a:bodyPr/>
          <a:lstStyle/>
          <a:p>
            <a:pPr algn="l"/>
            <a:fld id="{101FD375-127E-4D2B-9E4C-2013140A45B3}" type="slidenum">
              <a:rPr lang="ru-RU" sz="1600" b="1" smtClean="0">
                <a:solidFill>
                  <a:schemeClr val="tx1"/>
                </a:solidFill>
                <a:latin typeface="Circe Bold" pitchFamily="34" charset="-52"/>
              </a:rPr>
              <a:pPr algn="l"/>
              <a:t>5</a:t>
            </a:fld>
            <a:endParaRPr lang="ru-RU" sz="1600" b="1" dirty="0">
              <a:solidFill>
                <a:schemeClr val="tx1"/>
              </a:solidFill>
              <a:latin typeface="Circe Bold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5" y="319990"/>
            <a:ext cx="5817542" cy="59554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137" y="319990"/>
            <a:ext cx="6034708" cy="35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7A8F34BA-6B38-4FD1-979F-AE5A05C98975}"/>
              </a:ext>
            </a:extLst>
          </p:cNvPr>
          <p:cNvSpPr txBox="1">
            <a:spLocks/>
          </p:cNvSpPr>
          <p:nvPr/>
        </p:nvSpPr>
        <p:spPr>
          <a:xfrm>
            <a:off x="175586" y="109861"/>
            <a:ext cx="6276015" cy="67481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Таким образом в ходе работы была достигнута основная ее цель, а именно 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была создана модель системы с 416 стабильными планетами в зоне обитаемости. 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Были решены все поставленные задачи: 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●	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Сделано автоматическое создание планет и присуждение каждой планете своих характеристик;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  <a:latin typeface="Circe" panose="020B0502020203020203" pitchFamily="34" charset="-52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●	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Создана сама анимация, которая в зависимости от условий делает движение планет по часовой и против часовой стрелки.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  <a:latin typeface="Circe" panose="020B0502020203020203" pitchFamily="34" charset="-52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●	</a:t>
            </a:r>
            <a:r>
              <a:rPr lang="ru-RU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Создано солнце;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  <a:latin typeface="Circe" panose="020B0502020203020203" pitchFamily="34" charset="-52"/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●	Сделать модель на языке программирования </a:t>
            </a:r>
            <a:r>
              <a:rPr lang="ru-RU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Python</a:t>
            </a:r>
            <a:r>
              <a:rPr lang="ru-RU" dirty="0">
                <a:solidFill>
                  <a:schemeClr val="accent3">
                    <a:lumMod val="40000"/>
                    <a:lumOff val="60000"/>
                  </a:schemeClr>
                </a:solidFill>
                <a:latin typeface="Circe" panose="020B0502020203020203" pitchFamily="34" charset="-52"/>
              </a:rPr>
              <a:t>.</a:t>
            </a:r>
          </a:p>
        </p:txBody>
      </p:sp>
      <p:pic>
        <p:nvPicPr>
          <p:cNvPr id="7" name="project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41740" y="0"/>
            <a:ext cx="5625734" cy="42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4FF46-BD1D-4E12-A1A9-9E1A19AB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solidFill>
                  <a:srgbClr val="FECC16"/>
                </a:solidFill>
                <a:latin typeface="Circe Bold" panose="020B0602020203020203" pitchFamily="34" charset="-52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FB5546-EDBA-4099-BC94-456148A1B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714"/>
            <a:ext cx="9144000" cy="138208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Circe Bold" panose="020B0602020203020203" pitchFamily="34" charset="-52"/>
              </a:rPr>
              <a:t>Готовы </a:t>
            </a:r>
            <a:r>
              <a:rPr lang="ru-RU" dirty="0">
                <a:solidFill>
                  <a:schemeClr val="bg1"/>
                </a:solidFill>
                <a:latin typeface="Circe Bold" panose="020B0602020203020203" pitchFamily="34" charset="-52"/>
              </a:rPr>
              <a:t>ответить на Ваши </a:t>
            </a:r>
            <a:r>
              <a:rPr lang="ru-RU" dirty="0" smtClean="0">
                <a:solidFill>
                  <a:schemeClr val="bg1"/>
                </a:solidFill>
                <a:latin typeface="Circe Bold" panose="020B0602020203020203" pitchFamily="34" charset="-52"/>
              </a:rPr>
              <a:t>вопросы</a:t>
            </a:r>
            <a:endParaRPr lang="ru-RU" dirty="0">
              <a:latin typeface="Circe" panose="020B05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38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321</Words>
  <Application>Microsoft Office PowerPoint</Application>
  <PresentationFormat>Широкоэкранный</PresentationFormat>
  <Paragraphs>39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Circe</vt:lpstr>
      <vt:lpstr>Circe Bold</vt:lpstr>
      <vt:lpstr>Тема Office</vt:lpstr>
      <vt:lpstr>«Система с тысячами обитаемых планет реальна?»</vt:lpstr>
      <vt:lpstr>Актуальность</vt:lpstr>
      <vt:lpstr>Шаги исследования:</vt:lpstr>
      <vt:lpstr>Для достижения поставленной цели необходимо решить следующие задачи: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Kvantorium Kaliningrad</dc:creator>
  <cp:lastModifiedBy>Sashofik</cp:lastModifiedBy>
  <cp:revision>72</cp:revision>
  <dcterms:created xsi:type="dcterms:W3CDTF">2021-05-27T08:49:22Z</dcterms:created>
  <dcterms:modified xsi:type="dcterms:W3CDTF">2023-01-11T13:29:51Z</dcterms:modified>
</cp:coreProperties>
</file>