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5" r:id="rId8"/>
    <p:sldId id="272" r:id="rId9"/>
    <p:sldId id="267" r:id="rId10"/>
    <p:sldId id="271" r:id="rId11"/>
    <p:sldId id="261" r:id="rId12"/>
    <p:sldId id="264" r:id="rId13"/>
    <p:sldId id="274" r:id="rId14"/>
    <p:sldId id="263" r:id="rId15"/>
    <p:sldId id="270" r:id="rId16"/>
    <p:sldId id="27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7C09A-CA99-4790-8660-B9771E0ADE6C}" v="1044" dt="2023-05-03T14:46:49.593"/>
    <p1510:client id="{D9908EA5-C005-12E2-4F3A-A1C4E957853D}" v="2212" dt="2023-05-04T23:44:20.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230F9-84AF-40E5-B9FB-2866C4B0329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E92F48D-D7D7-4777-8C46-54901482DF1E}">
      <dgm:prSet/>
      <dgm:spPr/>
      <dgm:t>
        <a:bodyPr/>
        <a:lstStyle/>
        <a:p>
          <a:r>
            <a:rPr lang="en-US"/>
            <a:t>Introduction</a:t>
          </a:r>
        </a:p>
      </dgm:t>
    </dgm:pt>
    <dgm:pt modelId="{B7C4148B-A893-4C35-838D-F4EA49C6450F}" type="parTrans" cxnId="{B46F95F4-2308-44F5-89B4-731C92B1FBCC}">
      <dgm:prSet/>
      <dgm:spPr/>
      <dgm:t>
        <a:bodyPr/>
        <a:lstStyle/>
        <a:p>
          <a:endParaRPr lang="en-US"/>
        </a:p>
      </dgm:t>
    </dgm:pt>
    <dgm:pt modelId="{010F65D4-359F-4C79-AE01-5B8D85915C92}" type="sibTrans" cxnId="{B46F95F4-2308-44F5-89B4-731C92B1FBCC}">
      <dgm:prSet/>
      <dgm:spPr/>
      <dgm:t>
        <a:bodyPr/>
        <a:lstStyle/>
        <a:p>
          <a:endParaRPr lang="en-US"/>
        </a:p>
      </dgm:t>
    </dgm:pt>
    <dgm:pt modelId="{6C0BCA8C-C2B2-481E-9E9E-CBDD1C091FD1}">
      <dgm:prSet/>
      <dgm:spPr/>
      <dgm:t>
        <a:bodyPr/>
        <a:lstStyle/>
        <a:p>
          <a:r>
            <a:rPr lang="en-US"/>
            <a:t>Problem Definition</a:t>
          </a:r>
        </a:p>
      </dgm:t>
    </dgm:pt>
    <dgm:pt modelId="{C30DE6E2-8B7C-4E4A-A0DD-E31050CFBFEE}" type="parTrans" cxnId="{13F94276-0026-4E50-AC58-E8548A1CF851}">
      <dgm:prSet/>
      <dgm:spPr/>
      <dgm:t>
        <a:bodyPr/>
        <a:lstStyle/>
        <a:p>
          <a:endParaRPr lang="en-US"/>
        </a:p>
      </dgm:t>
    </dgm:pt>
    <dgm:pt modelId="{B53B0C3A-3CDE-4448-BD7F-6AB271BEAAC3}" type="sibTrans" cxnId="{13F94276-0026-4E50-AC58-E8548A1CF851}">
      <dgm:prSet/>
      <dgm:spPr/>
      <dgm:t>
        <a:bodyPr/>
        <a:lstStyle/>
        <a:p>
          <a:endParaRPr lang="en-US"/>
        </a:p>
      </dgm:t>
    </dgm:pt>
    <dgm:pt modelId="{FD58C051-1D79-41E1-BF9F-DF99843D7B0D}">
      <dgm:prSet/>
      <dgm:spPr/>
      <dgm:t>
        <a:bodyPr/>
        <a:lstStyle/>
        <a:p>
          <a:r>
            <a:rPr lang="en-US"/>
            <a:t>Case study</a:t>
          </a:r>
        </a:p>
      </dgm:t>
    </dgm:pt>
    <dgm:pt modelId="{B46B5AF9-024F-425B-A3C2-F23EBB1C0147}" type="parTrans" cxnId="{44F0AB00-1B52-4680-9E09-6B51F7117667}">
      <dgm:prSet/>
      <dgm:spPr/>
      <dgm:t>
        <a:bodyPr/>
        <a:lstStyle/>
        <a:p>
          <a:endParaRPr lang="en-US"/>
        </a:p>
      </dgm:t>
    </dgm:pt>
    <dgm:pt modelId="{29180DB7-76DC-4FD5-B607-5CAD2BC67854}" type="sibTrans" cxnId="{44F0AB00-1B52-4680-9E09-6B51F7117667}">
      <dgm:prSet/>
      <dgm:spPr/>
      <dgm:t>
        <a:bodyPr/>
        <a:lstStyle/>
        <a:p>
          <a:endParaRPr lang="en-US"/>
        </a:p>
      </dgm:t>
    </dgm:pt>
    <dgm:pt modelId="{6AE2B169-55C0-4333-8A26-B521922ACFC3}">
      <dgm:prSet/>
      <dgm:spPr/>
      <dgm:t>
        <a:bodyPr/>
        <a:lstStyle/>
        <a:p>
          <a:r>
            <a:rPr lang="en-US"/>
            <a:t>Time Optimization</a:t>
          </a:r>
        </a:p>
      </dgm:t>
    </dgm:pt>
    <dgm:pt modelId="{1EA1479C-17FB-4FEF-9F46-C73DDC694234}" type="parTrans" cxnId="{296C5C34-8C8A-40C9-8DFC-8F3D0E190DEC}">
      <dgm:prSet/>
      <dgm:spPr/>
      <dgm:t>
        <a:bodyPr/>
        <a:lstStyle/>
        <a:p>
          <a:endParaRPr lang="en-US"/>
        </a:p>
      </dgm:t>
    </dgm:pt>
    <dgm:pt modelId="{493E3923-44DF-4C03-BC43-19BC7BB4FC13}" type="sibTrans" cxnId="{296C5C34-8C8A-40C9-8DFC-8F3D0E190DEC}">
      <dgm:prSet/>
      <dgm:spPr/>
      <dgm:t>
        <a:bodyPr/>
        <a:lstStyle/>
        <a:p>
          <a:endParaRPr lang="en-US"/>
        </a:p>
      </dgm:t>
    </dgm:pt>
    <dgm:pt modelId="{03E6EA01-9492-4D30-8EE3-EC5A7BDC9FC7}">
      <dgm:prSet/>
      <dgm:spPr/>
      <dgm:t>
        <a:bodyPr/>
        <a:lstStyle/>
        <a:p>
          <a:r>
            <a:rPr lang="en-US"/>
            <a:t>Decisions variables</a:t>
          </a:r>
        </a:p>
      </dgm:t>
    </dgm:pt>
    <dgm:pt modelId="{29FA1B31-EA11-4D55-BF94-59612AB296B9}" type="parTrans" cxnId="{495DFB4C-CC2F-44F1-93F1-C738BFD9226E}">
      <dgm:prSet/>
      <dgm:spPr/>
      <dgm:t>
        <a:bodyPr/>
        <a:lstStyle/>
        <a:p>
          <a:endParaRPr lang="en-US"/>
        </a:p>
      </dgm:t>
    </dgm:pt>
    <dgm:pt modelId="{01CD15B6-AEE5-4906-A328-6C6A21E82993}" type="sibTrans" cxnId="{495DFB4C-CC2F-44F1-93F1-C738BFD9226E}">
      <dgm:prSet/>
      <dgm:spPr/>
      <dgm:t>
        <a:bodyPr/>
        <a:lstStyle/>
        <a:p>
          <a:endParaRPr lang="en-US"/>
        </a:p>
      </dgm:t>
    </dgm:pt>
    <dgm:pt modelId="{0463D3F1-01D3-4EC9-BED0-48A2F9056F2D}">
      <dgm:prSet/>
      <dgm:spPr/>
      <dgm:t>
        <a:bodyPr/>
        <a:lstStyle/>
        <a:p>
          <a:r>
            <a:rPr lang="en-US"/>
            <a:t>Genetic Algorithm</a:t>
          </a:r>
        </a:p>
      </dgm:t>
    </dgm:pt>
    <dgm:pt modelId="{0A2ADE91-CF38-4233-B380-FE78384D06CD}" type="parTrans" cxnId="{BB0ABEBE-F181-43BD-93E8-36D43B4F5D75}">
      <dgm:prSet/>
      <dgm:spPr/>
      <dgm:t>
        <a:bodyPr/>
        <a:lstStyle/>
        <a:p>
          <a:endParaRPr lang="en-US"/>
        </a:p>
      </dgm:t>
    </dgm:pt>
    <dgm:pt modelId="{A5043D9B-3EC2-499F-88C1-B7FBFE26104D}" type="sibTrans" cxnId="{BB0ABEBE-F181-43BD-93E8-36D43B4F5D75}">
      <dgm:prSet/>
      <dgm:spPr/>
      <dgm:t>
        <a:bodyPr/>
        <a:lstStyle/>
        <a:p>
          <a:endParaRPr lang="en-US"/>
        </a:p>
      </dgm:t>
    </dgm:pt>
    <dgm:pt modelId="{5FDC0FC6-4A13-4AAF-9684-4613F8BC42FD}">
      <dgm:prSet/>
      <dgm:spPr/>
      <dgm:t>
        <a:bodyPr/>
        <a:lstStyle/>
        <a:p>
          <a:r>
            <a:rPr lang="en-US"/>
            <a:t>Final Solution from Genetic Algorithm</a:t>
          </a:r>
        </a:p>
      </dgm:t>
    </dgm:pt>
    <dgm:pt modelId="{825E0F5D-68E5-4D4E-861C-06D5EB2E6CF0}" type="parTrans" cxnId="{B2163FA6-F2D1-42D2-9607-F3F2C23FD2EC}">
      <dgm:prSet/>
      <dgm:spPr/>
      <dgm:t>
        <a:bodyPr/>
        <a:lstStyle/>
        <a:p>
          <a:endParaRPr lang="en-US"/>
        </a:p>
      </dgm:t>
    </dgm:pt>
    <dgm:pt modelId="{1A9C5995-65EA-4FB1-86CB-F5E736F8124F}" type="sibTrans" cxnId="{B2163FA6-F2D1-42D2-9607-F3F2C23FD2EC}">
      <dgm:prSet/>
      <dgm:spPr/>
      <dgm:t>
        <a:bodyPr/>
        <a:lstStyle/>
        <a:p>
          <a:endParaRPr lang="en-US"/>
        </a:p>
      </dgm:t>
    </dgm:pt>
    <dgm:pt modelId="{778D0C67-07A4-4969-96A5-BD0325DA1907}" type="pres">
      <dgm:prSet presAssocID="{1B9230F9-84AF-40E5-B9FB-2866C4B03293}" presName="linear" presStyleCnt="0">
        <dgm:presLayoutVars>
          <dgm:animLvl val="lvl"/>
          <dgm:resizeHandles val="exact"/>
        </dgm:presLayoutVars>
      </dgm:prSet>
      <dgm:spPr/>
    </dgm:pt>
    <dgm:pt modelId="{9B726029-1BCE-434D-99E4-8EFF9BFAD95E}" type="pres">
      <dgm:prSet presAssocID="{0E92F48D-D7D7-4777-8C46-54901482DF1E}" presName="parentText" presStyleLbl="node1" presStyleIdx="0" presStyleCnt="7">
        <dgm:presLayoutVars>
          <dgm:chMax val="0"/>
          <dgm:bulletEnabled val="1"/>
        </dgm:presLayoutVars>
      </dgm:prSet>
      <dgm:spPr/>
    </dgm:pt>
    <dgm:pt modelId="{2B7AE802-5DC1-4A8D-BC19-75AA81038A67}" type="pres">
      <dgm:prSet presAssocID="{010F65D4-359F-4C79-AE01-5B8D85915C92}" presName="spacer" presStyleCnt="0"/>
      <dgm:spPr/>
    </dgm:pt>
    <dgm:pt modelId="{9A657BF7-B2C6-44BE-8797-961EC2A67F9B}" type="pres">
      <dgm:prSet presAssocID="{6C0BCA8C-C2B2-481E-9E9E-CBDD1C091FD1}" presName="parentText" presStyleLbl="node1" presStyleIdx="1" presStyleCnt="7">
        <dgm:presLayoutVars>
          <dgm:chMax val="0"/>
          <dgm:bulletEnabled val="1"/>
        </dgm:presLayoutVars>
      </dgm:prSet>
      <dgm:spPr/>
    </dgm:pt>
    <dgm:pt modelId="{C77FEE90-DB5C-4B2F-BBF5-DC21922CFD42}" type="pres">
      <dgm:prSet presAssocID="{B53B0C3A-3CDE-4448-BD7F-6AB271BEAAC3}" presName="spacer" presStyleCnt="0"/>
      <dgm:spPr/>
    </dgm:pt>
    <dgm:pt modelId="{3253C20A-67F3-4CC2-B35B-A81172B67E03}" type="pres">
      <dgm:prSet presAssocID="{FD58C051-1D79-41E1-BF9F-DF99843D7B0D}" presName="parentText" presStyleLbl="node1" presStyleIdx="2" presStyleCnt="7">
        <dgm:presLayoutVars>
          <dgm:chMax val="0"/>
          <dgm:bulletEnabled val="1"/>
        </dgm:presLayoutVars>
      </dgm:prSet>
      <dgm:spPr/>
    </dgm:pt>
    <dgm:pt modelId="{FBD503A5-3F43-4948-99FB-8CD1D04C98ED}" type="pres">
      <dgm:prSet presAssocID="{29180DB7-76DC-4FD5-B607-5CAD2BC67854}" presName="spacer" presStyleCnt="0"/>
      <dgm:spPr/>
    </dgm:pt>
    <dgm:pt modelId="{73B9627F-5076-4089-8B17-06C0F29BBD6A}" type="pres">
      <dgm:prSet presAssocID="{6AE2B169-55C0-4333-8A26-B521922ACFC3}" presName="parentText" presStyleLbl="node1" presStyleIdx="3" presStyleCnt="7">
        <dgm:presLayoutVars>
          <dgm:chMax val="0"/>
          <dgm:bulletEnabled val="1"/>
        </dgm:presLayoutVars>
      </dgm:prSet>
      <dgm:spPr/>
    </dgm:pt>
    <dgm:pt modelId="{3F7623B3-A065-4165-876A-217D47276D4E}" type="pres">
      <dgm:prSet presAssocID="{493E3923-44DF-4C03-BC43-19BC7BB4FC13}" presName="spacer" presStyleCnt="0"/>
      <dgm:spPr/>
    </dgm:pt>
    <dgm:pt modelId="{63E294D8-B217-4060-A9AD-6DEAF793E5E5}" type="pres">
      <dgm:prSet presAssocID="{03E6EA01-9492-4D30-8EE3-EC5A7BDC9FC7}" presName="parentText" presStyleLbl="node1" presStyleIdx="4" presStyleCnt="7">
        <dgm:presLayoutVars>
          <dgm:chMax val="0"/>
          <dgm:bulletEnabled val="1"/>
        </dgm:presLayoutVars>
      </dgm:prSet>
      <dgm:spPr/>
    </dgm:pt>
    <dgm:pt modelId="{1E6217F1-AA5D-4811-BAE5-CE380106878D}" type="pres">
      <dgm:prSet presAssocID="{01CD15B6-AEE5-4906-A328-6C6A21E82993}" presName="spacer" presStyleCnt="0"/>
      <dgm:spPr/>
    </dgm:pt>
    <dgm:pt modelId="{85C90DD0-0523-44C6-8EB4-1EF649C63006}" type="pres">
      <dgm:prSet presAssocID="{0463D3F1-01D3-4EC9-BED0-48A2F9056F2D}" presName="parentText" presStyleLbl="node1" presStyleIdx="5" presStyleCnt="7">
        <dgm:presLayoutVars>
          <dgm:chMax val="0"/>
          <dgm:bulletEnabled val="1"/>
        </dgm:presLayoutVars>
      </dgm:prSet>
      <dgm:spPr/>
    </dgm:pt>
    <dgm:pt modelId="{97228B8A-0B99-4574-926C-CF77311E3A8A}" type="pres">
      <dgm:prSet presAssocID="{A5043D9B-3EC2-499F-88C1-B7FBFE26104D}" presName="spacer" presStyleCnt="0"/>
      <dgm:spPr/>
    </dgm:pt>
    <dgm:pt modelId="{49CB0B67-5DEB-490A-ABAA-EF201BA04FA6}" type="pres">
      <dgm:prSet presAssocID="{5FDC0FC6-4A13-4AAF-9684-4613F8BC42FD}" presName="parentText" presStyleLbl="node1" presStyleIdx="6" presStyleCnt="7">
        <dgm:presLayoutVars>
          <dgm:chMax val="0"/>
          <dgm:bulletEnabled val="1"/>
        </dgm:presLayoutVars>
      </dgm:prSet>
      <dgm:spPr/>
    </dgm:pt>
  </dgm:ptLst>
  <dgm:cxnLst>
    <dgm:cxn modelId="{44F0AB00-1B52-4680-9E09-6B51F7117667}" srcId="{1B9230F9-84AF-40E5-B9FB-2866C4B03293}" destId="{FD58C051-1D79-41E1-BF9F-DF99843D7B0D}" srcOrd="2" destOrd="0" parTransId="{B46B5AF9-024F-425B-A3C2-F23EBB1C0147}" sibTransId="{29180DB7-76DC-4FD5-B607-5CAD2BC67854}"/>
    <dgm:cxn modelId="{D5A42B2C-8379-416A-9E6A-B12E4DBBCC4B}" type="presOf" srcId="{6C0BCA8C-C2B2-481E-9E9E-CBDD1C091FD1}" destId="{9A657BF7-B2C6-44BE-8797-961EC2A67F9B}" srcOrd="0" destOrd="0" presId="urn:microsoft.com/office/officeart/2005/8/layout/vList2"/>
    <dgm:cxn modelId="{296C5C34-8C8A-40C9-8DFC-8F3D0E190DEC}" srcId="{1B9230F9-84AF-40E5-B9FB-2866C4B03293}" destId="{6AE2B169-55C0-4333-8A26-B521922ACFC3}" srcOrd="3" destOrd="0" parTransId="{1EA1479C-17FB-4FEF-9F46-C73DDC694234}" sibTransId="{493E3923-44DF-4C03-BC43-19BC7BB4FC13}"/>
    <dgm:cxn modelId="{18CFF536-9A69-4558-ACD3-1D460A1B25B6}" type="presOf" srcId="{0463D3F1-01D3-4EC9-BED0-48A2F9056F2D}" destId="{85C90DD0-0523-44C6-8EB4-1EF649C63006}" srcOrd="0" destOrd="0" presId="urn:microsoft.com/office/officeart/2005/8/layout/vList2"/>
    <dgm:cxn modelId="{5950AD5E-2699-465E-ADF1-544F03E534A4}" type="presOf" srcId="{1B9230F9-84AF-40E5-B9FB-2866C4B03293}" destId="{778D0C67-07A4-4969-96A5-BD0325DA1907}" srcOrd="0" destOrd="0" presId="urn:microsoft.com/office/officeart/2005/8/layout/vList2"/>
    <dgm:cxn modelId="{E71F6942-CD15-4E53-948C-89A212354EF0}" type="presOf" srcId="{FD58C051-1D79-41E1-BF9F-DF99843D7B0D}" destId="{3253C20A-67F3-4CC2-B35B-A81172B67E03}" srcOrd="0" destOrd="0" presId="urn:microsoft.com/office/officeart/2005/8/layout/vList2"/>
    <dgm:cxn modelId="{495DFB4C-CC2F-44F1-93F1-C738BFD9226E}" srcId="{1B9230F9-84AF-40E5-B9FB-2866C4B03293}" destId="{03E6EA01-9492-4D30-8EE3-EC5A7BDC9FC7}" srcOrd="4" destOrd="0" parTransId="{29FA1B31-EA11-4D55-BF94-59612AB296B9}" sibTransId="{01CD15B6-AEE5-4906-A328-6C6A21E82993}"/>
    <dgm:cxn modelId="{131F7470-F4F9-4AF0-B1E9-CA9D192C230E}" type="presOf" srcId="{5FDC0FC6-4A13-4AAF-9684-4613F8BC42FD}" destId="{49CB0B67-5DEB-490A-ABAA-EF201BA04FA6}" srcOrd="0" destOrd="0" presId="urn:microsoft.com/office/officeart/2005/8/layout/vList2"/>
    <dgm:cxn modelId="{E0DDA273-F5BE-4B30-9E4F-A12777C45538}" type="presOf" srcId="{0E92F48D-D7D7-4777-8C46-54901482DF1E}" destId="{9B726029-1BCE-434D-99E4-8EFF9BFAD95E}" srcOrd="0" destOrd="0" presId="urn:microsoft.com/office/officeart/2005/8/layout/vList2"/>
    <dgm:cxn modelId="{5F228855-5B9B-4423-888B-6E2C504FFC83}" type="presOf" srcId="{6AE2B169-55C0-4333-8A26-B521922ACFC3}" destId="{73B9627F-5076-4089-8B17-06C0F29BBD6A}" srcOrd="0" destOrd="0" presId="urn:microsoft.com/office/officeart/2005/8/layout/vList2"/>
    <dgm:cxn modelId="{13F94276-0026-4E50-AC58-E8548A1CF851}" srcId="{1B9230F9-84AF-40E5-B9FB-2866C4B03293}" destId="{6C0BCA8C-C2B2-481E-9E9E-CBDD1C091FD1}" srcOrd="1" destOrd="0" parTransId="{C30DE6E2-8B7C-4E4A-A0DD-E31050CFBFEE}" sibTransId="{B53B0C3A-3CDE-4448-BD7F-6AB271BEAAC3}"/>
    <dgm:cxn modelId="{B2163FA6-F2D1-42D2-9607-F3F2C23FD2EC}" srcId="{1B9230F9-84AF-40E5-B9FB-2866C4B03293}" destId="{5FDC0FC6-4A13-4AAF-9684-4613F8BC42FD}" srcOrd="6" destOrd="0" parTransId="{825E0F5D-68E5-4D4E-861C-06D5EB2E6CF0}" sibTransId="{1A9C5995-65EA-4FB1-86CB-F5E736F8124F}"/>
    <dgm:cxn modelId="{BB0ABEBE-F181-43BD-93E8-36D43B4F5D75}" srcId="{1B9230F9-84AF-40E5-B9FB-2866C4B03293}" destId="{0463D3F1-01D3-4EC9-BED0-48A2F9056F2D}" srcOrd="5" destOrd="0" parTransId="{0A2ADE91-CF38-4233-B380-FE78384D06CD}" sibTransId="{A5043D9B-3EC2-499F-88C1-B7FBFE26104D}"/>
    <dgm:cxn modelId="{B46F95F4-2308-44F5-89B4-731C92B1FBCC}" srcId="{1B9230F9-84AF-40E5-B9FB-2866C4B03293}" destId="{0E92F48D-D7D7-4777-8C46-54901482DF1E}" srcOrd="0" destOrd="0" parTransId="{B7C4148B-A893-4C35-838D-F4EA49C6450F}" sibTransId="{010F65D4-359F-4C79-AE01-5B8D85915C92}"/>
    <dgm:cxn modelId="{D204E9F8-23DA-4789-B5C3-4D0376BE4CA7}" type="presOf" srcId="{03E6EA01-9492-4D30-8EE3-EC5A7BDC9FC7}" destId="{63E294D8-B217-4060-A9AD-6DEAF793E5E5}" srcOrd="0" destOrd="0" presId="urn:microsoft.com/office/officeart/2005/8/layout/vList2"/>
    <dgm:cxn modelId="{322FAE9A-B5A5-4AAB-B28E-2B6D37675018}" type="presParOf" srcId="{778D0C67-07A4-4969-96A5-BD0325DA1907}" destId="{9B726029-1BCE-434D-99E4-8EFF9BFAD95E}" srcOrd="0" destOrd="0" presId="urn:microsoft.com/office/officeart/2005/8/layout/vList2"/>
    <dgm:cxn modelId="{75F8ED88-83C4-4714-AC2E-E99F080DE53D}" type="presParOf" srcId="{778D0C67-07A4-4969-96A5-BD0325DA1907}" destId="{2B7AE802-5DC1-4A8D-BC19-75AA81038A67}" srcOrd="1" destOrd="0" presId="urn:microsoft.com/office/officeart/2005/8/layout/vList2"/>
    <dgm:cxn modelId="{7FB0EAD4-B4E5-4DE4-95DD-770AB16D692C}" type="presParOf" srcId="{778D0C67-07A4-4969-96A5-BD0325DA1907}" destId="{9A657BF7-B2C6-44BE-8797-961EC2A67F9B}" srcOrd="2" destOrd="0" presId="urn:microsoft.com/office/officeart/2005/8/layout/vList2"/>
    <dgm:cxn modelId="{7A464234-3CA6-493B-B106-C22F5238067B}" type="presParOf" srcId="{778D0C67-07A4-4969-96A5-BD0325DA1907}" destId="{C77FEE90-DB5C-4B2F-BBF5-DC21922CFD42}" srcOrd="3" destOrd="0" presId="urn:microsoft.com/office/officeart/2005/8/layout/vList2"/>
    <dgm:cxn modelId="{0D9CEC80-5EF5-44D3-B976-741405A79915}" type="presParOf" srcId="{778D0C67-07A4-4969-96A5-BD0325DA1907}" destId="{3253C20A-67F3-4CC2-B35B-A81172B67E03}" srcOrd="4" destOrd="0" presId="urn:microsoft.com/office/officeart/2005/8/layout/vList2"/>
    <dgm:cxn modelId="{02C7530B-90BD-4387-8C1C-301673C64669}" type="presParOf" srcId="{778D0C67-07A4-4969-96A5-BD0325DA1907}" destId="{FBD503A5-3F43-4948-99FB-8CD1D04C98ED}" srcOrd="5" destOrd="0" presId="urn:microsoft.com/office/officeart/2005/8/layout/vList2"/>
    <dgm:cxn modelId="{B6DD3BBC-6A57-4552-A117-26CA91F7F76A}" type="presParOf" srcId="{778D0C67-07A4-4969-96A5-BD0325DA1907}" destId="{73B9627F-5076-4089-8B17-06C0F29BBD6A}" srcOrd="6" destOrd="0" presId="urn:microsoft.com/office/officeart/2005/8/layout/vList2"/>
    <dgm:cxn modelId="{7B9BD6E3-A111-4B5B-8DD4-71344F1785D5}" type="presParOf" srcId="{778D0C67-07A4-4969-96A5-BD0325DA1907}" destId="{3F7623B3-A065-4165-876A-217D47276D4E}" srcOrd="7" destOrd="0" presId="urn:microsoft.com/office/officeart/2005/8/layout/vList2"/>
    <dgm:cxn modelId="{AC7FA288-D579-4D86-91A9-0DC4C5638651}" type="presParOf" srcId="{778D0C67-07A4-4969-96A5-BD0325DA1907}" destId="{63E294D8-B217-4060-A9AD-6DEAF793E5E5}" srcOrd="8" destOrd="0" presId="urn:microsoft.com/office/officeart/2005/8/layout/vList2"/>
    <dgm:cxn modelId="{1808DAD1-563F-4E2A-9F1C-204D26CAE293}" type="presParOf" srcId="{778D0C67-07A4-4969-96A5-BD0325DA1907}" destId="{1E6217F1-AA5D-4811-BAE5-CE380106878D}" srcOrd="9" destOrd="0" presId="urn:microsoft.com/office/officeart/2005/8/layout/vList2"/>
    <dgm:cxn modelId="{F79F506E-D644-4715-BEBC-71E8EF90BE52}" type="presParOf" srcId="{778D0C67-07A4-4969-96A5-BD0325DA1907}" destId="{85C90DD0-0523-44C6-8EB4-1EF649C63006}" srcOrd="10" destOrd="0" presId="urn:microsoft.com/office/officeart/2005/8/layout/vList2"/>
    <dgm:cxn modelId="{C7A6FD6C-3F95-4CB2-9684-A9C919BEE287}" type="presParOf" srcId="{778D0C67-07A4-4969-96A5-BD0325DA1907}" destId="{97228B8A-0B99-4574-926C-CF77311E3A8A}" srcOrd="11" destOrd="0" presId="urn:microsoft.com/office/officeart/2005/8/layout/vList2"/>
    <dgm:cxn modelId="{C8F3C423-EC83-4809-BE7E-DB12E9D0BED1}" type="presParOf" srcId="{778D0C67-07A4-4969-96A5-BD0325DA1907}" destId="{49CB0B67-5DEB-490A-ABAA-EF201BA04FA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26029-1BCE-434D-99E4-8EFF9BFAD95E}">
      <dsp:nvSpPr>
        <dsp:cNvPr id="0" name=""/>
        <dsp:cNvSpPr/>
      </dsp:nvSpPr>
      <dsp:spPr>
        <a:xfrm>
          <a:off x="0" y="110850"/>
          <a:ext cx="4780416"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Introduction</a:t>
          </a:r>
        </a:p>
      </dsp:txBody>
      <dsp:txXfrm>
        <a:off x="26930" y="137780"/>
        <a:ext cx="4726556" cy="497795"/>
      </dsp:txXfrm>
    </dsp:sp>
    <dsp:sp modelId="{9A657BF7-B2C6-44BE-8797-961EC2A67F9B}">
      <dsp:nvSpPr>
        <dsp:cNvPr id="0" name=""/>
        <dsp:cNvSpPr/>
      </dsp:nvSpPr>
      <dsp:spPr>
        <a:xfrm>
          <a:off x="0" y="728745"/>
          <a:ext cx="4780416" cy="55165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Definition</a:t>
          </a:r>
        </a:p>
      </dsp:txBody>
      <dsp:txXfrm>
        <a:off x="26930" y="755675"/>
        <a:ext cx="4726556" cy="497795"/>
      </dsp:txXfrm>
    </dsp:sp>
    <dsp:sp modelId="{3253C20A-67F3-4CC2-B35B-A81172B67E03}">
      <dsp:nvSpPr>
        <dsp:cNvPr id="0" name=""/>
        <dsp:cNvSpPr/>
      </dsp:nvSpPr>
      <dsp:spPr>
        <a:xfrm>
          <a:off x="0" y="1346640"/>
          <a:ext cx="4780416" cy="5516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Case study</a:t>
          </a:r>
        </a:p>
      </dsp:txBody>
      <dsp:txXfrm>
        <a:off x="26930" y="1373570"/>
        <a:ext cx="4726556" cy="497795"/>
      </dsp:txXfrm>
    </dsp:sp>
    <dsp:sp modelId="{73B9627F-5076-4089-8B17-06C0F29BBD6A}">
      <dsp:nvSpPr>
        <dsp:cNvPr id="0" name=""/>
        <dsp:cNvSpPr/>
      </dsp:nvSpPr>
      <dsp:spPr>
        <a:xfrm>
          <a:off x="0" y="1964535"/>
          <a:ext cx="4780416"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Time Optimization</a:t>
          </a:r>
        </a:p>
      </dsp:txBody>
      <dsp:txXfrm>
        <a:off x="26930" y="1991465"/>
        <a:ext cx="4726556" cy="497795"/>
      </dsp:txXfrm>
    </dsp:sp>
    <dsp:sp modelId="{63E294D8-B217-4060-A9AD-6DEAF793E5E5}">
      <dsp:nvSpPr>
        <dsp:cNvPr id="0" name=""/>
        <dsp:cNvSpPr/>
      </dsp:nvSpPr>
      <dsp:spPr>
        <a:xfrm>
          <a:off x="0" y="2582430"/>
          <a:ext cx="4780416" cy="5516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Decisions variables</a:t>
          </a:r>
        </a:p>
      </dsp:txBody>
      <dsp:txXfrm>
        <a:off x="26930" y="2609360"/>
        <a:ext cx="4726556" cy="497795"/>
      </dsp:txXfrm>
    </dsp:sp>
    <dsp:sp modelId="{85C90DD0-0523-44C6-8EB4-1EF649C63006}">
      <dsp:nvSpPr>
        <dsp:cNvPr id="0" name=""/>
        <dsp:cNvSpPr/>
      </dsp:nvSpPr>
      <dsp:spPr>
        <a:xfrm>
          <a:off x="0" y="3200325"/>
          <a:ext cx="4780416" cy="55165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Genetic Algorithm</a:t>
          </a:r>
        </a:p>
      </dsp:txBody>
      <dsp:txXfrm>
        <a:off x="26930" y="3227255"/>
        <a:ext cx="4726556" cy="497795"/>
      </dsp:txXfrm>
    </dsp:sp>
    <dsp:sp modelId="{49CB0B67-5DEB-490A-ABAA-EF201BA04FA6}">
      <dsp:nvSpPr>
        <dsp:cNvPr id="0" name=""/>
        <dsp:cNvSpPr/>
      </dsp:nvSpPr>
      <dsp:spPr>
        <a:xfrm>
          <a:off x="0" y="3818220"/>
          <a:ext cx="4780416"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Final Solution from Genetic Algorithm</a:t>
          </a:r>
        </a:p>
      </dsp:txBody>
      <dsp:txXfrm>
        <a:off x="26930" y="3845150"/>
        <a:ext cx="4726556"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2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30">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ight Triangle 32">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3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1383527"/>
            <a:ext cx="6117158" cy="4175166"/>
          </a:xfrm>
        </p:spPr>
        <p:txBody>
          <a:bodyPr anchor="ctr">
            <a:noAutofit/>
          </a:bodyPr>
          <a:lstStyle/>
          <a:p>
            <a:r>
              <a:rPr lang="en-US" b="1" dirty="0">
                <a:latin typeface="Times New Roman"/>
                <a:cs typeface="Calibri Light"/>
              </a:rPr>
              <a:t>Efficient Route Planning and Scheduling for Electric Vehicle Charging</a:t>
            </a:r>
          </a:p>
        </p:txBody>
      </p:sp>
      <p:sp>
        <p:nvSpPr>
          <p:cNvPr id="3" name="Subtitle 2"/>
          <p:cNvSpPr>
            <a:spLocks noGrp="1"/>
          </p:cNvSpPr>
          <p:nvPr>
            <p:ph type="subTitle" idx="1"/>
          </p:nvPr>
        </p:nvSpPr>
        <p:spPr>
          <a:xfrm>
            <a:off x="8013517" y="2671638"/>
            <a:ext cx="3086502" cy="1598946"/>
          </a:xfrm>
        </p:spPr>
        <p:txBody>
          <a:bodyPr vert="horz" lIns="91440" tIns="45720" rIns="91440" bIns="45720" rtlCol="0" anchor="ctr">
            <a:noAutofit/>
          </a:bodyPr>
          <a:lstStyle/>
          <a:p>
            <a:pPr algn="l"/>
            <a:r>
              <a:rPr lang="en-US" sz="1800" b="1" dirty="0">
                <a:latin typeface="Times New Roman"/>
                <a:cs typeface="Calibri"/>
              </a:rPr>
              <a:t>Submitted by- </a:t>
            </a:r>
          </a:p>
          <a:p>
            <a:pPr algn="l"/>
            <a:r>
              <a:rPr lang="en-US" sz="1800" b="1" dirty="0">
                <a:latin typeface="Times New Roman"/>
                <a:cs typeface="Calibri"/>
              </a:rPr>
              <a:t>Sashwat Rawat (200107074)</a:t>
            </a:r>
          </a:p>
          <a:p>
            <a:pPr algn="l"/>
            <a:r>
              <a:rPr lang="en-US" sz="1800" b="1" dirty="0">
                <a:latin typeface="Times New Roman"/>
                <a:cs typeface="Calibri"/>
              </a:rPr>
              <a:t>Saurabh Kumar (200107076)</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A2B66-D76B-081D-232A-BC892E2AAEA0}"/>
              </a:ext>
            </a:extLst>
          </p:cNvPr>
          <p:cNvSpPr>
            <a:spLocks noGrp="1"/>
          </p:cNvSpPr>
          <p:nvPr>
            <p:ph idx="1"/>
          </p:nvPr>
        </p:nvSpPr>
        <p:spPr>
          <a:xfrm>
            <a:off x="637308" y="638236"/>
            <a:ext cx="10515600" cy="5629153"/>
          </a:xfrm>
        </p:spPr>
        <p:txBody>
          <a:bodyPr vert="horz" lIns="91440" tIns="45720" rIns="91440" bIns="45720" rtlCol="0" anchor="t">
            <a:normAutofit/>
          </a:bodyPr>
          <a:lstStyle/>
          <a:p>
            <a:pPr marL="0" indent="0">
              <a:buNone/>
            </a:pPr>
            <a:r>
              <a:rPr lang="en-US" dirty="0">
                <a:cs typeface="Calibri"/>
              </a:rPr>
              <a:t>2. </a:t>
            </a:r>
            <a:r>
              <a:rPr lang="en-US" dirty="0">
                <a:latin typeface="Times New Roman"/>
                <a:cs typeface="Calibri"/>
              </a:rPr>
              <a:t> For solving the order in which the vehicles will charge (to find their waiting time in charging station) we will again use GA</a:t>
            </a:r>
            <a:endParaRPr lang="en-US">
              <a:latin typeface="Times New Roman"/>
              <a:cs typeface="Calibri"/>
            </a:endParaRPr>
          </a:p>
          <a:p>
            <a:r>
              <a:rPr lang="en-US" dirty="0">
                <a:latin typeface="Times New Roman"/>
                <a:cs typeface="Calibri"/>
              </a:rPr>
              <a:t>Y</a:t>
            </a:r>
            <a:r>
              <a:rPr lang="en-US" sz="1900" baseline="-25000" dirty="0">
                <a:latin typeface="Times New Roman"/>
                <a:cs typeface="Calibri"/>
              </a:rPr>
              <a:t>i   </a:t>
            </a:r>
            <a:r>
              <a:rPr lang="en-US" dirty="0">
                <a:latin typeface="Times New Roman"/>
                <a:cs typeface="Calibri"/>
              </a:rPr>
              <a:t> :  This will be of length depending on the no. of vehicles coming to a particular station. Where;</a:t>
            </a:r>
          </a:p>
          <a:p>
            <a:pPr marL="0" indent="0">
              <a:buNone/>
            </a:pPr>
            <a:r>
              <a:rPr lang="en-US" dirty="0">
                <a:latin typeface="Times New Roman"/>
                <a:cs typeface="Calibri"/>
              </a:rPr>
              <a:t>           1</a:t>
            </a:r>
            <a:r>
              <a:rPr lang="en-US" sz="1900" baseline="30000" dirty="0">
                <a:latin typeface="Times New Roman"/>
                <a:cs typeface="Calibri"/>
              </a:rPr>
              <a:t>st</a:t>
            </a:r>
            <a:r>
              <a:rPr lang="en-US" dirty="0">
                <a:latin typeface="Times New Roman"/>
                <a:cs typeface="Calibri"/>
              </a:rPr>
              <a:t> half- </a:t>
            </a:r>
            <a:r>
              <a:rPr lang="en-US" err="1">
                <a:latin typeface="Times New Roman"/>
                <a:cs typeface="Calibri"/>
              </a:rPr>
              <a:t>i</a:t>
            </a:r>
            <a:r>
              <a:rPr lang="en-US" sz="1900" baseline="30000" err="1">
                <a:latin typeface="Times New Roman"/>
                <a:cs typeface="Calibri"/>
              </a:rPr>
              <a:t>th</a:t>
            </a:r>
            <a:r>
              <a:rPr lang="en-US" sz="1900" baseline="30000" dirty="0">
                <a:latin typeface="Times New Roman"/>
                <a:cs typeface="Calibri"/>
              </a:rPr>
              <a:t> </a:t>
            </a:r>
            <a:r>
              <a:rPr lang="en-US" dirty="0">
                <a:latin typeface="Times New Roman"/>
                <a:cs typeface="Calibri"/>
              </a:rPr>
              <a:t>vehicle is going to the </a:t>
            </a:r>
            <a:r>
              <a:rPr lang="en-US" err="1">
                <a:latin typeface="Times New Roman"/>
                <a:cs typeface="Calibri"/>
              </a:rPr>
              <a:t>j</a:t>
            </a:r>
            <a:r>
              <a:rPr lang="en-US" sz="1900" baseline="30000" err="1">
                <a:latin typeface="Times New Roman"/>
                <a:cs typeface="Calibri"/>
              </a:rPr>
              <a:t>th</a:t>
            </a:r>
            <a:r>
              <a:rPr lang="en-US" dirty="0">
                <a:latin typeface="Times New Roman"/>
                <a:cs typeface="Calibri"/>
              </a:rPr>
              <a:t> charging station</a:t>
            </a:r>
          </a:p>
          <a:p>
            <a:pPr marL="0" indent="0">
              <a:buNone/>
            </a:pPr>
            <a:r>
              <a:rPr lang="en-US" dirty="0">
                <a:latin typeface="Times New Roman"/>
                <a:cs typeface="Calibri"/>
              </a:rPr>
              <a:t>           2</a:t>
            </a:r>
            <a:r>
              <a:rPr lang="en-US" sz="1900" baseline="30000" dirty="0">
                <a:latin typeface="Times New Roman"/>
                <a:cs typeface="Calibri"/>
              </a:rPr>
              <a:t>nd </a:t>
            </a:r>
            <a:r>
              <a:rPr lang="en-US" dirty="0">
                <a:latin typeface="Times New Roman"/>
                <a:cs typeface="Calibri"/>
              </a:rPr>
              <a:t>half- </a:t>
            </a:r>
            <a:r>
              <a:rPr lang="en-US" err="1">
                <a:latin typeface="Times New Roman"/>
                <a:cs typeface="Calibri"/>
              </a:rPr>
              <a:t>i</a:t>
            </a:r>
            <a:r>
              <a:rPr lang="en-US" sz="1900" baseline="30000" err="1">
                <a:latin typeface="Times New Roman"/>
                <a:cs typeface="Calibri"/>
              </a:rPr>
              <a:t>th</a:t>
            </a:r>
            <a:r>
              <a:rPr lang="en-US" dirty="0">
                <a:latin typeface="Times New Roman"/>
                <a:cs typeface="Calibri"/>
              </a:rPr>
              <a:t> vehicle will pick-up the k</a:t>
            </a:r>
            <a:r>
              <a:rPr lang="en-US" sz="1900" baseline="30000" dirty="0">
                <a:latin typeface="Times New Roman"/>
                <a:cs typeface="Calibri"/>
              </a:rPr>
              <a:t>th</a:t>
            </a:r>
            <a:r>
              <a:rPr lang="en-US" dirty="0">
                <a:latin typeface="Times New Roman"/>
                <a:cs typeface="Calibri"/>
              </a:rPr>
              <a:t> passenger</a:t>
            </a:r>
          </a:p>
          <a:p>
            <a:r>
              <a:rPr lang="en-US" dirty="0">
                <a:latin typeface="Times New Roman"/>
                <a:cs typeface="Calibri"/>
              </a:rPr>
              <a:t>From the previous example we can say vehicles  1,3 and 4 come to station 3 so their </a:t>
            </a:r>
            <a:r>
              <a:rPr lang="en-US" dirty="0" err="1">
                <a:latin typeface="Times New Roman"/>
                <a:cs typeface="Calibri"/>
              </a:rPr>
              <a:t>optimised</a:t>
            </a:r>
            <a:r>
              <a:rPr lang="en-US" dirty="0">
                <a:latin typeface="Times New Roman"/>
                <a:cs typeface="Calibri"/>
              </a:rPr>
              <a:t> Yi will give the order in which they will charge and the others will wait.</a:t>
            </a:r>
          </a:p>
          <a:p>
            <a:r>
              <a:rPr lang="en-US" dirty="0" err="1">
                <a:latin typeface="Times New Roman"/>
                <a:cs typeface="Calibri"/>
              </a:rPr>
              <a:t>eg</a:t>
            </a:r>
            <a:r>
              <a:rPr lang="en-US" dirty="0">
                <a:latin typeface="Times New Roman"/>
                <a:cs typeface="Calibri"/>
              </a:rPr>
              <a:t>: Y=[3 1 2]  - means Vehicle 4 will charge first then vehicle 1 and vehicle 4 will be charged at last.</a:t>
            </a:r>
          </a:p>
        </p:txBody>
      </p:sp>
    </p:spTree>
    <p:extLst>
      <p:ext uri="{BB962C8B-B14F-4D97-AF65-F5344CB8AC3E}">
        <p14:creationId xmlns:p14="http://schemas.microsoft.com/office/powerpoint/2010/main" val="100987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0E813-65E4-5C16-F671-D530BB0594CB}"/>
              </a:ext>
            </a:extLst>
          </p:cNvPr>
          <p:cNvSpPr>
            <a:spLocks noGrp="1"/>
          </p:cNvSpPr>
          <p:nvPr>
            <p:ph type="title"/>
          </p:nvPr>
        </p:nvSpPr>
        <p:spPr>
          <a:xfrm>
            <a:off x="1285240" y="863026"/>
            <a:ext cx="8074815" cy="1618489"/>
          </a:xfrm>
        </p:spPr>
        <p:txBody>
          <a:bodyPr anchor="ctr">
            <a:normAutofit/>
          </a:bodyPr>
          <a:lstStyle/>
          <a:p>
            <a:pPr algn="ctr"/>
            <a:r>
              <a:rPr lang="en-US" sz="7200" b="1">
                <a:latin typeface="Times New Roman"/>
                <a:cs typeface="Calibri Light" panose="020F0302020204030204"/>
              </a:rPr>
              <a:t>Genetic Algorithm:</a:t>
            </a:r>
            <a:endParaRPr lang="en-US"/>
          </a:p>
        </p:txBody>
      </p:sp>
      <p:sp>
        <p:nvSpPr>
          <p:cNvPr id="3" name="Content Placeholder 2">
            <a:extLst>
              <a:ext uri="{FF2B5EF4-FFF2-40B4-BE49-F238E27FC236}">
                <a16:creationId xmlns:a16="http://schemas.microsoft.com/office/drawing/2014/main" id="{C4CE7845-4F8F-DAEB-4DB2-5EF8A36D14BB}"/>
              </a:ext>
            </a:extLst>
          </p:cNvPr>
          <p:cNvSpPr>
            <a:spLocks noGrp="1"/>
          </p:cNvSpPr>
          <p:nvPr>
            <p:ph idx="1"/>
          </p:nvPr>
        </p:nvSpPr>
        <p:spPr>
          <a:xfrm>
            <a:off x="1285240" y="2477100"/>
            <a:ext cx="8074815" cy="3292764"/>
          </a:xfrm>
        </p:spPr>
        <p:txBody>
          <a:bodyPr vert="horz" lIns="91440" tIns="45720" rIns="91440" bIns="45720" rtlCol="0" anchor="t">
            <a:normAutofit/>
          </a:bodyPr>
          <a:lstStyle/>
          <a:p>
            <a:r>
              <a:rPr lang="en-US" sz="2000" dirty="0">
                <a:latin typeface="Times New Roman"/>
                <a:ea typeface="+mn-lt"/>
                <a:cs typeface="+mn-lt"/>
              </a:rPr>
              <a:t>A genetic algorithm is a type of optimization algorithm that is inspired by the process of natural selection in biological evolution. It works by evolving a population of potential solutions to a problem over successive generations, using selection, crossover, and mutation operations that mimic the natural processes of reproduction and genetic variation.</a:t>
            </a:r>
            <a:endParaRPr lang="en-US" sz="2000" dirty="0">
              <a:cs typeface="Calibri"/>
            </a:endParaRPr>
          </a:p>
          <a:p>
            <a:r>
              <a:rPr lang="en-US" sz="2000" dirty="0">
                <a:latin typeface="Times New Roman"/>
                <a:ea typeface="+mn-lt"/>
                <a:cs typeface="+mn-lt"/>
              </a:rPr>
              <a:t>Overall, the genetic algorithm is a powerful optimization technique that can efficiently search the solution space for optimal solutions. By mimicking the principles of natural selection and genetic inheritance, it can explore a wide range of potential solutions and converge on the best solution over time.</a:t>
            </a:r>
            <a:endParaRPr lang="en-US" sz="2000" dirty="0">
              <a:latin typeface="Times New Roman"/>
              <a:cs typeface="Calibri"/>
            </a:endParaRPr>
          </a:p>
        </p:txBody>
      </p:sp>
    </p:spTree>
    <p:extLst>
      <p:ext uri="{BB962C8B-B14F-4D97-AF65-F5344CB8AC3E}">
        <p14:creationId xmlns:p14="http://schemas.microsoft.com/office/powerpoint/2010/main" val="214952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6F131-A32D-C6ED-28CA-5CF5DD61B0C5}"/>
              </a:ext>
            </a:extLst>
          </p:cNvPr>
          <p:cNvSpPr>
            <a:spLocks noGrp="1"/>
          </p:cNvSpPr>
          <p:nvPr>
            <p:ph idx="1"/>
          </p:nvPr>
        </p:nvSpPr>
        <p:spPr>
          <a:xfrm>
            <a:off x="838199" y="160948"/>
            <a:ext cx="10515600" cy="6637338"/>
          </a:xfrm>
        </p:spPr>
        <p:txBody>
          <a:bodyPr vert="horz" lIns="91440" tIns="45720" rIns="91440" bIns="45720" rtlCol="0" anchor="t">
            <a:noAutofit/>
          </a:bodyPr>
          <a:lstStyle/>
          <a:p>
            <a:pPr marL="0" indent="0" algn="ctr">
              <a:buNone/>
            </a:pPr>
            <a:r>
              <a:rPr lang="en-US" sz="3200" dirty="0">
                <a:latin typeface="Times New Roman"/>
                <a:ea typeface="+mn-lt"/>
                <a:cs typeface="+mn-lt"/>
              </a:rPr>
              <a:t>The genetic algorithm can be summarized in the following steps:</a:t>
            </a:r>
            <a:endParaRPr lang="en-US" sz="3200">
              <a:latin typeface="Times New Roman"/>
              <a:cs typeface="Calibri" panose="020F0502020204030204"/>
            </a:endParaRPr>
          </a:p>
          <a:p>
            <a:pPr marL="0" indent="0" algn="ctr">
              <a:buNone/>
            </a:pPr>
            <a:endParaRPr lang="en-US" sz="3200" dirty="0">
              <a:latin typeface="Times New Roman"/>
              <a:ea typeface="+mn-lt"/>
              <a:cs typeface="+mn-lt"/>
            </a:endParaRPr>
          </a:p>
          <a:p>
            <a:pPr marL="0" indent="0" algn="ctr">
              <a:buNone/>
            </a:pPr>
            <a:endParaRPr lang="en-US" sz="3200" dirty="0">
              <a:latin typeface="Times New Roman"/>
              <a:ea typeface="+mn-lt"/>
              <a:cs typeface="+mn-lt"/>
            </a:endParaRPr>
          </a:p>
          <a:p>
            <a:pPr marL="0" indent="0">
              <a:buNone/>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ED6B121F-81EE-39E7-B8B5-A844C10DB186}"/>
              </a:ext>
            </a:extLst>
          </p:cNvPr>
          <p:cNvPicPr>
            <a:picLocks noChangeAspect="1"/>
          </p:cNvPicPr>
          <p:nvPr/>
        </p:nvPicPr>
        <p:blipFill>
          <a:blip r:embed="rId2"/>
          <a:stretch>
            <a:fillRect/>
          </a:stretch>
        </p:blipFill>
        <p:spPr>
          <a:xfrm>
            <a:off x="3681046" y="1428460"/>
            <a:ext cx="4841630" cy="4739634"/>
          </a:xfrm>
          <a:prstGeom prst="rect">
            <a:avLst/>
          </a:prstGeom>
        </p:spPr>
      </p:pic>
    </p:spTree>
    <p:extLst>
      <p:ext uri="{BB962C8B-B14F-4D97-AF65-F5344CB8AC3E}">
        <p14:creationId xmlns:p14="http://schemas.microsoft.com/office/powerpoint/2010/main" val="331015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4535B-BBBA-D70D-C083-B07DB6D8DBB8}"/>
              </a:ext>
            </a:extLst>
          </p:cNvPr>
          <p:cNvSpPr>
            <a:spLocks noGrp="1"/>
          </p:cNvSpPr>
          <p:nvPr>
            <p:ph idx="1"/>
          </p:nvPr>
        </p:nvSpPr>
        <p:spPr>
          <a:xfrm>
            <a:off x="838200" y="547810"/>
            <a:ext cx="10515600" cy="5629153"/>
          </a:xfrm>
        </p:spPr>
        <p:txBody>
          <a:bodyPr vert="horz" lIns="91440" tIns="45720" rIns="91440" bIns="45720" rtlCol="0" anchor="t">
            <a:normAutofit fontScale="92500" lnSpcReduction="10000"/>
          </a:bodyPr>
          <a:lstStyle/>
          <a:p>
            <a:pPr algn="ctr"/>
            <a:endParaRPr lang="en-US">
              <a:cs typeface="Calibri" panose="020F0502020204030204"/>
            </a:endParaRPr>
          </a:p>
          <a:p>
            <a:pPr>
              <a:buFont typeface="Arial,Sans-Serif" panose="020B0604020202020204" pitchFamily="34" charset="0"/>
            </a:pPr>
            <a:r>
              <a:rPr lang="en-US" dirty="0">
                <a:latin typeface="Times New Roman"/>
                <a:cs typeface="Times New Roman"/>
              </a:rPr>
              <a:t>Solution Representation: The solution space is represented as a set of chromosomes, where each chromosome is a vector of values representing a potential solution to the problem. The chromosomes are typically encoded as binary strings or real-valued vectors.</a:t>
            </a:r>
          </a:p>
          <a:p>
            <a:pPr>
              <a:buFont typeface="Arial,Sans-Serif" panose="020B0604020202020204" pitchFamily="34" charset="0"/>
            </a:pPr>
            <a:r>
              <a:rPr lang="en-US" dirty="0">
                <a:latin typeface="Times New Roman"/>
                <a:cs typeface="Times New Roman"/>
              </a:rPr>
              <a:t>Fitness Function: The fitness function evaluates the quality of each chromosome in the population. It maps each chromosome to a fitness score that represents how well it solves the problem. The fitness function is typically a mathematical function that evaluates the performance of the solution.</a:t>
            </a:r>
          </a:p>
          <a:p>
            <a:pPr>
              <a:buFont typeface="Arial,Sans-Serif" panose="020B0604020202020204" pitchFamily="34" charset="0"/>
            </a:pPr>
            <a:r>
              <a:rPr lang="en-US" dirty="0">
                <a:latin typeface="Times New Roman"/>
                <a:cs typeface="Times New Roman"/>
              </a:rPr>
              <a:t>Selection: The selection operator chooses which chromosomes will be used to generate the next generation. Chromosomes with higher fitness scores have a higher probability of being selected. The selection operator can use different selection methods, such as roulette wheel selection or tournament selection</a:t>
            </a:r>
            <a:r>
              <a:rPr lang="en-US" sz="1200" dirty="0">
                <a:latin typeface="Times New Roman"/>
                <a:cs typeface="Times New Roman"/>
              </a:rPr>
              <a:t>.</a:t>
            </a:r>
          </a:p>
          <a:p>
            <a:endParaRPr lang="en-US" dirty="0">
              <a:cs typeface="Calibri"/>
            </a:endParaRPr>
          </a:p>
        </p:txBody>
      </p:sp>
    </p:spTree>
    <p:extLst>
      <p:ext uri="{BB962C8B-B14F-4D97-AF65-F5344CB8AC3E}">
        <p14:creationId xmlns:p14="http://schemas.microsoft.com/office/powerpoint/2010/main" val="352745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79BA3-C1B3-BFE1-C7DB-B1D24FAC21F2}"/>
              </a:ext>
            </a:extLst>
          </p:cNvPr>
          <p:cNvSpPr>
            <a:spLocks noGrp="1"/>
          </p:cNvSpPr>
          <p:nvPr>
            <p:ph idx="1"/>
          </p:nvPr>
        </p:nvSpPr>
        <p:spPr>
          <a:xfrm>
            <a:off x="838200" y="360240"/>
            <a:ext cx="10515600" cy="4351338"/>
          </a:xfrm>
        </p:spPr>
        <p:txBody>
          <a:bodyPr vert="horz" lIns="91440" tIns="45720" rIns="91440" bIns="45720" rtlCol="0" anchor="t">
            <a:noAutofit/>
          </a:bodyPr>
          <a:lstStyle/>
          <a:p>
            <a:r>
              <a:rPr lang="en-US" dirty="0">
                <a:latin typeface="Times New Roman"/>
                <a:ea typeface="+mn-lt"/>
                <a:cs typeface="+mn-lt"/>
              </a:rPr>
              <a:t>Crossover: The crossover operator combines the genetic material of two parent chromosomes to produce one or more offspring chromosomes. This is done by selecting a crossover point in the parent chromosomes and swapping the genetic material beyond that point. The result is two new chromosomes that inherit some genetic material from each parent.</a:t>
            </a:r>
            <a:endParaRPr lang="en-US">
              <a:latin typeface="Times New Roman"/>
              <a:cs typeface="Calibri" panose="020F0502020204030204"/>
            </a:endParaRPr>
          </a:p>
          <a:p>
            <a:r>
              <a:rPr lang="en-US" dirty="0">
                <a:latin typeface="Times New Roman"/>
                <a:ea typeface="+mn-lt"/>
                <a:cs typeface="+mn-lt"/>
              </a:rPr>
              <a:t>Mutation: The mutation operator randomly changes the genetic material of a chromosome. This is done to introduce new genetic material into the population and prevent the algorithm from getting stuck in local optima. The mutation operator selects a random position in the chromosome and changes the value of that position with some probability.</a:t>
            </a:r>
            <a:endParaRPr lang="en-US">
              <a:latin typeface="Times New Roman"/>
              <a:cs typeface="Calibri"/>
            </a:endParaRPr>
          </a:p>
          <a:p>
            <a:r>
              <a:rPr lang="en-US" dirty="0">
                <a:latin typeface="Times New Roman"/>
                <a:ea typeface="+mn-lt"/>
                <a:cs typeface="+mn-lt"/>
              </a:rPr>
              <a:t>Termination: The algorithm terminates when some stopping criterion is met, such as a maximum number of generations or a target fitness score.</a:t>
            </a:r>
            <a:endParaRPr lang="en-US">
              <a:latin typeface="Times New Roman"/>
              <a:cs typeface="Calibri"/>
            </a:endParaRPr>
          </a:p>
          <a:p>
            <a:endParaRPr lang="en-US" dirty="0">
              <a:cs typeface="Calibri"/>
            </a:endParaRPr>
          </a:p>
        </p:txBody>
      </p:sp>
    </p:spTree>
    <p:extLst>
      <p:ext uri="{BB962C8B-B14F-4D97-AF65-F5344CB8AC3E}">
        <p14:creationId xmlns:p14="http://schemas.microsoft.com/office/powerpoint/2010/main" val="169707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0A60-5700-D2F2-893E-7092F2DF7405}"/>
              </a:ext>
            </a:extLst>
          </p:cNvPr>
          <p:cNvSpPr>
            <a:spLocks noGrp="1"/>
          </p:cNvSpPr>
          <p:nvPr>
            <p:ph type="title"/>
          </p:nvPr>
        </p:nvSpPr>
        <p:spPr/>
        <p:txBody>
          <a:bodyPr>
            <a:noAutofit/>
          </a:bodyPr>
          <a:lstStyle/>
          <a:p>
            <a:pPr algn="ctr"/>
            <a:r>
              <a:rPr lang="en-US" sz="4800" b="1" dirty="0">
                <a:latin typeface="Times New Roman"/>
                <a:cs typeface="Calibri Light"/>
              </a:rPr>
              <a:t>Final Solution from Genetic Algorithm Performance</a:t>
            </a:r>
            <a:endParaRPr lang="en-US" sz="4800" b="1" dirty="0">
              <a:latin typeface="Times New Roman"/>
              <a:cs typeface="Times New Roman"/>
            </a:endParaRPr>
          </a:p>
        </p:txBody>
      </p:sp>
      <p:pic>
        <p:nvPicPr>
          <p:cNvPr id="4" name="Picture 4" descr="Table&#10;&#10;Description automatically generated">
            <a:extLst>
              <a:ext uri="{FF2B5EF4-FFF2-40B4-BE49-F238E27FC236}">
                <a16:creationId xmlns:a16="http://schemas.microsoft.com/office/drawing/2014/main" id="{F362A05E-B961-FCCC-0412-820F0B858222}"/>
              </a:ext>
            </a:extLst>
          </p:cNvPr>
          <p:cNvPicPr>
            <a:picLocks noGrp="1" noChangeAspect="1"/>
          </p:cNvPicPr>
          <p:nvPr>
            <p:ph idx="1"/>
          </p:nvPr>
        </p:nvPicPr>
        <p:blipFill>
          <a:blip r:embed="rId2"/>
          <a:stretch>
            <a:fillRect/>
          </a:stretch>
        </p:blipFill>
        <p:spPr>
          <a:xfrm>
            <a:off x="2939196" y="2282398"/>
            <a:ext cx="6325332" cy="3484684"/>
          </a:xfrm>
        </p:spPr>
      </p:pic>
    </p:spTree>
    <p:extLst>
      <p:ext uri="{BB962C8B-B14F-4D97-AF65-F5344CB8AC3E}">
        <p14:creationId xmlns:p14="http://schemas.microsoft.com/office/powerpoint/2010/main" val="281745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table&#10;&#10;Description automatically generated">
            <a:extLst>
              <a:ext uri="{FF2B5EF4-FFF2-40B4-BE49-F238E27FC236}">
                <a16:creationId xmlns:a16="http://schemas.microsoft.com/office/drawing/2014/main" id="{200633F0-C7B9-E71F-EEEC-F4DD682BDCC4}"/>
              </a:ext>
            </a:extLst>
          </p:cNvPr>
          <p:cNvPicPr>
            <a:picLocks noGrp="1" noChangeAspect="1"/>
          </p:cNvPicPr>
          <p:nvPr>
            <p:ph idx="1"/>
          </p:nvPr>
        </p:nvPicPr>
        <p:blipFill rotWithShape="1">
          <a:blip r:embed="rId2"/>
          <a:srcRect b="5689"/>
          <a:stretch/>
        </p:blipFill>
        <p:spPr>
          <a:xfrm>
            <a:off x="838200" y="469664"/>
            <a:ext cx="10515600" cy="5342329"/>
          </a:xfrm>
          <a:prstGeom prst="rect">
            <a:avLst/>
          </a:prstGeom>
        </p:spPr>
      </p:pic>
    </p:spTree>
    <p:extLst>
      <p:ext uri="{BB962C8B-B14F-4D97-AF65-F5344CB8AC3E}">
        <p14:creationId xmlns:p14="http://schemas.microsoft.com/office/powerpoint/2010/main" val="203900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84DC8-961B-D3EA-1CBD-FFDF739D5CFE}"/>
              </a:ext>
            </a:extLst>
          </p:cNvPr>
          <p:cNvSpPr>
            <a:spLocks noGrp="1"/>
          </p:cNvSpPr>
          <p:nvPr>
            <p:ph type="ctrTitle"/>
          </p:nvPr>
        </p:nvSpPr>
        <p:spPr>
          <a:xfrm>
            <a:off x="2633395" y="305608"/>
            <a:ext cx="9231410" cy="3542045"/>
          </a:xfrm>
        </p:spPr>
        <p:txBody>
          <a:bodyPr anchor="b">
            <a:normAutofit/>
          </a:bodyPr>
          <a:lstStyle/>
          <a:p>
            <a:pPr algn="l"/>
            <a:r>
              <a:rPr lang="en-US" sz="11500" b="1">
                <a:latin typeface="Times New Roman"/>
                <a:cs typeface="Calibri Light"/>
              </a:rPr>
              <a:t>Thank You</a:t>
            </a:r>
          </a:p>
        </p:txBody>
      </p:sp>
    </p:spTree>
    <p:extLst>
      <p:ext uri="{BB962C8B-B14F-4D97-AF65-F5344CB8AC3E}">
        <p14:creationId xmlns:p14="http://schemas.microsoft.com/office/powerpoint/2010/main" val="59810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7D099-3EEB-591E-FD23-C4473F80AC41}"/>
              </a:ext>
            </a:extLst>
          </p:cNvPr>
          <p:cNvSpPr>
            <a:spLocks noGrp="1"/>
          </p:cNvSpPr>
          <p:nvPr>
            <p:ph type="title"/>
          </p:nvPr>
        </p:nvSpPr>
        <p:spPr>
          <a:xfrm>
            <a:off x="1006900" y="1188637"/>
            <a:ext cx="3057101" cy="4480726"/>
          </a:xfrm>
        </p:spPr>
        <p:txBody>
          <a:bodyPr>
            <a:normAutofit/>
          </a:bodyPr>
          <a:lstStyle/>
          <a:p>
            <a:pPr algn="r"/>
            <a:r>
              <a:rPr lang="en-US" sz="6100" b="1">
                <a:latin typeface="Times New Roman"/>
                <a:cs typeface="Calibri Light"/>
              </a:rPr>
              <a:t>Content</a:t>
            </a:r>
            <a:endParaRPr lang="en-US" sz="6100" b="1">
              <a:latin typeface="Times New Roman"/>
            </a:endParaRP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8422F6E-35E1-683D-3A0F-27483EC8A732}"/>
              </a:ext>
            </a:extLst>
          </p:cNvPr>
          <p:cNvGraphicFramePr>
            <a:graphicFrameLocks noGrp="1"/>
          </p:cNvGraphicFramePr>
          <p:nvPr>
            <p:ph idx="1"/>
            <p:extLst>
              <p:ext uri="{D42A27DB-BD31-4B8C-83A1-F6EECF244321}">
                <p14:modId xmlns:p14="http://schemas.microsoft.com/office/powerpoint/2010/main" val="2879255785"/>
              </p:ext>
            </p:extLst>
          </p:nvPr>
        </p:nvGraphicFramePr>
        <p:xfrm>
          <a:off x="5217670"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54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D2A79-1D03-3579-3435-9738FAABFFB1}"/>
              </a:ext>
            </a:extLst>
          </p:cNvPr>
          <p:cNvSpPr>
            <a:spLocks noGrp="1"/>
          </p:cNvSpPr>
          <p:nvPr>
            <p:ph type="title"/>
          </p:nvPr>
        </p:nvSpPr>
        <p:spPr>
          <a:xfrm>
            <a:off x="1006900" y="1188637"/>
            <a:ext cx="3141430" cy="4480726"/>
          </a:xfrm>
        </p:spPr>
        <p:txBody>
          <a:bodyPr>
            <a:normAutofit/>
          </a:bodyPr>
          <a:lstStyle/>
          <a:p>
            <a:pPr algn="r"/>
            <a:r>
              <a:rPr lang="en-US" sz="4100" b="1">
                <a:latin typeface="Times New Roman"/>
                <a:cs typeface="Calibri Light"/>
              </a:rPr>
              <a:t>Introduction</a:t>
            </a:r>
          </a:p>
        </p:txBody>
      </p:sp>
      <p:cxnSp>
        <p:nvCxnSpPr>
          <p:cNvPr id="30"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104C07-9700-D068-8C74-0435AD92E147}"/>
              </a:ext>
            </a:extLst>
          </p:cNvPr>
          <p:cNvSpPr>
            <a:spLocks noGrp="1"/>
          </p:cNvSpPr>
          <p:nvPr>
            <p:ph idx="1"/>
          </p:nvPr>
        </p:nvSpPr>
        <p:spPr>
          <a:xfrm>
            <a:off x="5138928" y="1338729"/>
            <a:ext cx="4795584" cy="4180542"/>
          </a:xfrm>
        </p:spPr>
        <p:txBody>
          <a:bodyPr vert="horz" lIns="91440" tIns="45720" rIns="91440" bIns="45720" rtlCol="0" anchor="ctr">
            <a:normAutofit/>
          </a:bodyPr>
          <a:lstStyle/>
          <a:p>
            <a:pPr marL="0" indent="0">
              <a:buNone/>
            </a:pPr>
            <a:r>
              <a:rPr lang="en-US" sz="1900" dirty="0">
                <a:latin typeface="Times New Roman"/>
                <a:ea typeface="+mn-lt"/>
                <a:cs typeface="+mn-lt"/>
              </a:rPr>
              <a:t>The increasing popularity of Electric Vehicles (EVs) has led to a surge in demand for efficient routing and charging infrastructure. To minimize the total traveling time of EVs from their initial position to the final </a:t>
            </a:r>
            <a:r>
              <a:rPr lang="en-US" sz="1900" err="1">
                <a:latin typeface="Times New Roman"/>
                <a:ea typeface="+mn-lt"/>
                <a:cs typeface="+mn-lt"/>
              </a:rPr>
              <a:t>position,i.e</a:t>
            </a:r>
            <a:r>
              <a:rPr lang="en-US" sz="1900" dirty="0">
                <a:latin typeface="Times New Roman"/>
                <a:ea typeface="+mn-lt"/>
                <a:cs typeface="+mn-lt"/>
              </a:rPr>
              <a:t>., passenger and maximize the utilization of charging stations, it is necessary to optimize the routing and scheduling of EVs. Optimal routing and scheduling of EV charging stations involve finding the optimal route and charging schedule for EVs based on various factors, such as the location and capacity of charging stations, the battery capacity of EVs, and the travel distance. </a:t>
            </a:r>
            <a:endParaRPr lang="en-US" sz="1900" dirty="0">
              <a:latin typeface="Times New Roman"/>
              <a:cs typeface="Times New Roman"/>
            </a:endParaRPr>
          </a:p>
        </p:txBody>
      </p:sp>
    </p:spTree>
    <p:extLst>
      <p:ext uri="{BB962C8B-B14F-4D97-AF65-F5344CB8AC3E}">
        <p14:creationId xmlns:p14="http://schemas.microsoft.com/office/powerpoint/2010/main" val="90548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340FD-3F63-6CF7-96E6-8B5C73D1CEE2}"/>
              </a:ext>
            </a:extLst>
          </p:cNvPr>
          <p:cNvSpPr>
            <a:spLocks noGrp="1"/>
          </p:cNvSpPr>
          <p:nvPr>
            <p:ph type="title"/>
          </p:nvPr>
        </p:nvSpPr>
        <p:spPr>
          <a:xfrm>
            <a:off x="1075767" y="1188637"/>
            <a:ext cx="2988234" cy="4480726"/>
          </a:xfrm>
        </p:spPr>
        <p:txBody>
          <a:bodyPr>
            <a:normAutofit/>
          </a:bodyPr>
          <a:lstStyle/>
          <a:p>
            <a:pPr algn="r"/>
            <a:r>
              <a:rPr lang="en-US" sz="5100" b="1">
                <a:latin typeface="Times New Roman"/>
                <a:cs typeface="Calibri Light"/>
              </a:rPr>
              <a:t>Problem Definition</a:t>
            </a:r>
            <a:endParaRPr lang="en-US" sz="5100">
              <a:latin typeface="Times New Roman"/>
              <a:cs typeface="Calibri Light" panose="020F0302020204030204"/>
            </a:endParaRPr>
          </a:p>
        </p:txBody>
      </p:sp>
      <p:cxnSp>
        <p:nvCxnSpPr>
          <p:cNvPr id="31"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8CA7E1-13F3-83C5-993E-D5979198E927}"/>
              </a:ext>
            </a:extLst>
          </p:cNvPr>
          <p:cNvSpPr>
            <a:spLocks noGrp="1"/>
          </p:cNvSpPr>
          <p:nvPr>
            <p:ph idx="1"/>
          </p:nvPr>
        </p:nvSpPr>
        <p:spPr>
          <a:xfrm>
            <a:off x="5349045" y="2129516"/>
            <a:ext cx="4702848" cy="3560260"/>
          </a:xfrm>
        </p:spPr>
        <p:txBody>
          <a:bodyPr vert="horz" lIns="91440" tIns="45720" rIns="91440" bIns="45720" rtlCol="0" anchor="ctr">
            <a:noAutofit/>
          </a:bodyPr>
          <a:lstStyle/>
          <a:p>
            <a:pPr marL="0" indent="0">
              <a:buNone/>
            </a:pPr>
            <a:r>
              <a:rPr lang="en-US" sz="1800" dirty="0">
                <a:latin typeface="Times New Roman"/>
                <a:cs typeface="Calibri" panose="020F0502020204030204"/>
              </a:rPr>
              <a:t>We have considered a particular city where we have n no. of passengers, n no. of vehicles, and m no. of charging stations and we are given data like - </a:t>
            </a:r>
            <a:endParaRPr lang="en-US" sz="1800">
              <a:cs typeface="Calibri"/>
            </a:endParaRPr>
          </a:p>
          <a:p>
            <a:r>
              <a:rPr lang="en-US" sz="1800" dirty="0">
                <a:latin typeface="Times New Roman"/>
                <a:cs typeface="Calibri" panose="020F0502020204030204"/>
              </a:rPr>
              <a:t>Location of passengers, location of vehicles, and location of charging stations.</a:t>
            </a:r>
          </a:p>
          <a:p>
            <a:r>
              <a:rPr lang="en-US" sz="1800" dirty="0">
                <a:latin typeface="Times New Roman"/>
                <a:cs typeface="Calibri" panose="020F0502020204030204"/>
              </a:rPr>
              <a:t>The current charge of each vehicle and the charging rate of each station.</a:t>
            </a:r>
          </a:p>
          <a:p>
            <a:r>
              <a:rPr lang="en-US" sz="1800" dirty="0">
                <a:latin typeface="Times New Roman"/>
                <a:cs typeface="Calibri" panose="020F0502020204030204"/>
              </a:rPr>
              <a:t>The average speed of each vehicle.</a:t>
            </a:r>
          </a:p>
          <a:p>
            <a:pPr marL="0" indent="0">
              <a:buNone/>
            </a:pPr>
            <a:r>
              <a:rPr lang="en-US" sz="1800" dirty="0">
                <a:latin typeface="Times New Roman"/>
                <a:cs typeface="Calibri" panose="020F0502020204030204"/>
              </a:rPr>
              <a:t>    etc...</a:t>
            </a:r>
          </a:p>
          <a:p>
            <a:pPr marL="0" indent="0">
              <a:buNone/>
            </a:pPr>
            <a:r>
              <a:rPr lang="en-US" sz="1800" dirty="0">
                <a:latin typeface="Times New Roman"/>
                <a:cs typeface="Calibri" panose="020F0502020204030204"/>
              </a:rPr>
              <a:t>Based on these data we have to find-</a:t>
            </a:r>
          </a:p>
          <a:p>
            <a:r>
              <a:rPr lang="en-US" sz="1800" dirty="0">
                <a:latin typeface="Times New Roman"/>
                <a:cs typeface="Calibri" panose="020F0502020204030204"/>
              </a:rPr>
              <a:t>Which vehicle is going to which charging station and then to which passenger.</a:t>
            </a:r>
          </a:p>
          <a:p>
            <a:r>
              <a:rPr lang="en-US" sz="1800" dirty="0">
                <a:latin typeface="Times New Roman"/>
                <a:cs typeface="Calibri" panose="020F0502020204030204"/>
              </a:rPr>
              <a:t>The time taken by the vehicle between its initial location and charging station, and between charging station and passenger.</a:t>
            </a:r>
          </a:p>
          <a:p>
            <a:endParaRPr lang="en-US" sz="1300">
              <a:cs typeface="Calibri" panose="020F0502020204030204"/>
            </a:endParaRPr>
          </a:p>
          <a:p>
            <a:pPr marL="0" indent="0">
              <a:buNone/>
            </a:pPr>
            <a:endParaRPr lang="en-US" sz="1300">
              <a:cs typeface="Calibri" panose="020F0502020204030204"/>
            </a:endParaRPr>
          </a:p>
        </p:txBody>
      </p:sp>
    </p:spTree>
    <p:extLst>
      <p:ext uri="{BB962C8B-B14F-4D97-AF65-F5344CB8AC3E}">
        <p14:creationId xmlns:p14="http://schemas.microsoft.com/office/powerpoint/2010/main" val="289863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F86FF-6F52-108E-094E-012FF454537C}"/>
              </a:ext>
            </a:extLst>
          </p:cNvPr>
          <p:cNvSpPr>
            <a:spLocks noGrp="1"/>
          </p:cNvSpPr>
          <p:nvPr>
            <p:ph type="title"/>
          </p:nvPr>
        </p:nvSpPr>
        <p:spPr>
          <a:xfrm>
            <a:off x="841248" y="256032"/>
            <a:ext cx="10506456" cy="1014984"/>
          </a:xfrm>
        </p:spPr>
        <p:txBody>
          <a:bodyPr anchor="b">
            <a:normAutofit/>
          </a:bodyPr>
          <a:lstStyle/>
          <a:p>
            <a:r>
              <a:rPr lang="en-US" b="1">
                <a:latin typeface="Times New Roman"/>
                <a:cs typeface="Calibri Light"/>
              </a:rPr>
              <a:t>Case Study </a:t>
            </a:r>
            <a:r>
              <a:rPr lang="en-US" dirty="0">
                <a:cs typeface="Calibri Light"/>
              </a:rPr>
              <a:t> </a:t>
            </a:r>
            <a:endParaRPr lang="en-US" dirty="0"/>
          </a:p>
        </p:txBody>
      </p:sp>
      <p:sp>
        <p:nvSpPr>
          <p:cNvPr id="25"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ECD7552-09BC-1E6A-AB3A-08DC166DB8DE}"/>
              </a:ext>
            </a:extLst>
          </p:cNvPr>
          <p:cNvSpPr>
            <a:spLocks noGrp="1"/>
          </p:cNvSpPr>
          <p:nvPr>
            <p:ph idx="1"/>
          </p:nvPr>
        </p:nvSpPr>
        <p:spPr>
          <a:xfrm>
            <a:off x="1466782" y="1926266"/>
            <a:ext cx="9258436" cy="4357524"/>
          </a:xfrm>
        </p:spPr>
        <p:txBody>
          <a:bodyPr vert="horz" lIns="91440" tIns="45720" rIns="91440" bIns="45720" rtlCol="0" anchor="t">
            <a:normAutofit/>
          </a:bodyPr>
          <a:lstStyle/>
          <a:p>
            <a:pPr marL="200660" indent="-200660" defTabSz="804672">
              <a:spcBef>
                <a:spcPts val="880"/>
              </a:spcBef>
            </a:pPr>
            <a:r>
              <a:rPr lang="en-US" sz="2100" kern="1200" dirty="0">
                <a:latin typeface="Times New Roman"/>
                <a:ea typeface="+mn-ea"/>
                <a:cs typeface="Calibri"/>
              </a:rPr>
              <a:t>Let the no. of passengers = 5 = no. of vehicles </a:t>
            </a:r>
            <a:endParaRPr lang="en-US" sz="2100" kern="1200" dirty="0">
              <a:latin typeface="Times New Roman"/>
              <a:cs typeface="Times New Roman"/>
            </a:endParaRPr>
          </a:p>
          <a:p>
            <a:pPr marL="200660" indent="-200660" defTabSz="804672">
              <a:spcBef>
                <a:spcPts val="880"/>
              </a:spcBef>
            </a:pPr>
            <a:r>
              <a:rPr lang="en-US" sz="2100" kern="1200" dirty="0">
                <a:latin typeface="Times New Roman"/>
                <a:ea typeface="+mn-ea"/>
                <a:cs typeface="Calibri"/>
              </a:rPr>
              <a:t>No. of charging stations be 3.  </a:t>
            </a:r>
            <a:endParaRPr lang="en-US" sz="2100" kern="1200" dirty="0">
              <a:latin typeface="Times New Roman"/>
              <a:cs typeface="Times New Roman"/>
            </a:endParaRPr>
          </a:p>
          <a:p>
            <a:pPr marL="200660" indent="-200660" defTabSz="804672">
              <a:spcBef>
                <a:spcPts val="880"/>
              </a:spcBef>
            </a:pPr>
            <a:r>
              <a:rPr lang="en-US" sz="2100" kern="1200" dirty="0">
                <a:latin typeface="Times New Roman"/>
                <a:ea typeface="+mn-ea"/>
                <a:cs typeface="Calibri"/>
              </a:rPr>
              <a:t>Let the location of vehicles, passengers and charging stations on cartesian coordinate be :- </a:t>
            </a:r>
            <a:endParaRPr lang="en-US" sz="2100" kern="1200" dirty="0">
              <a:latin typeface="Times New Roman"/>
              <a:cs typeface="Calibri"/>
            </a:endParaRPr>
          </a:p>
          <a:p>
            <a:pPr marL="0" indent="0" defTabSz="804672">
              <a:spcBef>
                <a:spcPts val="880"/>
              </a:spcBef>
              <a:buNone/>
            </a:pPr>
            <a:r>
              <a:rPr lang="en-US" sz="2100" kern="1200" dirty="0">
                <a:latin typeface="+mn-lt"/>
                <a:ea typeface="+mn-lt"/>
                <a:cs typeface="+mn-lt"/>
              </a:rPr>
              <a:t>  </a:t>
            </a:r>
            <a:r>
              <a:rPr lang="en-US" sz="2450" kern="1200" dirty="0">
                <a:latin typeface="+mn-lt"/>
                <a:ea typeface="+mn-lt"/>
                <a:cs typeface="+mn-lt"/>
              </a:rPr>
              <a:t>                                                                                               </a:t>
            </a:r>
            <a:endParaRPr lang="en-US" sz="2450" dirty="0">
              <a:cs typeface="Calibri"/>
            </a:endParaRPr>
          </a:p>
        </p:txBody>
      </p:sp>
      <p:graphicFrame>
        <p:nvGraphicFramePr>
          <p:cNvPr id="5" name="Table 4">
            <a:extLst>
              <a:ext uri="{FF2B5EF4-FFF2-40B4-BE49-F238E27FC236}">
                <a16:creationId xmlns:a16="http://schemas.microsoft.com/office/drawing/2014/main" id="{B5A42D78-69DF-4BE6-00AB-684D8600FE5E}"/>
              </a:ext>
            </a:extLst>
          </p:cNvPr>
          <p:cNvGraphicFramePr>
            <a:graphicFrameLocks noGrp="1"/>
          </p:cNvGraphicFramePr>
          <p:nvPr>
            <p:extLst>
              <p:ext uri="{D42A27DB-BD31-4B8C-83A1-F6EECF244321}">
                <p14:modId xmlns:p14="http://schemas.microsoft.com/office/powerpoint/2010/main" val="3986445999"/>
              </p:ext>
            </p:extLst>
          </p:nvPr>
        </p:nvGraphicFramePr>
        <p:xfrm>
          <a:off x="1482265" y="3579479"/>
          <a:ext cx="2796007" cy="2194560"/>
        </p:xfrm>
        <a:graphic>
          <a:graphicData uri="http://schemas.openxmlformats.org/drawingml/2006/table">
            <a:tbl>
              <a:tblPr firstRow="1" bandRow="1">
                <a:tableStyleId>{5C22544A-7EE6-4342-B048-85BDC9FD1C3A}</a:tableStyleId>
              </a:tblPr>
              <a:tblGrid>
                <a:gridCol w="952499">
                  <a:extLst>
                    <a:ext uri="{9D8B030D-6E8A-4147-A177-3AD203B41FA5}">
                      <a16:colId xmlns:a16="http://schemas.microsoft.com/office/drawing/2014/main" val="1169896472"/>
                    </a:ext>
                  </a:extLst>
                </a:gridCol>
                <a:gridCol w="911506">
                  <a:extLst>
                    <a:ext uri="{9D8B030D-6E8A-4147-A177-3AD203B41FA5}">
                      <a16:colId xmlns:a16="http://schemas.microsoft.com/office/drawing/2014/main" val="1003245037"/>
                    </a:ext>
                  </a:extLst>
                </a:gridCol>
                <a:gridCol w="932002">
                  <a:extLst>
                    <a:ext uri="{9D8B030D-6E8A-4147-A177-3AD203B41FA5}">
                      <a16:colId xmlns:a16="http://schemas.microsoft.com/office/drawing/2014/main" val="4080358616"/>
                    </a:ext>
                  </a:extLst>
                </a:gridCol>
              </a:tblGrid>
              <a:tr h="190500">
                <a:tc>
                  <a:txBody>
                    <a:bodyPr/>
                    <a:lstStyle/>
                    <a:p>
                      <a:pPr algn="ctr"/>
                      <a:r>
                        <a:rPr lang="en-US" dirty="0">
                          <a:effectLst/>
                          <a:latin typeface="Times New Roman"/>
                        </a:rPr>
                        <a:t>EVs</a:t>
                      </a:r>
                      <a:endParaRPr lang="en-US" b="1">
                        <a:solidFill>
                          <a:srgbClr val="FFFFFF"/>
                        </a:solidFill>
                        <a:effectLst/>
                        <a:latin typeface="Times New Roman"/>
                      </a:endParaRPr>
                    </a:p>
                  </a:txBody>
                  <a:tcPr anchor="ctr"/>
                </a:tc>
                <a:tc>
                  <a:txBody>
                    <a:bodyPr/>
                    <a:lstStyle/>
                    <a:p>
                      <a:pPr algn="ctr"/>
                      <a:r>
                        <a:rPr lang="en-US" dirty="0">
                          <a:effectLst/>
                          <a:latin typeface="Times New Roman"/>
                        </a:rPr>
                        <a:t>X</a:t>
                      </a:r>
                      <a:endParaRPr lang="en-US" b="1">
                        <a:solidFill>
                          <a:srgbClr val="FFFFFF"/>
                        </a:solidFill>
                        <a:effectLst/>
                        <a:latin typeface="Times New Roman"/>
                      </a:endParaRPr>
                    </a:p>
                  </a:txBody>
                  <a:tcPr anchor="ctr"/>
                </a:tc>
                <a:tc>
                  <a:txBody>
                    <a:bodyPr/>
                    <a:lstStyle/>
                    <a:p>
                      <a:pPr algn="ctr"/>
                      <a:r>
                        <a:rPr lang="en-US" dirty="0">
                          <a:effectLst/>
                          <a:latin typeface="Times New Roman"/>
                        </a:rPr>
                        <a:t>Y</a:t>
                      </a:r>
                      <a:endParaRPr lang="en-US" b="1">
                        <a:solidFill>
                          <a:srgbClr val="FFFFFF"/>
                        </a:solidFill>
                        <a:effectLst/>
                        <a:latin typeface="Times New Roman"/>
                      </a:endParaRPr>
                    </a:p>
                  </a:txBody>
                  <a:tcPr anchor="ctr"/>
                </a:tc>
                <a:extLst>
                  <a:ext uri="{0D108BD9-81ED-4DB2-BD59-A6C34878D82A}">
                    <a16:rowId xmlns:a16="http://schemas.microsoft.com/office/drawing/2014/main" val="1630584505"/>
                  </a:ext>
                </a:extLst>
              </a:tr>
              <a:tr h="190500">
                <a:tc>
                  <a:txBody>
                    <a:bodyPr/>
                    <a:lstStyle/>
                    <a:p>
                      <a:pPr algn="ctr"/>
                      <a:r>
                        <a:rPr lang="en-US" dirty="0">
                          <a:effectLst/>
                          <a:latin typeface="Times New Roman"/>
                        </a:rPr>
                        <a:t>1</a:t>
                      </a:r>
                    </a:p>
                  </a:txBody>
                  <a:tcPr anchor="ctr"/>
                </a:tc>
                <a:tc>
                  <a:txBody>
                    <a:bodyPr/>
                    <a:lstStyle/>
                    <a:p>
                      <a:pPr algn="ctr"/>
                      <a:r>
                        <a:rPr lang="en-US" dirty="0">
                          <a:effectLst/>
                          <a:latin typeface="Times New Roman"/>
                        </a:rPr>
                        <a:t>0</a:t>
                      </a:r>
                    </a:p>
                  </a:txBody>
                  <a:tcPr anchor="ctr"/>
                </a:tc>
                <a:tc>
                  <a:txBody>
                    <a:bodyPr/>
                    <a:lstStyle/>
                    <a:p>
                      <a:pPr algn="ctr"/>
                      <a:r>
                        <a:rPr lang="en-US" dirty="0">
                          <a:effectLst/>
                          <a:latin typeface="Times New Roman"/>
                        </a:rPr>
                        <a:t>0</a:t>
                      </a:r>
                    </a:p>
                  </a:txBody>
                  <a:tcPr anchor="ctr"/>
                </a:tc>
                <a:extLst>
                  <a:ext uri="{0D108BD9-81ED-4DB2-BD59-A6C34878D82A}">
                    <a16:rowId xmlns:a16="http://schemas.microsoft.com/office/drawing/2014/main" val="2659961763"/>
                  </a:ext>
                </a:extLst>
              </a:tr>
              <a:tr h="190500">
                <a:tc>
                  <a:txBody>
                    <a:bodyPr/>
                    <a:lstStyle/>
                    <a:p>
                      <a:pPr algn="ctr"/>
                      <a:r>
                        <a:rPr lang="en-US" dirty="0">
                          <a:effectLst/>
                          <a:latin typeface="Times New Roman"/>
                        </a:rPr>
                        <a:t>2</a:t>
                      </a:r>
                    </a:p>
                  </a:txBody>
                  <a:tcPr anchor="ctr"/>
                </a:tc>
                <a:tc>
                  <a:txBody>
                    <a:bodyPr/>
                    <a:lstStyle/>
                    <a:p>
                      <a:pPr algn="ctr"/>
                      <a:r>
                        <a:rPr lang="en-US" dirty="0">
                          <a:effectLst/>
                          <a:latin typeface="Times New Roman"/>
                        </a:rPr>
                        <a:t>20</a:t>
                      </a:r>
                    </a:p>
                  </a:txBody>
                  <a:tcPr anchor="ctr"/>
                </a:tc>
                <a:tc>
                  <a:txBody>
                    <a:bodyPr/>
                    <a:lstStyle/>
                    <a:p>
                      <a:pPr algn="ctr"/>
                      <a:r>
                        <a:rPr lang="en-US" dirty="0">
                          <a:effectLst/>
                          <a:latin typeface="Times New Roman"/>
                        </a:rPr>
                        <a:t>28</a:t>
                      </a:r>
                    </a:p>
                  </a:txBody>
                  <a:tcPr anchor="ctr"/>
                </a:tc>
                <a:extLst>
                  <a:ext uri="{0D108BD9-81ED-4DB2-BD59-A6C34878D82A}">
                    <a16:rowId xmlns:a16="http://schemas.microsoft.com/office/drawing/2014/main" val="2180811245"/>
                  </a:ext>
                </a:extLst>
              </a:tr>
              <a:tr h="190500">
                <a:tc>
                  <a:txBody>
                    <a:bodyPr/>
                    <a:lstStyle/>
                    <a:p>
                      <a:pPr algn="ctr"/>
                      <a:r>
                        <a:rPr lang="en-US" dirty="0">
                          <a:effectLst/>
                          <a:latin typeface="Times New Roman"/>
                        </a:rPr>
                        <a:t>3</a:t>
                      </a:r>
                    </a:p>
                  </a:txBody>
                  <a:tcPr anchor="ctr"/>
                </a:tc>
                <a:tc>
                  <a:txBody>
                    <a:bodyPr/>
                    <a:lstStyle/>
                    <a:p>
                      <a:pPr algn="ctr"/>
                      <a:r>
                        <a:rPr lang="en-US" dirty="0">
                          <a:effectLst/>
                          <a:latin typeface="Times New Roman"/>
                        </a:rPr>
                        <a:t>26</a:t>
                      </a:r>
                    </a:p>
                  </a:txBody>
                  <a:tcPr anchor="ctr"/>
                </a:tc>
                <a:tc>
                  <a:txBody>
                    <a:bodyPr/>
                    <a:lstStyle/>
                    <a:p>
                      <a:pPr algn="ctr"/>
                      <a:r>
                        <a:rPr lang="en-US" dirty="0">
                          <a:effectLst/>
                          <a:latin typeface="Times New Roman"/>
                        </a:rPr>
                        <a:t>45</a:t>
                      </a:r>
                    </a:p>
                  </a:txBody>
                  <a:tcPr anchor="ctr"/>
                </a:tc>
                <a:extLst>
                  <a:ext uri="{0D108BD9-81ED-4DB2-BD59-A6C34878D82A}">
                    <a16:rowId xmlns:a16="http://schemas.microsoft.com/office/drawing/2014/main" val="3020108624"/>
                  </a:ext>
                </a:extLst>
              </a:tr>
              <a:tr h="190500">
                <a:tc>
                  <a:txBody>
                    <a:bodyPr/>
                    <a:lstStyle/>
                    <a:p>
                      <a:pPr algn="ctr"/>
                      <a:r>
                        <a:rPr lang="en-US" dirty="0">
                          <a:effectLst/>
                          <a:latin typeface="Times New Roman"/>
                        </a:rPr>
                        <a:t>4</a:t>
                      </a:r>
                    </a:p>
                  </a:txBody>
                  <a:tcPr anchor="ctr"/>
                </a:tc>
                <a:tc>
                  <a:txBody>
                    <a:bodyPr/>
                    <a:lstStyle/>
                    <a:p>
                      <a:pPr algn="ctr"/>
                      <a:r>
                        <a:rPr lang="en-US" dirty="0">
                          <a:effectLst/>
                          <a:latin typeface="Times New Roman"/>
                        </a:rPr>
                        <a:t>55</a:t>
                      </a:r>
                    </a:p>
                  </a:txBody>
                  <a:tcPr anchor="ctr"/>
                </a:tc>
                <a:tc>
                  <a:txBody>
                    <a:bodyPr/>
                    <a:lstStyle/>
                    <a:p>
                      <a:pPr algn="ctr"/>
                      <a:r>
                        <a:rPr lang="en-US" dirty="0">
                          <a:effectLst/>
                          <a:latin typeface="Times New Roman"/>
                        </a:rPr>
                        <a:t>71</a:t>
                      </a:r>
                    </a:p>
                  </a:txBody>
                  <a:tcPr anchor="ctr"/>
                </a:tc>
                <a:extLst>
                  <a:ext uri="{0D108BD9-81ED-4DB2-BD59-A6C34878D82A}">
                    <a16:rowId xmlns:a16="http://schemas.microsoft.com/office/drawing/2014/main" val="3631067381"/>
                  </a:ext>
                </a:extLst>
              </a:tr>
              <a:tr h="190500">
                <a:tc>
                  <a:txBody>
                    <a:bodyPr/>
                    <a:lstStyle/>
                    <a:p>
                      <a:pPr algn="ctr"/>
                      <a:r>
                        <a:rPr lang="en-US" dirty="0">
                          <a:effectLst/>
                        </a:rPr>
                        <a:t>5</a:t>
                      </a:r>
                    </a:p>
                  </a:txBody>
                  <a:tcPr anchor="ctr"/>
                </a:tc>
                <a:tc>
                  <a:txBody>
                    <a:bodyPr/>
                    <a:lstStyle/>
                    <a:p>
                      <a:pPr algn="ctr"/>
                      <a:r>
                        <a:rPr lang="en-US" dirty="0">
                          <a:effectLst/>
                          <a:latin typeface="Times New Roman"/>
                        </a:rPr>
                        <a:t>78</a:t>
                      </a:r>
                    </a:p>
                  </a:txBody>
                  <a:tcPr anchor="ctr"/>
                </a:tc>
                <a:tc>
                  <a:txBody>
                    <a:bodyPr/>
                    <a:lstStyle/>
                    <a:p>
                      <a:pPr algn="ctr"/>
                      <a:r>
                        <a:rPr lang="en-US" dirty="0">
                          <a:effectLst/>
                          <a:latin typeface="Times New Roman"/>
                        </a:rPr>
                        <a:t>34</a:t>
                      </a:r>
                    </a:p>
                  </a:txBody>
                  <a:tcPr anchor="ctr"/>
                </a:tc>
                <a:extLst>
                  <a:ext uri="{0D108BD9-81ED-4DB2-BD59-A6C34878D82A}">
                    <a16:rowId xmlns:a16="http://schemas.microsoft.com/office/drawing/2014/main" val="451239161"/>
                  </a:ext>
                </a:extLst>
              </a:tr>
            </a:tbl>
          </a:graphicData>
        </a:graphic>
      </p:graphicFrame>
      <p:graphicFrame>
        <p:nvGraphicFramePr>
          <p:cNvPr id="7" name="Table 6">
            <a:extLst>
              <a:ext uri="{FF2B5EF4-FFF2-40B4-BE49-F238E27FC236}">
                <a16:creationId xmlns:a16="http://schemas.microsoft.com/office/drawing/2014/main" id="{CE99FF54-0710-78D3-BBBB-F428C14D26F6}"/>
              </a:ext>
            </a:extLst>
          </p:cNvPr>
          <p:cNvGraphicFramePr>
            <a:graphicFrameLocks noGrp="1"/>
          </p:cNvGraphicFramePr>
          <p:nvPr>
            <p:extLst>
              <p:ext uri="{D42A27DB-BD31-4B8C-83A1-F6EECF244321}">
                <p14:modId xmlns:p14="http://schemas.microsoft.com/office/powerpoint/2010/main" val="2093591634"/>
              </p:ext>
            </p:extLst>
          </p:nvPr>
        </p:nvGraphicFramePr>
        <p:xfrm>
          <a:off x="4386922" y="3592896"/>
          <a:ext cx="3483804" cy="2213494"/>
        </p:xfrm>
        <a:graphic>
          <a:graphicData uri="http://schemas.openxmlformats.org/drawingml/2006/table">
            <a:tbl>
              <a:tblPr firstRow="1" bandRow="1">
                <a:tableStyleId>{5C22544A-7EE6-4342-B048-85BDC9FD1C3A}</a:tableStyleId>
              </a:tblPr>
              <a:tblGrid>
                <a:gridCol w="1646194">
                  <a:extLst>
                    <a:ext uri="{9D8B030D-6E8A-4147-A177-3AD203B41FA5}">
                      <a16:colId xmlns:a16="http://schemas.microsoft.com/office/drawing/2014/main" val="579843064"/>
                    </a:ext>
                  </a:extLst>
                </a:gridCol>
                <a:gridCol w="918805">
                  <a:extLst>
                    <a:ext uri="{9D8B030D-6E8A-4147-A177-3AD203B41FA5}">
                      <a16:colId xmlns:a16="http://schemas.microsoft.com/office/drawing/2014/main" val="3629861508"/>
                    </a:ext>
                  </a:extLst>
                </a:gridCol>
                <a:gridCol w="918805">
                  <a:extLst>
                    <a:ext uri="{9D8B030D-6E8A-4147-A177-3AD203B41FA5}">
                      <a16:colId xmlns:a16="http://schemas.microsoft.com/office/drawing/2014/main" val="193959532"/>
                    </a:ext>
                  </a:extLst>
                </a:gridCol>
              </a:tblGrid>
              <a:tr h="384694">
                <a:tc>
                  <a:txBody>
                    <a:bodyPr/>
                    <a:lstStyle/>
                    <a:p>
                      <a:pPr algn="ctr"/>
                      <a:r>
                        <a:rPr lang="en-US" err="1">
                          <a:effectLst/>
                          <a:latin typeface="Times New Roman"/>
                        </a:rPr>
                        <a:t>Passenger_Loc</a:t>
                      </a:r>
                      <a:endParaRPr lang="en-US" b="1" err="1">
                        <a:solidFill>
                          <a:srgbClr val="FFFFFF"/>
                        </a:solidFill>
                        <a:effectLst/>
                        <a:latin typeface="Times New Roman"/>
                      </a:endParaRPr>
                    </a:p>
                  </a:txBody>
                  <a:tcPr anchor="ctr"/>
                </a:tc>
                <a:tc>
                  <a:txBody>
                    <a:bodyPr/>
                    <a:lstStyle/>
                    <a:p>
                      <a:pPr algn="ctr"/>
                      <a:r>
                        <a:rPr lang="en-US" dirty="0">
                          <a:effectLst/>
                          <a:latin typeface="Times New Roman"/>
                        </a:rPr>
                        <a:t>X</a:t>
                      </a:r>
                      <a:endParaRPr lang="en-US" b="1">
                        <a:solidFill>
                          <a:srgbClr val="FFFFFF"/>
                        </a:solidFill>
                        <a:effectLst/>
                        <a:latin typeface="Times New Roman"/>
                      </a:endParaRPr>
                    </a:p>
                  </a:txBody>
                  <a:tcPr anchor="ctr"/>
                </a:tc>
                <a:tc>
                  <a:txBody>
                    <a:bodyPr/>
                    <a:lstStyle/>
                    <a:p>
                      <a:pPr algn="ctr"/>
                      <a:r>
                        <a:rPr lang="en-US" dirty="0">
                          <a:effectLst/>
                          <a:latin typeface="Times New Roman"/>
                        </a:rPr>
                        <a:t>Y</a:t>
                      </a:r>
                      <a:endParaRPr lang="en-US" b="1">
                        <a:solidFill>
                          <a:srgbClr val="FFFFFF"/>
                        </a:solidFill>
                        <a:effectLst/>
                        <a:latin typeface="Times New Roman"/>
                      </a:endParaRPr>
                    </a:p>
                  </a:txBody>
                  <a:tcPr anchor="ctr"/>
                </a:tc>
                <a:extLst>
                  <a:ext uri="{0D108BD9-81ED-4DB2-BD59-A6C34878D82A}">
                    <a16:rowId xmlns:a16="http://schemas.microsoft.com/office/drawing/2014/main" val="2119618691"/>
                  </a:ext>
                </a:extLst>
              </a:tr>
              <a:tr h="310236">
                <a:tc>
                  <a:txBody>
                    <a:bodyPr/>
                    <a:lstStyle/>
                    <a:p>
                      <a:pPr algn="ctr"/>
                      <a:r>
                        <a:rPr lang="en-US" dirty="0">
                          <a:effectLst/>
                          <a:latin typeface="Times New Roman"/>
                        </a:rPr>
                        <a:t>1</a:t>
                      </a:r>
                    </a:p>
                  </a:txBody>
                  <a:tcPr anchor="ctr"/>
                </a:tc>
                <a:tc>
                  <a:txBody>
                    <a:bodyPr/>
                    <a:lstStyle/>
                    <a:p>
                      <a:pPr algn="ctr"/>
                      <a:r>
                        <a:rPr lang="en-US" dirty="0">
                          <a:effectLst/>
                          <a:latin typeface="Times New Roman"/>
                        </a:rPr>
                        <a:t>10</a:t>
                      </a:r>
                    </a:p>
                  </a:txBody>
                  <a:tcPr anchor="ctr"/>
                </a:tc>
                <a:tc>
                  <a:txBody>
                    <a:bodyPr/>
                    <a:lstStyle/>
                    <a:p>
                      <a:pPr algn="ctr"/>
                      <a:r>
                        <a:rPr lang="en-US" dirty="0">
                          <a:effectLst/>
                          <a:latin typeface="Times New Roman"/>
                        </a:rPr>
                        <a:t>8</a:t>
                      </a:r>
                    </a:p>
                  </a:txBody>
                  <a:tcPr anchor="ctr"/>
                </a:tc>
                <a:extLst>
                  <a:ext uri="{0D108BD9-81ED-4DB2-BD59-A6C34878D82A}">
                    <a16:rowId xmlns:a16="http://schemas.microsoft.com/office/drawing/2014/main" val="1392937359"/>
                  </a:ext>
                </a:extLst>
              </a:tr>
              <a:tr h="310236">
                <a:tc>
                  <a:txBody>
                    <a:bodyPr/>
                    <a:lstStyle/>
                    <a:p>
                      <a:pPr algn="ctr"/>
                      <a:r>
                        <a:rPr lang="en-US" dirty="0">
                          <a:effectLst/>
                          <a:latin typeface="Times New Roman"/>
                        </a:rPr>
                        <a:t>2</a:t>
                      </a:r>
                    </a:p>
                  </a:txBody>
                  <a:tcPr anchor="ctr"/>
                </a:tc>
                <a:tc>
                  <a:txBody>
                    <a:bodyPr/>
                    <a:lstStyle/>
                    <a:p>
                      <a:pPr algn="ctr"/>
                      <a:r>
                        <a:rPr lang="en-US" dirty="0">
                          <a:latin typeface="Times New Roman"/>
                        </a:rPr>
                        <a:t>39</a:t>
                      </a:r>
                    </a:p>
                  </a:txBody>
                  <a:tcPr anchor="ctr"/>
                </a:tc>
                <a:tc>
                  <a:txBody>
                    <a:bodyPr/>
                    <a:lstStyle/>
                    <a:p>
                      <a:pPr algn="ctr"/>
                      <a:r>
                        <a:rPr lang="en-US" dirty="0">
                          <a:latin typeface="Times New Roman"/>
                        </a:rPr>
                        <a:t>55</a:t>
                      </a:r>
                    </a:p>
                  </a:txBody>
                  <a:tcPr anchor="ctr"/>
                </a:tc>
                <a:extLst>
                  <a:ext uri="{0D108BD9-81ED-4DB2-BD59-A6C34878D82A}">
                    <a16:rowId xmlns:a16="http://schemas.microsoft.com/office/drawing/2014/main" val="3996016242"/>
                  </a:ext>
                </a:extLst>
              </a:tr>
              <a:tr h="310236">
                <a:tc>
                  <a:txBody>
                    <a:bodyPr/>
                    <a:lstStyle/>
                    <a:p>
                      <a:pPr algn="ctr"/>
                      <a:r>
                        <a:rPr lang="en-US" dirty="0">
                          <a:effectLst/>
                          <a:latin typeface="Times New Roman"/>
                        </a:rPr>
                        <a:t>3</a:t>
                      </a:r>
                    </a:p>
                  </a:txBody>
                  <a:tcPr anchor="ctr"/>
                </a:tc>
                <a:tc>
                  <a:txBody>
                    <a:bodyPr/>
                    <a:lstStyle/>
                    <a:p>
                      <a:pPr algn="ctr"/>
                      <a:r>
                        <a:rPr lang="en-US" dirty="0">
                          <a:effectLst/>
                          <a:latin typeface="Times New Roman"/>
                        </a:rPr>
                        <a:t>51</a:t>
                      </a:r>
                    </a:p>
                  </a:txBody>
                  <a:tcPr anchor="ctr"/>
                </a:tc>
                <a:tc>
                  <a:txBody>
                    <a:bodyPr/>
                    <a:lstStyle/>
                    <a:p>
                      <a:pPr algn="ctr"/>
                      <a:r>
                        <a:rPr lang="en-US" dirty="0">
                          <a:effectLst/>
                          <a:latin typeface="Times New Roman"/>
                        </a:rPr>
                        <a:t>43</a:t>
                      </a:r>
                    </a:p>
                  </a:txBody>
                  <a:tcPr anchor="ctr"/>
                </a:tc>
                <a:extLst>
                  <a:ext uri="{0D108BD9-81ED-4DB2-BD59-A6C34878D82A}">
                    <a16:rowId xmlns:a16="http://schemas.microsoft.com/office/drawing/2014/main" val="2206544288"/>
                  </a:ext>
                </a:extLst>
              </a:tr>
              <a:tr h="310236">
                <a:tc>
                  <a:txBody>
                    <a:bodyPr/>
                    <a:lstStyle/>
                    <a:p>
                      <a:pPr algn="ctr"/>
                      <a:r>
                        <a:rPr lang="en-US" dirty="0">
                          <a:effectLst/>
                          <a:latin typeface="Times New Roman"/>
                        </a:rPr>
                        <a:t>4</a:t>
                      </a:r>
                    </a:p>
                  </a:txBody>
                  <a:tcPr anchor="ctr"/>
                </a:tc>
                <a:tc>
                  <a:txBody>
                    <a:bodyPr/>
                    <a:lstStyle/>
                    <a:p>
                      <a:pPr algn="ctr"/>
                      <a:r>
                        <a:rPr lang="en-US" dirty="0">
                          <a:latin typeface="Times New Roman"/>
                        </a:rPr>
                        <a:t>62</a:t>
                      </a:r>
                    </a:p>
                  </a:txBody>
                  <a:tcPr anchor="ctr"/>
                </a:tc>
                <a:tc>
                  <a:txBody>
                    <a:bodyPr/>
                    <a:lstStyle/>
                    <a:p>
                      <a:pPr algn="ctr"/>
                      <a:r>
                        <a:rPr lang="en-US" dirty="0">
                          <a:latin typeface="Times New Roman"/>
                        </a:rPr>
                        <a:t>59</a:t>
                      </a:r>
                    </a:p>
                  </a:txBody>
                  <a:tcPr anchor="ctr"/>
                </a:tc>
                <a:extLst>
                  <a:ext uri="{0D108BD9-81ED-4DB2-BD59-A6C34878D82A}">
                    <a16:rowId xmlns:a16="http://schemas.microsoft.com/office/drawing/2014/main" val="3473541492"/>
                  </a:ext>
                </a:extLst>
              </a:tr>
              <a:tr h="310236">
                <a:tc>
                  <a:txBody>
                    <a:bodyPr/>
                    <a:lstStyle/>
                    <a:p>
                      <a:pPr algn="ctr"/>
                      <a:r>
                        <a:rPr lang="en-US" dirty="0">
                          <a:effectLst/>
                          <a:latin typeface="Times New Roman"/>
                        </a:rPr>
                        <a:t>5</a:t>
                      </a:r>
                    </a:p>
                  </a:txBody>
                  <a:tcPr anchor="ctr"/>
                </a:tc>
                <a:tc>
                  <a:txBody>
                    <a:bodyPr/>
                    <a:lstStyle/>
                    <a:p>
                      <a:pPr algn="ctr"/>
                      <a:r>
                        <a:rPr lang="en-US" dirty="0">
                          <a:effectLst/>
                          <a:latin typeface="Times New Roman"/>
                        </a:rPr>
                        <a:t>83</a:t>
                      </a:r>
                    </a:p>
                  </a:txBody>
                  <a:tcPr anchor="ctr"/>
                </a:tc>
                <a:tc>
                  <a:txBody>
                    <a:bodyPr/>
                    <a:lstStyle/>
                    <a:p>
                      <a:pPr algn="ctr"/>
                      <a:r>
                        <a:rPr lang="en-US" dirty="0">
                          <a:effectLst/>
                          <a:latin typeface="Times New Roman"/>
                        </a:rPr>
                        <a:t>72</a:t>
                      </a:r>
                    </a:p>
                  </a:txBody>
                  <a:tcPr anchor="ctr"/>
                </a:tc>
                <a:extLst>
                  <a:ext uri="{0D108BD9-81ED-4DB2-BD59-A6C34878D82A}">
                    <a16:rowId xmlns:a16="http://schemas.microsoft.com/office/drawing/2014/main" val="3130968971"/>
                  </a:ext>
                </a:extLst>
              </a:tr>
            </a:tbl>
          </a:graphicData>
        </a:graphic>
      </p:graphicFrame>
      <p:graphicFrame>
        <p:nvGraphicFramePr>
          <p:cNvPr id="9" name="Table 8">
            <a:extLst>
              <a:ext uri="{FF2B5EF4-FFF2-40B4-BE49-F238E27FC236}">
                <a16:creationId xmlns:a16="http://schemas.microsoft.com/office/drawing/2014/main" id="{F796C665-861D-700C-E8E3-7A3C9AC7C1A5}"/>
              </a:ext>
            </a:extLst>
          </p:cNvPr>
          <p:cNvGraphicFramePr>
            <a:graphicFrameLocks noGrp="1"/>
          </p:cNvGraphicFramePr>
          <p:nvPr>
            <p:extLst>
              <p:ext uri="{D42A27DB-BD31-4B8C-83A1-F6EECF244321}">
                <p14:modId xmlns:p14="http://schemas.microsoft.com/office/powerpoint/2010/main" val="3469603877"/>
              </p:ext>
            </p:extLst>
          </p:nvPr>
        </p:nvGraphicFramePr>
        <p:xfrm>
          <a:off x="7922915" y="3621796"/>
          <a:ext cx="3163360" cy="1843993"/>
        </p:xfrm>
        <a:graphic>
          <a:graphicData uri="http://schemas.openxmlformats.org/drawingml/2006/table">
            <a:tbl>
              <a:tblPr firstRow="1" bandRow="1">
                <a:tableStyleId>{5C22544A-7EE6-4342-B048-85BDC9FD1C3A}</a:tableStyleId>
              </a:tblPr>
              <a:tblGrid>
                <a:gridCol w="1429230">
                  <a:extLst>
                    <a:ext uri="{9D8B030D-6E8A-4147-A177-3AD203B41FA5}">
                      <a16:colId xmlns:a16="http://schemas.microsoft.com/office/drawing/2014/main" val="3527836269"/>
                    </a:ext>
                  </a:extLst>
                </a:gridCol>
                <a:gridCol w="819424">
                  <a:extLst>
                    <a:ext uri="{9D8B030D-6E8A-4147-A177-3AD203B41FA5}">
                      <a16:colId xmlns:a16="http://schemas.microsoft.com/office/drawing/2014/main" val="3515357943"/>
                    </a:ext>
                  </a:extLst>
                </a:gridCol>
                <a:gridCol w="914706">
                  <a:extLst>
                    <a:ext uri="{9D8B030D-6E8A-4147-A177-3AD203B41FA5}">
                      <a16:colId xmlns:a16="http://schemas.microsoft.com/office/drawing/2014/main" val="3751817250"/>
                    </a:ext>
                  </a:extLst>
                </a:gridCol>
              </a:tblGrid>
              <a:tr h="663838">
                <a:tc>
                  <a:txBody>
                    <a:bodyPr/>
                    <a:lstStyle/>
                    <a:p>
                      <a:pPr algn="ctr"/>
                      <a:r>
                        <a:rPr lang="en-US" dirty="0" err="1">
                          <a:effectLst/>
                          <a:latin typeface="Times New Roman"/>
                        </a:rPr>
                        <a:t>Station_Loc</a:t>
                      </a:r>
                      <a:endParaRPr lang="en-US" b="1" dirty="0" err="1">
                        <a:solidFill>
                          <a:srgbClr val="FFFFFF"/>
                        </a:solidFill>
                        <a:effectLst/>
                        <a:latin typeface="Times New Roman"/>
                      </a:endParaRPr>
                    </a:p>
                  </a:txBody>
                  <a:tcPr anchor="ctr"/>
                </a:tc>
                <a:tc>
                  <a:txBody>
                    <a:bodyPr/>
                    <a:lstStyle/>
                    <a:p>
                      <a:pPr algn="ctr"/>
                      <a:r>
                        <a:rPr lang="en-US" dirty="0">
                          <a:effectLst/>
                          <a:latin typeface="Times New Roman"/>
                        </a:rPr>
                        <a:t>X</a:t>
                      </a:r>
                      <a:endParaRPr lang="en-US" b="1">
                        <a:solidFill>
                          <a:srgbClr val="FFFFFF"/>
                        </a:solidFill>
                        <a:effectLst/>
                        <a:latin typeface="Times New Roman"/>
                      </a:endParaRPr>
                    </a:p>
                  </a:txBody>
                  <a:tcPr anchor="ctr"/>
                </a:tc>
                <a:tc>
                  <a:txBody>
                    <a:bodyPr/>
                    <a:lstStyle/>
                    <a:p>
                      <a:pPr algn="ctr"/>
                      <a:r>
                        <a:rPr lang="en-US" dirty="0">
                          <a:effectLst/>
                          <a:latin typeface="Times New Roman"/>
                        </a:rPr>
                        <a:t>Y</a:t>
                      </a:r>
                      <a:endParaRPr lang="en-US" b="1">
                        <a:solidFill>
                          <a:srgbClr val="FFFFFF"/>
                        </a:solidFill>
                        <a:effectLst/>
                        <a:latin typeface="Times New Roman"/>
                      </a:endParaRPr>
                    </a:p>
                  </a:txBody>
                  <a:tcPr anchor="ctr"/>
                </a:tc>
                <a:extLst>
                  <a:ext uri="{0D108BD9-81ED-4DB2-BD59-A6C34878D82A}">
                    <a16:rowId xmlns:a16="http://schemas.microsoft.com/office/drawing/2014/main" val="2915682466"/>
                  </a:ext>
                </a:extLst>
              </a:tr>
              <a:tr h="393385">
                <a:tc>
                  <a:txBody>
                    <a:bodyPr/>
                    <a:lstStyle/>
                    <a:p>
                      <a:pPr algn="ctr"/>
                      <a:r>
                        <a:rPr lang="en-US" dirty="0">
                          <a:effectLst/>
                          <a:latin typeface="Times New Roman"/>
                        </a:rPr>
                        <a:t>1</a:t>
                      </a:r>
                    </a:p>
                  </a:txBody>
                  <a:tcPr anchor="ctr"/>
                </a:tc>
                <a:tc>
                  <a:txBody>
                    <a:bodyPr/>
                    <a:lstStyle/>
                    <a:p>
                      <a:pPr algn="ctr"/>
                      <a:r>
                        <a:rPr lang="en-US" dirty="0">
                          <a:effectLst/>
                          <a:latin typeface="Times New Roman"/>
                        </a:rPr>
                        <a:t>77</a:t>
                      </a:r>
                    </a:p>
                  </a:txBody>
                  <a:tcPr anchor="ctr"/>
                </a:tc>
                <a:tc>
                  <a:txBody>
                    <a:bodyPr/>
                    <a:lstStyle/>
                    <a:p>
                      <a:pPr algn="ctr"/>
                      <a:r>
                        <a:rPr lang="en-US" dirty="0">
                          <a:effectLst/>
                          <a:latin typeface="Times New Roman"/>
                        </a:rPr>
                        <a:t>45</a:t>
                      </a:r>
                    </a:p>
                  </a:txBody>
                  <a:tcPr anchor="ctr"/>
                </a:tc>
                <a:extLst>
                  <a:ext uri="{0D108BD9-81ED-4DB2-BD59-A6C34878D82A}">
                    <a16:rowId xmlns:a16="http://schemas.microsoft.com/office/drawing/2014/main" val="1033927475"/>
                  </a:ext>
                </a:extLst>
              </a:tr>
              <a:tr h="393385">
                <a:tc>
                  <a:txBody>
                    <a:bodyPr/>
                    <a:lstStyle/>
                    <a:p>
                      <a:pPr algn="ctr"/>
                      <a:r>
                        <a:rPr lang="en-US" dirty="0">
                          <a:effectLst/>
                          <a:latin typeface="Times New Roman"/>
                        </a:rPr>
                        <a:t>2</a:t>
                      </a:r>
                    </a:p>
                  </a:txBody>
                  <a:tcPr anchor="ctr"/>
                </a:tc>
                <a:tc>
                  <a:txBody>
                    <a:bodyPr/>
                    <a:lstStyle/>
                    <a:p>
                      <a:pPr algn="ctr"/>
                      <a:r>
                        <a:rPr lang="en-US" dirty="0">
                          <a:latin typeface="Times New Roman"/>
                        </a:rPr>
                        <a:t>42</a:t>
                      </a:r>
                    </a:p>
                  </a:txBody>
                  <a:tcPr anchor="ctr"/>
                </a:tc>
                <a:tc>
                  <a:txBody>
                    <a:bodyPr/>
                    <a:lstStyle/>
                    <a:p>
                      <a:pPr algn="ctr"/>
                      <a:r>
                        <a:rPr lang="en-US" dirty="0">
                          <a:latin typeface="Times New Roman"/>
                        </a:rPr>
                        <a:t>59</a:t>
                      </a:r>
                    </a:p>
                  </a:txBody>
                  <a:tcPr anchor="ctr"/>
                </a:tc>
                <a:extLst>
                  <a:ext uri="{0D108BD9-81ED-4DB2-BD59-A6C34878D82A}">
                    <a16:rowId xmlns:a16="http://schemas.microsoft.com/office/drawing/2014/main" val="4076506662"/>
                  </a:ext>
                </a:extLst>
              </a:tr>
              <a:tr h="393385">
                <a:tc>
                  <a:txBody>
                    <a:bodyPr/>
                    <a:lstStyle/>
                    <a:p>
                      <a:pPr algn="ctr"/>
                      <a:r>
                        <a:rPr lang="en-US" dirty="0">
                          <a:effectLst/>
                          <a:latin typeface="Times New Roman"/>
                        </a:rPr>
                        <a:t>3</a:t>
                      </a:r>
                    </a:p>
                  </a:txBody>
                  <a:tcPr anchor="ctr"/>
                </a:tc>
                <a:tc>
                  <a:txBody>
                    <a:bodyPr/>
                    <a:lstStyle/>
                    <a:p>
                      <a:pPr algn="ctr"/>
                      <a:r>
                        <a:rPr lang="en-US" dirty="0">
                          <a:effectLst/>
                          <a:latin typeface="Times New Roman"/>
                        </a:rPr>
                        <a:t>29</a:t>
                      </a:r>
                    </a:p>
                  </a:txBody>
                  <a:tcPr anchor="ctr"/>
                </a:tc>
                <a:tc>
                  <a:txBody>
                    <a:bodyPr/>
                    <a:lstStyle/>
                    <a:p>
                      <a:pPr algn="ctr"/>
                      <a:r>
                        <a:rPr lang="en-US" dirty="0">
                          <a:effectLst/>
                          <a:latin typeface="Times New Roman"/>
                        </a:rPr>
                        <a:t>25</a:t>
                      </a:r>
                    </a:p>
                  </a:txBody>
                  <a:tcPr anchor="ctr"/>
                </a:tc>
                <a:extLst>
                  <a:ext uri="{0D108BD9-81ED-4DB2-BD59-A6C34878D82A}">
                    <a16:rowId xmlns:a16="http://schemas.microsoft.com/office/drawing/2014/main" val="2077828474"/>
                  </a:ext>
                </a:extLst>
              </a:tr>
            </a:tbl>
          </a:graphicData>
        </a:graphic>
      </p:graphicFrame>
    </p:spTree>
    <p:extLst>
      <p:ext uri="{BB962C8B-B14F-4D97-AF65-F5344CB8AC3E}">
        <p14:creationId xmlns:p14="http://schemas.microsoft.com/office/powerpoint/2010/main" val="105787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DB5A33-9949-56E3-C1A6-006E93CE1849}"/>
              </a:ext>
            </a:extLst>
          </p:cNvPr>
          <p:cNvSpPr>
            <a:spLocks noGrp="1"/>
          </p:cNvSpPr>
          <p:nvPr>
            <p:ph idx="1"/>
          </p:nvPr>
        </p:nvSpPr>
        <p:spPr>
          <a:xfrm>
            <a:off x="1496255" y="1937838"/>
            <a:ext cx="8074815" cy="2800395"/>
          </a:xfrm>
        </p:spPr>
        <p:txBody>
          <a:bodyPr vert="horz" lIns="91440" tIns="45720" rIns="91440" bIns="45720" rtlCol="0" anchor="t">
            <a:noAutofit/>
          </a:bodyPr>
          <a:lstStyle/>
          <a:p>
            <a:pPr algn="ctr"/>
            <a:r>
              <a:rPr lang="en-US" sz="2400" dirty="0">
                <a:latin typeface="Times New Roman"/>
                <a:cs typeface="Calibri"/>
              </a:rPr>
              <a:t>q</a:t>
            </a:r>
            <a:r>
              <a:rPr lang="en-US" sz="2400" baseline="-25000" dirty="0">
                <a:latin typeface="Times New Roman"/>
                <a:cs typeface="Calibri"/>
              </a:rPr>
              <a:t>i </a:t>
            </a:r>
            <a:r>
              <a:rPr lang="en-US" sz="2400" dirty="0">
                <a:latin typeface="Times New Roman"/>
                <a:cs typeface="Calibri"/>
              </a:rPr>
              <a:t>= [6  8  4  12  7] = current charging capacity of the vehicle.</a:t>
            </a:r>
            <a:endParaRPr lang="en-US"/>
          </a:p>
          <a:p>
            <a:pPr marL="0" indent="0" algn="ctr">
              <a:buNone/>
            </a:pPr>
            <a:endParaRPr lang="en-US" sz="2400" dirty="0">
              <a:latin typeface="Times New Roman"/>
              <a:cs typeface="Calibri"/>
            </a:endParaRPr>
          </a:p>
          <a:p>
            <a:pPr algn="ctr"/>
            <a:r>
              <a:rPr lang="en-US" sz="2400" dirty="0">
                <a:latin typeface="Times New Roman"/>
                <a:cs typeface="Calibri"/>
              </a:rPr>
              <a:t>R</a:t>
            </a:r>
            <a:r>
              <a:rPr lang="en-US" sz="2400" baseline="-25000" dirty="0">
                <a:latin typeface="Times New Roman"/>
                <a:cs typeface="Calibri"/>
              </a:rPr>
              <a:t>i </a:t>
            </a:r>
            <a:r>
              <a:rPr lang="en-US" sz="2400" dirty="0">
                <a:latin typeface="Times New Roman"/>
                <a:cs typeface="Calibri"/>
              </a:rPr>
              <a:t>= [6  8  10] = charging capacity of the station</a:t>
            </a:r>
          </a:p>
          <a:p>
            <a:pPr marL="0" indent="0" algn="ctr">
              <a:buNone/>
            </a:pPr>
            <a:endParaRPr lang="en-US" sz="2400" dirty="0">
              <a:latin typeface="Times New Roman"/>
              <a:cs typeface="Calibri"/>
            </a:endParaRPr>
          </a:p>
          <a:p>
            <a:pPr algn="ctr"/>
            <a:r>
              <a:rPr lang="en-US" sz="2400" dirty="0">
                <a:latin typeface="Times New Roman"/>
                <a:cs typeface="Calibri"/>
              </a:rPr>
              <a:t>S = 30 Km/</a:t>
            </a:r>
            <a:r>
              <a:rPr lang="en-US" sz="2400" err="1">
                <a:latin typeface="Times New Roman"/>
                <a:cs typeface="Calibri"/>
              </a:rPr>
              <a:t>hr</a:t>
            </a:r>
            <a:r>
              <a:rPr lang="en-US" sz="2400" dirty="0">
                <a:latin typeface="Times New Roman"/>
                <a:cs typeface="Calibri"/>
              </a:rPr>
              <a:t> = average speed of the vehicle</a:t>
            </a:r>
          </a:p>
          <a:p>
            <a:pPr marL="0" indent="0" algn="ctr">
              <a:buNone/>
            </a:pPr>
            <a:endParaRPr lang="en-US" sz="2400" dirty="0">
              <a:latin typeface="Times New Roman"/>
              <a:cs typeface="Calibri"/>
            </a:endParaRPr>
          </a:p>
          <a:p>
            <a:pPr algn="ctr"/>
            <a:r>
              <a:rPr lang="en-US" sz="2400" dirty="0">
                <a:latin typeface="Times New Roman"/>
                <a:cs typeface="Calibri"/>
              </a:rPr>
              <a:t>Q = 20 units = total capacity of the vehicle</a:t>
            </a:r>
          </a:p>
          <a:p>
            <a:endParaRPr lang="en-US" sz="2000">
              <a:cs typeface="Calibri"/>
            </a:endParaRPr>
          </a:p>
        </p:txBody>
      </p:sp>
    </p:spTree>
    <p:extLst>
      <p:ext uri="{BB962C8B-B14F-4D97-AF65-F5344CB8AC3E}">
        <p14:creationId xmlns:p14="http://schemas.microsoft.com/office/powerpoint/2010/main" val="28625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4FEA0-D090-9A28-EA7F-E27FE649B30B}"/>
              </a:ext>
            </a:extLst>
          </p:cNvPr>
          <p:cNvSpPr>
            <a:spLocks noGrp="1"/>
          </p:cNvSpPr>
          <p:nvPr>
            <p:ph type="title"/>
          </p:nvPr>
        </p:nvSpPr>
        <p:spPr>
          <a:xfrm>
            <a:off x="1043631" y="809898"/>
            <a:ext cx="10173010" cy="1554480"/>
          </a:xfrm>
        </p:spPr>
        <p:txBody>
          <a:bodyPr anchor="ctr">
            <a:normAutofit/>
          </a:bodyPr>
          <a:lstStyle/>
          <a:p>
            <a:r>
              <a:rPr lang="en-US" sz="4800" b="1">
                <a:latin typeface="Times New Roman"/>
                <a:cs typeface="Calibri Light"/>
              </a:rPr>
              <a:t>Time Optimization</a:t>
            </a:r>
            <a:endParaRPr lang="en-US" sz="4800" b="1">
              <a:latin typeface="Times New Roman"/>
            </a:endParaRP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823F59-0CBA-8420-8F85-386D62356A89}"/>
              </a:ext>
            </a:extLst>
          </p:cNvPr>
          <p:cNvSpPr>
            <a:spLocks noGrp="1"/>
          </p:cNvSpPr>
          <p:nvPr>
            <p:ph idx="1"/>
          </p:nvPr>
        </p:nvSpPr>
        <p:spPr>
          <a:xfrm>
            <a:off x="2584018" y="2700996"/>
            <a:ext cx="7019607" cy="3549871"/>
          </a:xfrm>
        </p:spPr>
        <p:txBody>
          <a:bodyPr vert="horz" lIns="91440" tIns="45720" rIns="91440" bIns="45720" rtlCol="0" anchor="t">
            <a:noAutofit/>
          </a:bodyPr>
          <a:lstStyle/>
          <a:p>
            <a:pPr marL="150495" indent="-150495" algn="ctr" defTabSz="603504">
              <a:spcBef>
                <a:spcPts val="660"/>
              </a:spcBef>
            </a:pPr>
            <a:r>
              <a:rPr lang="en-US" sz="2000" kern="1200" dirty="0">
                <a:latin typeface="Times New Roman"/>
                <a:ea typeface="+mn-lt"/>
                <a:cs typeface="Times New Roman"/>
              </a:rPr>
              <a:t>The time for each vehicle to complete the task is given by </a:t>
            </a:r>
            <a:endParaRPr lang="en-US" sz="2000" kern="1200" dirty="0">
              <a:latin typeface="Times New Roman"/>
              <a:ea typeface="+mn-lt"/>
              <a:cs typeface="+mn-lt"/>
            </a:endParaRPr>
          </a:p>
          <a:p>
            <a:pPr marL="0" indent="0" algn="ctr" defTabSz="603504">
              <a:spcBef>
                <a:spcPts val="660"/>
              </a:spcBef>
              <a:buNone/>
            </a:pPr>
            <a:endParaRPr lang="en-US" sz="2000" kern="1200" dirty="0">
              <a:latin typeface="Times New Roman"/>
              <a:ea typeface="+mn-lt"/>
              <a:cs typeface="Times New Roman"/>
            </a:endParaRPr>
          </a:p>
          <a:p>
            <a:pPr marL="1357630" lvl="4" indent="-150495" algn="ctr" defTabSz="603504">
              <a:spcBef>
                <a:spcPts val="330"/>
              </a:spcBef>
            </a:pPr>
            <a:endParaRPr lang="en-US" sz="1200" kern="1200" dirty="0">
              <a:latin typeface="Times New Roman"/>
              <a:ea typeface="+mn-lt"/>
              <a:cs typeface="+mn-lt"/>
            </a:endParaRPr>
          </a:p>
          <a:p>
            <a:pPr marL="1357630" lvl="4" indent="-150495" algn="ctr" defTabSz="603504">
              <a:spcBef>
                <a:spcPts val="330"/>
              </a:spcBef>
            </a:pPr>
            <a:r>
              <a:rPr lang="en-US" sz="1200" kern="1200" dirty="0">
                <a:latin typeface="Times New Roman"/>
                <a:ea typeface="+mn-lt"/>
                <a:cs typeface="+mn-lt"/>
              </a:rPr>
              <a:t>                                         h</a:t>
            </a:r>
            <a:r>
              <a:rPr lang="en-US" sz="1100" kern="1200" dirty="0">
                <a:latin typeface="Times New Roman"/>
                <a:ea typeface="+mn-lt"/>
                <a:cs typeface="+mn-lt"/>
              </a:rPr>
              <a:t>ere, </a:t>
            </a:r>
            <a:r>
              <a:rPr lang="en-US" sz="1100" kern="1200" err="1">
                <a:latin typeface="Times New Roman"/>
                <a:ea typeface="+mn-lt"/>
                <a:cs typeface="+mn-lt"/>
              </a:rPr>
              <a:t>i</a:t>
            </a:r>
            <a:r>
              <a:rPr lang="en-US" sz="1100" kern="1200" dirty="0">
                <a:latin typeface="Times New Roman"/>
                <a:ea typeface="+mn-lt"/>
                <a:cs typeface="+mn-lt"/>
              </a:rPr>
              <a:t> represent the </a:t>
            </a:r>
            <a:r>
              <a:rPr lang="en-US" sz="1100" kern="1200" err="1">
                <a:latin typeface="Times New Roman"/>
                <a:ea typeface="+mn-lt"/>
                <a:cs typeface="+mn-lt"/>
              </a:rPr>
              <a:t>i</a:t>
            </a:r>
            <a:r>
              <a:rPr lang="en-US" sz="1100" kern="1200" baseline="30000" err="1">
                <a:latin typeface="Times New Roman"/>
                <a:ea typeface="+mn-lt"/>
                <a:cs typeface="+mn-lt"/>
              </a:rPr>
              <a:t>th</a:t>
            </a:r>
            <a:r>
              <a:rPr lang="en-US" sz="1100" kern="1200" baseline="30000" dirty="0">
                <a:latin typeface="Times New Roman"/>
                <a:ea typeface="+mn-lt"/>
                <a:cs typeface="+mn-lt"/>
              </a:rPr>
              <a:t> </a:t>
            </a:r>
            <a:r>
              <a:rPr lang="en-US" sz="1100" kern="1200" dirty="0">
                <a:latin typeface="Times New Roman"/>
                <a:ea typeface="+mn-lt"/>
                <a:cs typeface="+mn-lt"/>
              </a:rPr>
              <a:t>electric vehicle</a:t>
            </a:r>
          </a:p>
          <a:p>
            <a:pPr marL="0" indent="0" algn="ctr" defTabSz="603504">
              <a:spcBef>
                <a:spcPts val="660"/>
              </a:spcBef>
              <a:buNone/>
            </a:pPr>
            <a:r>
              <a:rPr lang="en-US" sz="2000" kern="1200" dirty="0">
                <a:latin typeface="Times New Roman"/>
                <a:ea typeface="+mn-lt"/>
                <a:cs typeface="+mn-lt"/>
              </a:rPr>
              <a:t>                                                  </a:t>
            </a:r>
            <a:r>
              <a:rPr lang="en-US" sz="1100" kern="1200" dirty="0">
                <a:latin typeface="Times New Roman"/>
                <a:ea typeface="+mn-lt"/>
                <a:cs typeface="+mn-lt"/>
              </a:rPr>
              <a:t>here, j represents the </a:t>
            </a:r>
            <a:r>
              <a:rPr lang="en-US" sz="1100" kern="1200" err="1">
                <a:latin typeface="Times New Roman"/>
                <a:ea typeface="+mn-lt"/>
                <a:cs typeface="+mn-lt"/>
              </a:rPr>
              <a:t>j</a:t>
            </a:r>
            <a:r>
              <a:rPr lang="en-US" sz="1100" kern="1200" baseline="30000" err="1">
                <a:latin typeface="Times New Roman"/>
                <a:ea typeface="+mn-lt"/>
                <a:cs typeface="+mn-lt"/>
              </a:rPr>
              <a:t>th</a:t>
            </a:r>
            <a:r>
              <a:rPr lang="en-US" sz="1100" kern="1200" dirty="0">
                <a:latin typeface="Times New Roman"/>
                <a:ea typeface="+mn-lt"/>
                <a:cs typeface="+mn-lt"/>
              </a:rPr>
              <a:t> charging station</a:t>
            </a:r>
          </a:p>
          <a:p>
            <a:pPr marL="0" indent="0" algn="ctr" defTabSz="603504">
              <a:spcBef>
                <a:spcPts val="660"/>
              </a:spcBef>
              <a:buNone/>
            </a:pPr>
            <a:r>
              <a:rPr lang="en-US" sz="2000" kern="1200" dirty="0">
                <a:latin typeface="Times New Roman"/>
                <a:ea typeface="+mn-lt"/>
                <a:cs typeface="+mn-lt"/>
              </a:rPr>
              <a:t>                                                  </a:t>
            </a:r>
            <a:r>
              <a:rPr lang="en-US" sz="1100" kern="1200" dirty="0">
                <a:latin typeface="Times New Roman"/>
                <a:ea typeface="+mn-lt"/>
                <a:cs typeface="+mn-lt"/>
              </a:rPr>
              <a:t>here, k represents kth passenger</a:t>
            </a:r>
          </a:p>
          <a:p>
            <a:pPr marL="0" indent="0" algn="ctr" defTabSz="603504">
              <a:spcBef>
                <a:spcPts val="660"/>
              </a:spcBef>
              <a:buNone/>
            </a:pPr>
            <a:endParaRPr lang="en-US" sz="2000" kern="1200" dirty="0">
              <a:latin typeface="Times New Roman"/>
              <a:ea typeface="+mn-lt"/>
              <a:cs typeface="+mn-lt"/>
            </a:endParaRPr>
          </a:p>
          <a:p>
            <a:pPr marL="150495" indent="-150495" algn="ctr" defTabSz="603504">
              <a:spcBef>
                <a:spcPts val="660"/>
              </a:spcBef>
            </a:pPr>
            <a:r>
              <a:rPr lang="en-US" sz="2000" kern="1200" dirty="0">
                <a:latin typeface="Times New Roman"/>
                <a:ea typeface="+mn-lt"/>
                <a:cs typeface="+mn-lt"/>
              </a:rPr>
              <a:t>For each vehicle we can break the whole process into 3 parts.</a:t>
            </a:r>
            <a:endParaRPr lang="en-US" sz="2000" kern="1200">
              <a:latin typeface="Times New Roman"/>
              <a:cs typeface="Calibri" panose="020F0502020204030204"/>
            </a:endParaRPr>
          </a:p>
          <a:p>
            <a:pPr marL="150495" indent="-150495" algn="ctr" defTabSz="603504">
              <a:spcBef>
                <a:spcPts val="660"/>
              </a:spcBef>
            </a:pPr>
            <a:r>
              <a:rPr lang="en-US" sz="2000" kern="1200" dirty="0">
                <a:latin typeface="Times New Roman"/>
                <a:ea typeface="+mn-lt"/>
                <a:cs typeface="+mn-lt"/>
              </a:rPr>
              <a:t>T1= Time taken by a vehicle to travel from their initial location to charging station.</a:t>
            </a:r>
            <a:endParaRPr lang="en-US" sz="2000" kern="1200">
              <a:latin typeface="Times New Roman"/>
              <a:cs typeface="Calibri"/>
            </a:endParaRPr>
          </a:p>
          <a:p>
            <a:pPr marL="0" indent="0" defTabSz="603504">
              <a:spcBef>
                <a:spcPts val="660"/>
              </a:spcBef>
              <a:buNone/>
            </a:pPr>
            <a:endParaRPr lang="en-US" sz="1848" kern="1200">
              <a:solidFill>
                <a:schemeClr val="tx1"/>
              </a:solidFill>
              <a:latin typeface="Times New Roman"/>
              <a:ea typeface="+mn-lt"/>
              <a:cs typeface="+mn-lt"/>
            </a:endParaRPr>
          </a:p>
          <a:p>
            <a:pPr marL="0" indent="0" defTabSz="603504">
              <a:spcBef>
                <a:spcPts val="660"/>
              </a:spcBef>
              <a:buNone/>
            </a:pPr>
            <a:endParaRPr lang="en-US" sz="1848" kern="1200">
              <a:solidFill>
                <a:schemeClr val="tx1"/>
              </a:solidFill>
              <a:latin typeface="Times New Roman"/>
              <a:ea typeface="+mn-ea"/>
              <a:cs typeface="Calibri"/>
            </a:endParaRPr>
          </a:p>
          <a:p>
            <a:pPr marL="0" indent="0" defTabSz="603504">
              <a:spcBef>
                <a:spcPts val="660"/>
              </a:spcBef>
              <a:buNone/>
            </a:pPr>
            <a:endParaRPr lang="en-US" sz="1848" kern="1200">
              <a:solidFill>
                <a:schemeClr val="tx1"/>
              </a:solidFill>
              <a:latin typeface="Times New Roman"/>
              <a:ea typeface="+mn-ea"/>
              <a:cs typeface="Calibri"/>
            </a:endParaRPr>
          </a:p>
          <a:p>
            <a:pPr marL="0" indent="0">
              <a:buNone/>
            </a:pPr>
            <a:endParaRPr lang="en-US">
              <a:latin typeface="Times New Roman"/>
              <a:cs typeface="Calibri"/>
            </a:endParaRPr>
          </a:p>
        </p:txBody>
      </p:sp>
      <p:pic>
        <p:nvPicPr>
          <p:cNvPr id="4" name="Picture 4" descr="Diagram, schematic&#10;&#10;Description automatically generated">
            <a:extLst>
              <a:ext uri="{FF2B5EF4-FFF2-40B4-BE49-F238E27FC236}">
                <a16:creationId xmlns:a16="http://schemas.microsoft.com/office/drawing/2014/main" id="{6D18BFF8-18E3-3535-2075-DE3731C0FA69}"/>
              </a:ext>
            </a:extLst>
          </p:cNvPr>
          <p:cNvPicPr>
            <a:picLocks noChangeAspect="1"/>
          </p:cNvPicPr>
          <p:nvPr/>
        </p:nvPicPr>
        <p:blipFill>
          <a:blip r:embed="rId2"/>
          <a:stretch>
            <a:fillRect/>
          </a:stretch>
        </p:blipFill>
        <p:spPr>
          <a:xfrm>
            <a:off x="4180835" y="3079825"/>
            <a:ext cx="2245960" cy="553311"/>
          </a:xfrm>
          <a:prstGeom prst="rect">
            <a:avLst/>
          </a:prstGeom>
        </p:spPr>
      </p:pic>
      <p:pic>
        <p:nvPicPr>
          <p:cNvPr id="5" name="Picture 5">
            <a:extLst>
              <a:ext uri="{FF2B5EF4-FFF2-40B4-BE49-F238E27FC236}">
                <a16:creationId xmlns:a16="http://schemas.microsoft.com/office/drawing/2014/main" id="{24CD3889-5885-9B4F-8D71-B1013A3DE1FF}"/>
              </a:ext>
            </a:extLst>
          </p:cNvPr>
          <p:cNvPicPr>
            <a:picLocks noChangeAspect="1"/>
          </p:cNvPicPr>
          <p:nvPr/>
        </p:nvPicPr>
        <p:blipFill>
          <a:blip r:embed="rId3"/>
          <a:stretch>
            <a:fillRect/>
          </a:stretch>
        </p:blipFill>
        <p:spPr>
          <a:xfrm>
            <a:off x="4082629" y="4243667"/>
            <a:ext cx="1220801" cy="228900"/>
          </a:xfrm>
          <a:prstGeom prst="rect">
            <a:avLst/>
          </a:prstGeom>
        </p:spPr>
      </p:pic>
      <p:pic>
        <p:nvPicPr>
          <p:cNvPr id="6" name="Picture 6">
            <a:extLst>
              <a:ext uri="{FF2B5EF4-FFF2-40B4-BE49-F238E27FC236}">
                <a16:creationId xmlns:a16="http://schemas.microsoft.com/office/drawing/2014/main" id="{B8610129-979D-5C14-B867-0A1CDB86CA7D}"/>
              </a:ext>
            </a:extLst>
          </p:cNvPr>
          <p:cNvPicPr>
            <a:picLocks noChangeAspect="1"/>
          </p:cNvPicPr>
          <p:nvPr/>
        </p:nvPicPr>
        <p:blipFill>
          <a:blip r:embed="rId4"/>
          <a:stretch>
            <a:fillRect/>
          </a:stretch>
        </p:blipFill>
        <p:spPr>
          <a:xfrm>
            <a:off x="4175969" y="3986658"/>
            <a:ext cx="1182651" cy="171675"/>
          </a:xfrm>
          <a:prstGeom prst="rect">
            <a:avLst/>
          </a:prstGeom>
        </p:spPr>
      </p:pic>
      <p:pic>
        <p:nvPicPr>
          <p:cNvPr id="7" name="Picture 7">
            <a:extLst>
              <a:ext uri="{FF2B5EF4-FFF2-40B4-BE49-F238E27FC236}">
                <a16:creationId xmlns:a16="http://schemas.microsoft.com/office/drawing/2014/main" id="{5E3D7386-FB18-CD37-C649-A3E391EBA66B}"/>
              </a:ext>
            </a:extLst>
          </p:cNvPr>
          <p:cNvPicPr>
            <a:picLocks noChangeAspect="1"/>
          </p:cNvPicPr>
          <p:nvPr/>
        </p:nvPicPr>
        <p:blipFill>
          <a:blip r:embed="rId5"/>
          <a:stretch>
            <a:fillRect/>
          </a:stretch>
        </p:blipFill>
        <p:spPr>
          <a:xfrm>
            <a:off x="4208756" y="3629644"/>
            <a:ext cx="1093634" cy="197109"/>
          </a:xfrm>
          <a:prstGeom prst="rect">
            <a:avLst/>
          </a:prstGeom>
        </p:spPr>
      </p:pic>
    </p:spTree>
    <p:extLst>
      <p:ext uri="{BB962C8B-B14F-4D97-AF65-F5344CB8AC3E}">
        <p14:creationId xmlns:p14="http://schemas.microsoft.com/office/powerpoint/2010/main" val="89916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2A2323-E15F-B0B7-F978-EFCA31A1731E}"/>
              </a:ext>
            </a:extLst>
          </p:cNvPr>
          <p:cNvSpPr>
            <a:spLocks noGrp="1"/>
          </p:cNvSpPr>
          <p:nvPr>
            <p:ph idx="1"/>
          </p:nvPr>
        </p:nvSpPr>
        <p:spPr>
          <a:xfrm>
            <a:off x="1168009" y="941377"/>
            <a:ext cx="8074815" cy="2800395"/>
          </a:xfrm>
        </p:spPr>
        <p:txBody>
          <a:bodyPr vert="horz" lIns="91440" tIns="45720" rIns="91440" bIns="45720" rtlCol="0" anchor="t">
            <a:noAutofit/>
          </a:bodyPr>
          <a:lstStyle/>
          <a:p>
            <a:r>
              <a:rPr lang="en-US" sz="1800" dirty="0">
                <a:latin typeface="Times New Roman"/>
                <a:ea typeface="+mn-lt"/>
                <a:cs typeface="Times New Roman"/>
              </a:rPr>
              <a:t>T2=</a:t>
            </a:r>
            <a:r>
              <a:rPr lang="en-US" sz="1800" err="1">
                <a:latin typeface="Times New Roman"/>
                <a:ea typeface="+mn-lt"/>
                <a:cs typeface="Times New Roman"/>
              </a:rPr>
              <a:t>W+Tqr</a:t>
            </a:r>
            <a:r>
              <a:rPr lang="en-US" sz="1800" dirty="0">
                <a:latin typeface="Times New Roman"/>
                <a:ea typeface="+mn-lt"/>
                <a:cs typeface="Times New Roman"/>
              </a:rPr>
              <a:t>= Time spent by each vehicle in Charging Stations</a:t>
            </a:r>
          </a:p>
          <a:p>
            <a:pPr marL="0" indent="0">
              <a:buNone/>
            </a:pPr>
            <a:endParaRPr lang="en-US" sz="1800" dirty="0">
              <a:latin typeface="Times New Roman"/>
              <a:ea typeface="+mn-lt"/>
              <a:cs typeface="Times New Roman"/>
            </a:endParaRPr>
          </a:p>
          <a:p>
            <a:pPr marL="0" indent="0">
              <a:buNone/>
            </a:pPr>
            <a:r>
              <a:rPr lang="en-US" sz="1800" dirty="0">
                <a:latin typeface="Times New Roman"/>
                <a:ea typeface="+mn-lt"/>
                <a:cs typeface="Times New Roman"/>
              </a:rPr>
              <a:t>        W= Waiting time for each vehicle in their respective station</a:t>
            </a:r>
          </a:p>
          <a:p>
            <a:pPr marL="0" indent="0">
              <a:buNone/>
            </a:pPr>
            <a:r>
              <a:rPr lang="en-US" sz="1800" dirty="0">
                <a:latin typeface="Times New Roman"/>
                <a:ea typeface="+mn-lt"/>
                <a:cs typeface="Times New Roman"/>
              </a:rPr>
              <a:t>        </a:t>
            </a:r>
            <a:r>
              <a:rPr lang="en-US" sz="1800" err="1">
                <a:latin typeface="Times New Roman"/>
                <a:ea typeface="+mn-lt"/>
                <a:cs typeface="Times New Roman"/>
              </a:rPr>
              <a:t>Tqr</a:t>
            </a:r>
            <a:r>
              <a:rPr lang="en-US" sz="1800" dirty="0">
                <a:latin typeface="Times New Roman"/>
                <a:ea typeface="+mn-lt"/>
                <a:cs typeface="Times New Roman"/>
              </a:rPr>
              <a:t>= Total Charging time </a:t>
            </a:r>
            <a:endParaRPr lang="en-US" sz="1800">
              <a:cs typeface="Calibri"/>
            </a:endParaRPr>
          </a:p>
          <a:p>
            <a:pPr marL="0" indent="0">
              <a:buNone/>
            </a:pPr>
            <a:endParaRPr lang="en-US" sz="1800" dirty="0">
              <a:latin typeface="Times New Roman"/>
              <a:ea typeface="+mn-lt"/>
              <a:cs typeface="Times New Roman"/>
            </a:endParaRPr>
          </a:p>
          <a:p>
            <a:r>
              <a:rPr lang="en-US" sz="1800" dirty="0">
                <a:latin typeface="Times New Roman"/>
                <a:ea typeface="+mn-lt"/>
                <a:cs typeface="Times New Roman"/>
              </a:rPr>
              <a:t>T3= Time taken by vehicle to travel from charging station to their respective passenger</a:t>
            </a:r>
            <a:endParaRPr lang="en-US" sz="1800">
              <a:cs typeface="Calibri"/>
            </a:endParaRPr>
          </a:p>
          <a:p>
            <a:endParaRPr lang="en-US" sz="1800" dirty="0">
              <a:latin typeface="Times New Roman"/>
              <a:ea typeface="+mn-lt"/>
              <a:cs typeface="+mn-lt"/>
            </a:endParaRPr>
          </a:p>
          <a:p>
            <a:r>
              <a:rPr lang="en-US" sz="1800" dirty="0">
                <a:latin typeface="Times New Roman"/>
                <a:ea typeface="+mn-lt"/>
                <a:cs typeface="+mn-lt"/>
              </a:rPr>
              <a:t>For solving this problem we will use inbuilt GA toolbox </a:t>
            </a:r>
            <a:endParaRPr lang="en-US" sz="1800">
              <a:latin typeface="Times New Roman"/>
              <a:cs typeface="Calibri" panose="020F0502020204030204"/>
            </a:endParaRPr>
          </a:p>
          <a:p>
            <a:endParaRPr lang="en-US" sz="1800" dirty="0">
              <a:latin typeface="Times New Roman"/>
              <a:ea typeface="+mn-lt"/>
              <a:cs typeface="+mn-lt"/>
            </a:endParaRPr>
          </a:p>
          <a:p>
            <a:r>
              <a:rPr lang="en-US" sz="1800" dirty="0">
                <a:latin typeface="Times New Roman"/>
                <a:ea typeface="+mn-lt"/>
                <a:cs typeface="+mn-lt"/>
              </a:rPr>
              <a:t>For finding W ,i.e., waiting time in the same charging station we have to consider all the order and the least will be taken by the GA</a:t>
            </a:r>
          </a:p>
          <a:p>
            <a:pPr marL="0" indent="0">
              <a:buNone/>
            </a:pPr>
            <a:endParaRPr lang="en-US" sz="1800" dirty="0">
              <a:latin typeface="Times New Roman"/>
              <a:cs typeface="Calibri"/>
            </a:endParaRPr>
          </a:p>
          <a:p>
            <a:r>
              <a:rPr lang="en-US" sz="1800" dirty="0">
                <a:latin typeface="Times New Roman"/>
                <a:ea typeface="+mn-lt"/>
                <a:cs typeface="+mn-lt"/>
              </a:rPr>
              <a:t>So, in total we will use GA two times one time for W and one time for all the 4 time.</a:t>
            </a:r>
            <a:endParaRPr lang="en-US" sz="1800" dirty="0">
              <a:latin typeface="Times New Roman"/>
              <a:cs typeface="Calibri"/>
            </a:endParaRPr>
          </a:p>
          <a:p>
            <a:endParaRPr lang="en-US" sz="600">
              <a:latin typeface="Times New Roman"/>
              <a:cs typeface="Calibri"/>
            </a:endParaRPr>
          </a:p>
          <a:p>
            <a:pPr marL="0" indent="0">
              <a:buNone/>
            </a:pPr>
            <a:endParaRPr lang="en-US" sz="600">
              <a:latin typeface="Times New Roman"/>
              <a:cs typeface="Calibri"/>
            </a:endParaRPr>
          </a:p>
          <a:p>
            <a:pPr marL="0" indent="0">
              <a:buNone/>
            </a:pPr>
            <a:endParaRPr lang="en-US" sz="600">
              <a:latin typeface="Times New Roman"/>
              <a:cs typeface="Calibri"/>
            </a:endParaRPr>
          </a:p>
          <a:p>
            <a:pPr marL="0" indent="0">
              <a:buNone/>
            </a:pPr>
            <a:endParaRPr lang="en-US" sz="600">
              <a:latin typeface="Times New Roman"/>
              <a:cs typeface="Calibri"/>
            </a:endParaRPr>
          </a:p>
          <a:p>
            <a:endParaRPr lang="en-US" sz="600">
              <a:latin typeface="Times New Roman"/>
              <a:cs typeface="Calibri"/>
            </a:endParaRPr>
          </a:p>
          <a:p>
            <a:endParaRPr lang="en-US" sz="600">
              <a:cs typeface="Calibri"/>
            </a:endParaRPr>
          </a:p>
        </p:txBody>
      </p:sp>
    </p:spTree>
    <p:extLst>
      <p:ext uri="{BB962C8B-B14F-4D97-AF65-F5344CB8AC3E}">
        <p14:creationId xmlns:p14="http://schemas.microsoft.com/office/powerpoint/2010/main" val="321500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40E37-DDA5-34DF-A61A-85AC31DDCC17}"/>
              </a:ext>
            </a:extLst>
          </p:cNvPr>
          <p:cNvSpPr>
            <a:spLocks noGrp="1"/>
          </p:cNvSpPr>
          <p:nvPr>
            <p:ph type="title"/>
          </p:nvPr>
        </p:nvSpPr>
        <p:spPr>
          <a:xfrm>
            <a:off x="841248" y="256032"/>
            <a:ext cx="10506456" cy="1014984"/>
          </a:xfrm>
        </p:spPr>
        <p:txBody>
          <a:bodyPr anchor="b">
            <a:normAutofit/>
          </a:bodyPr>
          <a:lstStyle/>
          <a:p>
            <a:r>
              <a:rPr lang="en-US" b="1">
                <a:latin typeface="Times New Roman"/>
                <a:cs typeface="Calibri Light"/>
              </a:rPr>
              <a:t>Decision Variable:</a:t>
            </a:r>
            <a:endParaRPr lang="en-US" b="1">
              <a:latin typeface="Times New Roman"/>
              <a:cs typeface="Times New Roman"/>
            </a:endParaRP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1B43DE-0F2C-CFD3-1651-1E9D1F0B8F64}"/>
              </a:ext>
            </a:extLst>
          </p:cNvPr>
          <p:cNvSpPr>
            <a:spLocks noGrp="1"/>
          </p:cNvSpPr>
          <p:nvPr>
            <p:ph idx="1"/>
          </p:nvPr>
        </p:nvSpPr>
        <p:spPr>
          <a:xfrm>
            <a:off x="1340150" y="1926266"/>
            <a:ext cx="9511699" cy="4357524"/>
          </a:xfrm>
        </p:spPr>
        <p:txBody>
          <a:bodyPr vert="horz" lIns="91440" tIns="45720" rIns="91440" bIns="45720" rtlCol="0" anchor="t">
            <a:normAutofit/>
          </a:bodyPr>
          <a:lstStyle/>
          <a:p>
            <a:pPr marL="442341" indent="-442341" defTabSz="786384">
              <a:spcBef>
                <a:spcPts val="860"/>
              </a:spcBef>
              <a:buFont typeface="Arial" panose="020B0604020202020204" pitchFamily="34" charset="0"/>
              <a:buAutoNum type="arabicPeriod"/>
            </a:pPr>
            <a:r>
              <a:rPr lang="en-US" sz="2408" kern="1200">
                <a:solidFill>
                  <a:schemeClr val="tx1"/>
                </a:solidFill>
                <a:latin typeface="Times New Roman"/>
                <a:ea typeface="+mn-lt"/>
                <a:cs typeface="+mn-lt"/>
              </a:rPr>
              <a:t>For solving GA  </a:t>
            </a:r>
            <a:endParaRPr lang="en-US" sz="2408" kern="1200">
              <a:solidFill>
                <a:schemeClr val="tx1"/>
              </a:solidFill>
              <a:latin typeface="Times New Roman"/>
              <a:ea typeface="+mn-ea"/>
              <a:cs typeface="Calibri"/>
            </a:endParaRPr>
          </a:p>
          <a:p>
            <a:pPr marL="196596" indent="-196596" defTabSz="786384">
              <a:spcBef>
                <a:spcPts val="860"/>
              </a:spcBef>
            </a:pPr>
            <a:r>
              <a:rPr lang="en-US" sz="2408" kern="1200">
                <a:solidFill>
                  <a:schemeClr val="tx1"/>
                </a:solidFill>
                <a:latin typeface="Times New Roman"/>
                <a:ea typeface="+mn-lt"/>
                <a:cs typeface="+mn-lt"/>
              </a:rPr>
              <a:t>X</a:t>
            </a:r>
            <a:r>
              <a:rPr lang="en-US" sz="2408" kern="1200" baseline="-25000">
                <a:solidFill>
                  <a:schemeClr val="tx1"/>
                </a:solidFill>
                <a:latin typeface="Times New Roman"/>
                <a:ea typeface="+mn-lt"/>
                <a:cs typeface="+mn-lt"/>
              </a:rPr>
              <a:t>i   </a:t>
            </a:r>
            <a:r>
              <a:rPr lang="en-US" sz="2408" kern="1200">
                <a:solidFill>
                  <a:schemeClr val="tx1"/>
                </a:solidFill>
                <a:latin typeface="Times New Roman"/>
                <a:ea typeface="+mn-lt"/>
                <a:cs typeface="+mn-lt"/>
              </a:rPr>
              <a:t> :  This will be of length 2n; it is a combination of two array of size n each. Where;</a:t>
            </a:r>
          </a:p>
          <a:p>
            <a:pPr marL="0" indent="0" defTabSz="786384">
              <a:spcBef>
                <a:spcPts val="860"/>
              </a:spcBef>
              <a:buNone/>
            </a:pPr>
            <a:r>
              <a:rPr lang="en-US" sz="2408" kern="1200">
                <a:solidFill>
                  <a:schemeClr val="tx1"/>
                </a:solidFill>
                <a:latin typeface="Times New Roman"/>
                <a:ea typeface="+mn-lt"/>
                <a:cs typeface="+mn-lt"/>
              </a:rPr>
              <a:t>           1</a:t>
            </a:r>
            <a:r>
              <a:rPr lang="en-US" sz="2408" kern="1200" baseline="30000">
                <a:solidFill>
                  <a:schemeClr val="tx1"/>
                </a:solidFill>
                <a:latin typeface="Times New Roman"/>
                <a:ea typeface="+mn-lt"/>
                <a:cs typeface="+mn-lt"/>
              </a:rPr>
              <a:t>st</a:t>
            </a:r>
            <a:r>
              <a:rPr lang="en-US" sz="2408" kern="1200">
                <a:solidFill>
                  <a:schemeClr val="tx1"/>
                </a:solidFill>
                <a:latin typeface="Times New Roman"/>
                <a:ea typeface="+mn-lt"/>
                <a:cs typeface="+mn-lt"/>
              </a:rPr>
              <a:t> half- </a:t>
            </a:r>
            <a:r>
              <a:rPr lang="en-US" sz="2408" kern="1200" err="1">
                <a:solidFill>
                  <a:schemeClr val="tx1"/>
                </a:solidFill>
                <a:latin typeface="Times New Roman"/>
                <a:ea typeface="+mn-lt"/>
                <a:cs typeface="+mn-lt"/>
              </a:rPr>
              <a:t>i</a:t>
            </a:r>
            <a:r>
              <a:rPr lang="en-US" sz="2408" kern="1200" baseline="30000" err="1">
                <a:solidFill>
                  <a:schemeClr val="tx1"/>
                </a:solidFill>
                <a:latin typeface="Times New Roman"/>
                <a:ea typeface="+mn-lt"/>
                <a:cs typeface="+mn-lt"/>
              </a:rPr>
              <a:t>th</a:t>
            </a:r>
            <a:r>
              <a:rPr lang="en-US" sz="2408" kern="1200" baseline="30000">
                <a:solidFill>
                  <a:schemeClr val="tx1"/>
                </a:solidFill>
                <a:latin typeface="Times New Roman"/>
                <a:ea typeface="+mn-lt"/>
                <a:cs typeface="+mn-lt"/>
              </a:rPr>
              <a:t> </a:t>
            </a:r>
            <a:r>
              <a:rPr lang="en-US" sz="2408" kern="1200">
                <a:solidFill>
                  <a:schemeClr val="tx1"/>
                </a:solidFill>
                <a:latin typeface="Times New Roman"/>
                <a:ea typeface="+mn-lt"/>
                <a:cs typeface="+mn-lt"/>
              </a:rPr>
              <a:t>vehicle is going to the </a:t>
            </a:r>
            <a:r>
              <a:rPr lang="en-US" sz="2408" kern="1200" err="1">
                <a:solidFill>
                  <a:schemeClr val="tx1"/>
                </a:solidFill>
                <a:latin typeface="Times New Roman"/>
                <a:ea typeface="+mn-lt"/>
                <a:cs typeface="+mn-lt"/>
              </a:rPr>
              <a:t>j</a:t>
            </a:r>
            <a:r>
              <a:rPr lang="en-US" sz="2408" kern="1200" baseline="30000" err="1">
                <a:solidFill>
                  <a:schemeClr val="tx1"/>
                </a:solidFill>
                <a:latin typeface="Times New Roman"/>
                <a:ea typeface="+mn-lt"/>
                <a:cs typeface="+mn-lt"/>
              </a:rPr>
              <a:t>th</a:t>
            </a:r>
            <a:r>
              <a:rPr lang="en-US" sz="2408" kern="1200">
                <a:solidFill>
                  <a:schemeClr val="tx1"/>
                </a:solidFill>
                <a:latin typeface="Times New Roman"/>
                <a:ea typeface="+mn-lt"/>
                <a:cs typeface="+mn-lt"/>
              </a:rPr>
              <a:t> charging station</a:t>
            </a:r>
            <a:endParaRPr lang="en-US" sz="2408" kern="1200">
              <a:solidFill>
                <a:schemeClr val="tx1"/>
              </a:solidFill>
              <a:latin typeface="Times New Roman"/>
              <a:ea typeface="+mn-ea"/>
              <a:cs typeface="Calibri"/>
            </a:endParaRPr>
          </a:p>
          <a:p>
            <a:pPr marL="0" indent="0" defTabSz="786384">
              <a:spcBef>
                <a:spcPts val="860"/>
              </a:spcBef>
              <a:buNone/>
            </a:pPr>
            <a:r>
              <a:rPr lang="en-US" sz="2408" kern="1200">
                <a:solidFill>
                  <a:schemeClr val="tx1"/>
                </a:solidFill>
                <a:latin typeface="Times New Roman"/>
                <a:ea typeface="+mn-ea"/>
                <a:cs typeface="Calibri"/>
              </a:rPr>
              <a:t>           2</a:t>
            </a:r>
            <a:r>
              <a:rPr lang="en-US" sz="2408" kern="1200" baseline="30000">
                <a:solidFill>
                  <a:schemeClr val="tx1"/>
                </a:solidFill>
                <a:latin typeface="Times New Roman"/>
                <a:ea typeface="+mn-ea"/>
                <a:cs typeface="Calibri"/>
              </a:rPr>
              <a:t>nd </a:t>
            </a:r>
            <a:r>
              <a:rPr lang="en-US" sz="2408" kern="1200">
                <a:solidFill>
                  <a:schemeClr val="tx1"/>
                </a:solidFill>
                <a:latin typeface="Times New Roman"/>
                <a:ea typeface="+mn-ea"/>
                <a:cs typeface="Calibri"/>
              </a:rPr>
              <a:t>half- </a:t>
            </a:r>
            <a:r>
              <a:rPr lang="en-US" sz="2408" kern="1200" err="1">
                <a:solidFill>
                  <a:schemeClr val="tx1"/>
                </a:solidFill>
                <a:latin typeface="Times New Roman"/>
                <a:ea typeface="+mn-ea"/>
                <a:cs typeface="Calibri"/>
              </a:rPr>
              <a:t>i</a:t>
            </a:r>
            <a:r>
              <a:rPr lang="en-US" sz="2408" kern="1200" baseline="30000" err="1">
                <a:solidFill>
                  <a:schemeClr val="tx1"/>
                </a:solidFill>
                <a:latin typeface="Times New Roman"/>
                <a:ea typeface="+mn-ea"/>
                <a:cs typeface="Calibri"/>
              </a:rPr>
              <a:t>th</a:t>
            </a:r>
            <a:r>
              <a:rPr lang="en-US" sz="2408" kern="1200">
                <a:solidFill>
                  <a:schemeClr val="tx1"/>
                </a:solidFill>
                <a:latin typeface="Times New Roman"/>
                <a:ea typeface="+mn-ea"/>
                <a:cs typeface="Calibri"/>
              </a:rPr>
              <a:t> vehicle will pick-up the k</a:t>
            </a:r>
            <a:r>
              <a:rPr lang="en-US" sz="2408" kern="1200" baseline="30000">
                <a:solidFill>
                  <a:schemeClr val="tx1"/>
                </a:solidFill>
                <a:latin typeface="Times New Roman"/>
                <a:ea typeface="+mn-ea"/>
                <a:cs typeface="Calibri"/>
              </a:rPr>
              <a:t>th</a:t>
            </a:r>
            <a:r>
              <a:rPr lang="en-US" sz="2408" kern="1200">
                <a:solidFill>
                  <a:schemeClr val="tx1"/>
                </a:solidFill>
                <a:latin typeface="Times New Roman"/>
                <a:ea typeface="+mn-ea"/>
                <a:cs typeface="Calibri"/>
              </a:rPr>
              <a:t> passenger</a:t>
            </a:r>
          </a:p>
          <a:p>
            <a:pPr marL="0" indent="0" defTabSz="786384">
              <a:spcBef>
                <a:spcPts val="860"/>
              </a:spcBef>
              <a:buNone/>
            </a:pPr>
            <a:r>
              <a:rPr lang="en-US" sz="2408" kern="1200">
                <a:solidFill>
                  <a:schemeClr val="tx1"/>
                </a:solidFill>
                <a:latin typeface="Times New Roman"/>
                <a:ea typeface="+mn-ea"/>
                <a:cs typeface="Calibri"/>
              </a:rPr>
              <a:t>           </a:t>
            </a:r>
            <a:r>
              <a:rPr lang="en-US" sz="1720" b="1" kern="1200">
                <a:solidFill>
                  <a:schemeClr val="tx1"/>
                </a:solidFill>
                <a:latin typeface="Times New Roman"/>
                <a:ea typeface="+mn-ea"/>
                <a:cs typeface="Calibri"/>
              </a:rPr>
              <a:t>1</a:t>
            </a:r>
            <a:r>
              <a:rPr lang="en-US" sz="1720" b="1" kern="1200" baseline="30000">
                <a:solidFill>
                  <a:schemeClr val="tx1"/>
                </a:solidFill>
                <a:latin typeface="Times New Roman"/>
                <a:ea typeface="+mn-ea"/>
                <a:cs typeface="Calibri"/>
              </a:rPr>
              <a:t>st </a:t>
            </a:r>
            <a:r>
              <a:rPr lang="en-US" sz="1720" b="1" kern="1200">
                <a:solidFill>
                  <a:schemeClr val="tx1"/>
                </a:solidFill>
                <a:latin typeface="Times New Roman"/>
                <a:ea typeface="+mn-ea"/>
                <a:cs typeface="Calibri"/>
              </a:rPr>
              <a:t>half</a:t>
            </a:r>
            <a:r>
              <a:rPr lang="en-US" sz="2408" kern="1200">
                <a:solidFill>
                  <a:schemeClr val="tx1"/>
                </a:solidFill>
                <a:latin typeface="Times New Roman"/>
                <a:ea typeface="+mn-ea"/>
                <a:cs typeface="Calibri"/>
              </a:rPr>
              <a:t>        </a:t>
            </a:r>
            <a:r>
              <a:rPr lang="en-US" sz="1720" b="1" kern="1200">
                <a:solidFill>
                  <a:schemeClr val="tx1"/>
                </a:solidFill>
                <a:latin typeface="Times New Roman"/>
                <a:ea typeface="+mn-ea"/>
                <a:cs typeface="Calibri"/>
              </a:rPr>
              <a:t>2</a:t>
            </a:r>
            <a:r>
              <a:rPr lang="en-US" sz="1376" b="1" kern="1200" baseline="30000">
                <a:solidFill>
                  <a:schemeClr val="tx1"/>
                </a:solidFill>
                <a:latin typeface="Times New Roman"/>
                <a:ea typeface="+mn-ea"/>
                <a:cs typeface="Calibri"/>
              </a:rPr>
              <a:t>nd </a:t>
            </a:r>
            <a:r>
              <a:rPr lang="en-US" sz="1720" b="1" kern="1200">
                <a:solidFill>
                  <a:schemeClr val="tx1"/>
                </a:solidFill>
                <a:latin typeface="Times New Roman"/>
                <a:ea typeface="+mn-ea"/>
                <a:cs typeface="Calibri"/>
              </a:rPr>
              <a:t>half</a:t>
            </a:r>
          </a:p>
          <a:p>
            <a:pPr marL="0" indent="0" defTabSz="786384">
              <a:spcBef>
                <a:spcPts val="860"/>
              </a:spcBef>
              <a:buNone/>
            </a:pPr>
            <a:endParaRPr lang="en-US" sz="2408" kern="1200">
              <a:solidFill>
                <a:schemeClr val="tx1"/>
              </a:solidFill>
              <a:latin typeface="Times New Roman"/>
              <a:ea typeface="+mn-ea"/>
              <a:cs typeface="Calibri"/>
            </a:endParaRPr>
          </a:p>
          <a:p>
            <a:pPr marL="0" indent="0" defTabSz="786384">
              <a:spcBef>
                <a:spcPts val="860"/>
              </a:spcBef>
              <a:buNone/>
            </a:pPr>
            <a:r>
              <a:rPr lang="en-US" sz="2408" kern="1200" err="1">
                <a:solidFill>
                  <a:schemeClr val="tx1"/>
                </a:solidFill>
                <a:latin typeface="Times New Roman"/>
                <a:ea typeface="+mn-ea"/>
                <a:cs typeface="Calibri"/>
              </a:rPr>
              <a:t>Eg</a:t>
            </a:r>
            <a:r>
              <a:rPr lang="en-US" sz="2408" kern="1200">
                <a:solidFill>
                  <a:schemeClr val="tx1"/>
                </a:solidFill>
                <a:latin typeface="Times New Roman"/>
                <a:ea typeface="+mn-ea"/>
                <a:cs typeface="Calibri"/>
              </a:rPr>
              <a:t>: [3 2 3 3 1 3 1 2 5 4]       </a:t>
            </a:r>
            <a:r>
              <a:rPr lang="en-US" sz="2752" kern="1200">
                <a:solidFill>
                  <a:schemeClr val="tx1"/>
                </a:solidFill>
                <a:latin typeface="Times New Roman"/>
                <a:ea typeface="+mn-ea"/>
                <a:cs typeface="Calibri"/>
              </a:rPr>
              <a:t> </a:t>
            </a:r>
            <a:r>
              <a:rPr lang="en-US" sz="2064" kern="1200">
                <a:solidFill>
                  <a:schemeClr val="tx1"/>
                </a:solidFill>
                <a:latin typeface="Times New Roman"/>
                <a:ea typeface="+mn-ea"/>
                <a:cs typeface="Calibri"/>
              </a:rPr>
              <a:t>1st arrow means Vehicle 2 will go to station 3 </a:t>
            </a:r>
          </a:p>
          <a:p>
            <a:pPr marL="0" indent="0" defTabSz="786384">
              <a:spcBef>
                <a:spcPts val="860"/>
              </a:spcBef>
              <a:buNone/>
            </a:pPr>
            <a:r>
              <a:rPr lang="en-US" sz="2064" kern="1200">
                <a:solidFill>
                  <a:schemeClr val="tx1"/>
                </a:solidFill>
                <a:latin typeface="Times New Roman"/>
                <a:ea typeface="+mn-ea"/>
                <a:cs typeface="Calibri"/>
              </a:rPr>
              <a:t>                                                     2nd arrow means vehicle 3 will pick up Passenger 2</a:t>
            </a:r>
            <a:endParaRPr lang="en-US" sz="2400">
              <a:latin typeface="Times New Roman"/>
              <a:cs typeface="Calibri"/>
            </a:endParaRPr>
          </a:p>
        </p:txBody>
      </p:sp>
      <p:sp>
        <p:nvSpPr>
          <p:cNvPr id="7" name="Arrow: Up 6">
            <a:extLst>
              <a:ext uri="{FF2B5EF4-FFF2-40B4-BE49-F238E27FC236}">
                <a16:creationId xmlns:a16="http://schemas.microsoft.com/office/drawing/2014/main" id="{B353EE70-46F9-3E77-59ED-FCEA11A97D9A}"/>
              </a:ext>
            </a:extLst>
          </p:cNvPr>
          <p:cNvSpPr/>
          <p:nvPr/>
        </p:nvSpPr>
        <p:spPr>
          <a:xfrm>
            <a:off x="3606648" y="5454111"/>
            <a:ext cx="141814" cy="4153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C5B4DE66-B548-FD5A-6A8A-92C963EB690D}"/>
              </a:ext>
            </a:extLst>
          </p:cNvPr>
          <p:cNvSpPr/>
          <p:nvPr/>
        </p:nvSpPr>
        <p:spPr>
          <a:xfrm>
            <a:off x="2036557" y="5454110"/>
            <a:ext cx="141814" cy="41531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9DA3408B-EE23-28B4-D152-4E1527163169}"/>
              </a:ext>
            </a:extLst>
          </p:cNvPr>
          <p:cNvSpPr/>
          <p:nvPr/>
        </p:nvSpPr>
        <p:spPr>
          <a:xfrm rot="5400000">
            <a:off x="2284735" y="4461411"/>
            <a:ext cx="395055" cy="901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784BD449-92FA-3862-17BF-4494DEF8A973}"/>
              </a:ext>
            </a:extLst>
          </p:cNvPr>
          <p:cNvSpPr/>
          <p:nvPr/>
        </p:nvSpPr>
        <p:spPr>
          <a:xfrm rot="5400000">
            <a:off x="3409121" y="4461411"/>
            <a:ext cx="395055" cy="901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34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1219</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Calibri Light</vt:lpstr>
      <vt:lpstr>Times New Roman</vt:lpstr>
      <vt:lpstr>office theme</vt:lpstr>
      <vt:lpstr>Efficient Route Planning and Scheduling for Electric Vehicle Charging</vt:lpstr>
      <vt:lpstr>Content</vt:lpstr>
      <vt:lpstr>Introduction</vt:lpstr>
      <vt:lpstr>Problem Definition</vt:lpstr>
      <vt:lpstr>Case Study  </vt:lpstr>
      <vt:lpstr>PowerPoint Presentation</vt:lpstr>
      <vt:lpstr>Time Optimization</vt:lpstr>
      <vt:lpstr>PowerPoint Presentation</vt:lpstr>
      <vt:lpstr>Decision Variable:</vt:lpstr>
      <vt:lpstr>PowerPoint Presentation</vt:lpstr>
      <vt:lpstr>Genetic Algorithm:</vt:lpstr>
      <vt:lpstr>PowerPoint Presentation</vt:lpstr>
      <vt:lpstr>PowerPoint Presentation</vt:lpstr>
      <vt:lpstr>PowerPoint Presentation</vt:lpstr>
      <vt:lpstr>Final Solution from Genetic Algorithm Performance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Sashwat Rawat</cp:lastModifiedBy>
  <cp:revision>972</cp:revision>
  <dcterms:created xsi:type="dcterms:W3CDTF">2023-05-03T13:00:35Z</dcterms:created>
  <dcterms:modified xsi:type="dcterms:W3CDTF">2023-08-23T15:46:13Z</dcterms:modified>
</cp:coreProperties>
</file>