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0B3D25-C276-4176-995D-5AA161A0E101}">
  <a:tblStyle styleId="{720B3D25-C276-4176-995D-5AA161A0E10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BD1D760-DADE-402A-B5D7-7CFB0C3F82A6}"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font>
          <a:latin typeface="Arial"/>
          <a:ea typeface="Arial"/>
          <a:cs typeface="Arial"/>
        </a:font>
        <a:schemeClr val="lt1"/>
      </a:tcTxStyle>
      <a:tcStyle>
        <a:tcBdr/>
        <a:fill>
          <a:solidFill>
            <a:schemeClr val="accent2"/>
          </a:solidFill>
        </a:fill>
      </a:tcStyle>
    </a:lastCol>
    <a:firstCol>
      <a:tcTxStyle b="on" i="off">
        <a:font>
          <a:latin typeface="Arial"/>
          <a:ea typeface="Arial"/>
          <a:cs typeface="Arial"/>
        </a:font>
        <a:schemeClr val="lt1"/>
      </a:tcTxStyle>
      <a:tcStyle>
        <a:tcBdr/>
        <a:fill>
          <a:solidFill>
            <a:schemeClr val="accent2"/>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3" name="Google Shape;7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7" name="Google Shape;27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7"/>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7"/>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8" name="Google Shape;48;p8"/>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9" name="Google Shape;49;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5" name="Google Shape;55;p9"/>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6" name="Google Shape;5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0"/>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2"/>
          <p:cNvPicPr preferRelativeResize="0"/>
          <p:nvPr/>
        </p:nvPicPr>
        <p:blipFill rotWithShape="1">
          <a:blip r:embed="rId3">
            <a:alphaModFix/>
          </a:blip>
          <a:srcRect/>
          <a:stretch/>
        </p:blipFill>
        <p:spPr>
          <a:xfrm>
            <a:off x="108244" y="341513"/>
            <a:ext cx="1285550" cy="1078914"/>
          </a:xfrm>
          <a:prstGeom prst="rect">
            <a:avLst/>
          </a:prstGeom>
          <a:noFill/>
          <a:ln>
            <a:noFill/>
          </a:ln>
        </p:spPr>
      </p:pic>
      <p:sp>
        <p:nvSpPr>
          <p:cNvPr id="76" name="Google Shape;76;p12"/>
          <p:cNvSpPr/>
          <p:nvPr/>
        </p:nvSpPr>
        <p:spPr>
          <a:xfrm>
            <a:off x="1258733" y="361129"/>
            <a:ext cx="6214971"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Calibri"/>
                <a:ea typeface="Calibri"/>
                <a:cs typeface="Calibri"/>
                <a:sym typeface="Calibri"/>
              </a:rPr>
              <a:t>PANIMALAR ENGINEERING COLLEGE</a:t>
            </a:r>
            <a:endParaRPr sz="1400" b="0" i="0" u="none" strike="noStrike" cap="none">
              <a:solidFill>
                <a:srgbClr val="000000"/>
              </a:solidFill>
              <a:latin typeface="Arial"/>
              <a:ea typeface="Arial"/>
              <a:cs typeface="Arial"/>
              <a:sym typeface="Arial"/>
            </a:endParaRPr>
          </a:p>
        </p:txBody>
      </p:sp>
      <p:pic>
        <p:nvPicPr>
          <p:cNvPr id="77" name="Google Shape;77;p12" descr="Anna University - Wikipedia"/>
          <p:cNvPicPr preferRelativeResize="0"/>
          <p:nvPr/>
        </p:nvPicPr>
        <p:blipFill rotWithShape="1">
          <a:blip r:embed="rId4">
            <a:alphaModFix/>
          </a:blip>
          <a:srcRect/>
          <a:stretch/>
        </p:blipFill>
        <p:spPr>
          <a:xfrm>
            <a:off x="7645200" y="347574"/>
            <a:ext cx="1071563" cy="1066800"/>
          </a:xfrm>
          <a:prstGeom prst="rect">
            <a:avLst/>
          </a:prstGeom>
          <a:noFill/>
          <a:ln>
            <a:noFill/>
          </a:ln>
        </p:spPr>
      </p:pic>
      <p:sp>
        <p:nvSpPr>
          <p:cNvPr id="78" name="Google Shape;78;p12"/>
          <p:cNvSpPr txBox="1"/>
          <p:nvPr/>
        </p:nvSpPr>
        <p:spPr>
          <a:xfrm>
            <a:off x="1565290" y="1220372"/>
            <a:ext cx="6079910"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C00000"/>
                </a:solidFill>
                <a:latin typeface="Times New Roman"/>
                <a:ea typeface="Times New Roman"/>
                <a:cs typeface="Times New Roman"/>
                <a:sym typeface="Times New Roman"/>
              </a:rPr>
              <a:t>Department of Computer Science and Engineering </a:t>
            </a:r>
            <a:endParaRPr sz="2000" b="0" i="0" u="none" strike="noStrike" cap="none">
              <a:solidFill>
                <a:srgbClr val="C00000"/>
              </a:solidFill>
              <a:latin typeface="Calibri"/>
              <a:ea typeface="Calibri"/>
              <a:cs typeface="Calibri"/>
              <a:sym typeface="Calibri"/>
            </a:endParaRPr>
          </a:p>
        </p:txBody>
      </p:sp>
      <p:sp>
        <p:nvSpPr>
          <p:cNvPr id="79" name="Google Shape;79;p12"/>
          <p:cNvSpPr txBox="1"/>
          <p:nvPr/>
        </p:nvSpPr>
        <p:spPr>
          <a:xfrm>
            <a:off x="2327844" y="1676500"/>
            <a:ext cx="3797749"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7030A0"/>
                </a:solidFill>
                <a:latin typeface="Times New Roman"/>
                <a:ea typeface="Times New Roman"/>
                <a:cs typeface="Times New Roman"/>
                <a:sym typeface="Times New Roman"/>
              </a:rPr>
              <a:t> Project Review, </a:t>
            </a:r>
            <a:r>
              <a:rPr lang="en-US" sz="1800">
                <a:solidFill>
                  <a:srgbClr val="7030A0"/>
                </a:solidFill>
                <a:latin typeface="Times New Roman"/>
                <a:ea typeface="Times New Roman"/>
                <a:cs typeface="Times New Roman"/>
                <a:sym typeface="Times New Roman"/>
              </a:rPr>
              <a:t>07</a:t>
            </a:r>
            <a:r>
              <a:rPr lang="en-US" sz="1800" b="0" i="0" u="none" strike="noStrike" cap="none">
                <a:solidFill>
                  <a:srgbClr val="7030A0"/>
                </a:solidFill>
                <a:latin typeface="Times New Roman"/>
                <a:ea typeface="Times New Roman"/>
                <a:cs typeface="Times New Roman"/>
                <a:sym typeface="Times New Roman"/>
              </a:rPr>
              <a:t>.0</a:t>
            </a:r>
            <a:r>
              <a:rPr lang="en-US" sz="1800">
                <a:solidFill>
                  <a:srgbClr val="7030A0"/>
                </a:solidFill>
                <a:latin typeface="Times New Roman"/>
                <a:ea typeface="Times New Roman"/>
                <a:cs typeface="Times New Roman"/>
                <a:sym typeface="Times New Roman"/>
              </a:rPr>
              <a:t>8</a:t>
            </a:r>
            <a:r>
              <a:rPr lang="en-US" sz="1800" b="0" i="0" u="none" strike="noStrike" cap="none">
                <a:solidFill>
                  <a:srgbClr val="7030A0"/>
                </a:solidFill>
                <a:latin typeface="Times New Roman"/>
                <a:ea typeface="Times New Roman"/>
                <a:cs typeface="Times New Roman"/>
                <a:sym typeface="Times New Roman"/>
              </a:rPr>
              <a:t>.2021</a:t>
            </a:r>
            <a:endParaRPr sz="1800" b="0" i="0" u="none" strike="noStrike" cap="none">
              <a:solidFill>
                <a:srgbClr val="7030A0"/>
              </a:solidFill>
              <a:latin typeface="Calibri"/>
              <a:ea typeface="Calibri"/>
              <a:cs typeface="Calibri"/>
              <a:sym typeface="Calibri"/>
            </a:endParaRPr>
          </a:p>
        </p:txBody>
      </p:sp>
      <p:sp>
        <p:nvSpPr>
          <p:cNvPr id="80" name="Google Shape;80;p12"/>
          <p:cNvSpPr txBox="1"/>
          <p:nvPr/>
        </p:nvSpPr>
        <p:spPr>
          <a:xfrm>
            <a:off x="1455150" y="2142175"/>
            <a:ext cx="5917200" cy="1066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2300">
                <a:solidFill>
                  <a:srgbClr val="1B57B5"/>
                </a:solidFill>
              </a:rPr>
              <a:t>Diseases </a:t>
            </a:r>
            <a:r>
              <a:rPr lang="en-US" sz="2300" b="0" i="0" u="none" strike="noStrike" cap="none">
                <a:solidFill>
                  <a:srgbClr val="1B57B5"/>
                </a:solidFill>
                <a:latin typeface="Arial"/>
                <a:ea typeface="Arial"/>
                <a:cs typeface="Arial"/>
                <a:sym typeface="Arial"/>
              </a:rPr>
              <a:t>Prediction Systems </a:t>
            </a:r>
            <a:r>
              <a:rPr lang="en-US" sz="2300">
                <a:solidFill>
                  <a:srgbClr val="1B57B5"/>
                </a:solidFill>
              </a:rPr>
              <a:t>For Covid </a:t>
            </a:r>
            <a:r>
              <a:rPr lang="en-US" sz="2300" b="0" i="0" u="none" strike="noStrike" cap="none">
                <a:solidFill>
                  <a:srgbClr val="1B57B5"/>
                </a:solidFill>
                <a:latin typeface="Arial"/>
                <a:ea typeface="Arial"/>
                <a:cs typeface="Arial"/>
                <a:sym typeface="Arial"/>
              </a:rPr>
              <a:t>with Electronic Medical Records </a:t>
            </a:r>
            <a:endParaRPr sz="500" b="0" i="0" u="none" strike="noStrike" cap="none">
              <a:solidFill>
                <a:srgbClr val="000000"/>
              </a:solidFill>
              <a:latin typeface="Calibri"/>
              <a:ea typeface="Calibri"/>
              <a:cs typeface="Calibri"/>
              <a:sym typeface="Calibri"/>
            </a:endParaRPr>
          </a:p>
        </p:txBody>
      </p:sp>
      <p:sp>
        <p:nvSpPr>
          <p:cNvPr id="81" name="Google Shape;81;p12"/>
          <p:cNvSpPr txBox="1"/>
          <p:nvPr/>
        </p:nvSpPr>
        <p:spPr>
          <a:xfrm>
            <a:off x="1565300" y="3360800"/>
            <a:ext cx="5507700" cy="1820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2300" b="1" i="0" u="none" strike="noStrike" cap="none" dirty="0">
                <a:solidFill>
                  <a:schemeClr val="dk1"/>
                </a:solidFill>
                <a:latin typeface="Calibri"/>
                <a:ea typeface="Calibri"/>
                <a:cs typeface="Calibri"/>
                <a:sym typeface="Calibri"/>
              </a:rPr>
              <a:t>BATCH NO:- F8</a:t>
            </a:r>
            <a:endParaRPr sz="2300" b="1"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Arial"/>
              <a:buNone/>
            </a:pPr>
            <a:r>
              <a:rPr lang="en-US" sz="2300" b="1" i="0" u="none" strike="noStrike" cap="none" dirty="0">
                <a:solidFill>
                  <a:schemeClr val="dk1"/>
                </a:solidFill>
                <a:latin typeface="Calibri"/>
                <a:ea typeface="Calibri"/>
                <a:cs typeface="Calibri"/>
                <a:sym typeface="Calibri"/>
              </a:rPr>
              <a:t>SASIDHAR.V.J (211417104247)</a:t>
            </a:r>
            <a:endParaRPr sz="2300" b="1"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Arial"/>
              <a:buNone/>
            </a:pPr>
            <a:r>
              <a:rPr lang="en-US" sz="2300" b="1" i="0" u="none" strike="noStrike" cap="none" dirty="0">
                <a:solidFill>
                  <a:schemeClr val="dk1"/>
                </a:solidFill>
                <a:latin typeface="Calibri"/>
                <a:ea typeface="Calibri"/>
                <a:cs typeface="Calibri"/>
                <a:sym typeface="Calibri"/>
              </a:rPr>
              <a:t>SARAVANA KUMAR.S (211417104245)</a:t>
            </a:r>
            <a:endParaRPr sz="2300" b="1"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Arial"/>
              <a:buNone/>
            </a:pPr>
            <a:r>
              <a:rPr lang="en-US" sz="2300" b="1" i="0" u="none" strike="noStrike" cap="none" dirty="0">
                <a:solidFill>
                  <a:schemeClr val="dk1"/>
                </a:solidFill>
                <a:latin typeface="Calibri"/>
                <a:ea typeface="Calibri"/>
                <a:cs typeface="Calibri"/>
                <a:sym typeface="Calibri"/>
              </a:rPr>
              <a:t>VIGNESH.E (211417104298</a:t>
            </a:r>
            <a:r>
              <a:rPr lang="en-US" sz="2300" b="1" i="0" u="none" strike="noStrike" cap="none" dirty="0" smtClean="0">
                <a:solidFill>
                  <a:schemeClr val="dk1"/>
                </a:solidFill>
                <a:latin typeface="Calibri"/>
                <a:ea typeface="Calibri"/>
                <a:cs typeface="Calibri"/>
                <a:sym typeface="Calibri"/>
              </a:rPr>
              <a:t>)</a:t>
            </a:r>
          </a:p>
          <a:p>
            <a:pPr marL="0" marR="0" lvl="0" indent="0" algn="ctr" rtl="0">
              <a:lnSpc>
                <a:spcPct val="100000"/>
              </a:lnSpc>
              <a:spcBef>
                <a:spcPts val="0"/>
              </a:spcBef>
              <a:spcAft>
                <a:spcPts val="0"/>
              </a:spcAft>
              <a:buClr>
                <a:schemeClr val="dk1"/>
              </a:buClr>
              <a:buSzPts val="1100"/>
              <a:buFont typeface="Arial"/>
              <a:buNone/>
            </a:pPr>
            <a:r>
              <a:rPr lang="en-US" sz="2300" b="1" dirty="0" err="1" smtClean="0">
                <a:solidFill>
                  <a:schemeClr val="dk1"/>
                </a:solidFill>
                <a:latin typeface="Calibri"/>
                <a:ea typeface="Calibri"/>
                <a:cs typeface="Calibri"/>
                <a:sym typeface="Calibri"/>
              </a:rPr>
              <a:t>Shanmugasundar</a:t>
            </a:r>
            <a:r>
              <a:rPr lang="en-US" sz="2300" b="1" dirty="0" err="1" smtClean="0">
                <a:solidFill>
                  <a:schemeClr val="dk1"/>
                </a:solidFill>
                <a:latin typeface="Calibri"/>
                <a:ea typeface="Calibri"/>
                <a:cs typeface="Calibri"/>
                <a:sym typeface="Calibri"/>
              </a:rPr>
              <a:t>.R</a:t>
            </a:r>
            <a:r>
              <a:rPr lang="en-US" sz="2300" b="1" dirty="0" smtClean="0">
                <a:solidFill>
                  <a:schemeClr val="dk1"/>
                </a:solidFill>
                <a:latin typeface="Calibri"/>
                <a:ea typeface="Calibri"/>
                <a:cs typeface="Calibri"/>
                <a:sym typeface="Calibri"/>
              </a:rPr>
              <a:t>(211417104264)</a:t>
            </a:r>
            <a:endParaRPr sz="2300" b="1" i="0" u="none" strike="noStrike" cap="none" dirty="0">
              <a:solidFill>
                <a:schemeClr val="dk1"/>
              </a:solidFill>
              <a:latin typeface="Arial"/>
              <a:ea typeface="Arial"/>
              <a:cs typeface="Arial"/>
              <a:sym typeface="Arial"/>
            </a:endParaRPr>
          </a:p>
        </p:txBody>
      </p:sp>
      <p:sp>
        <p:nvSpPr>
          <p:cNvPr id="82" name="Google Shape;82;p12"/>
          <p:cNvSpPr txBox="1"/>
          <p:nvPr/>
        </p:nvSpPr>
        <p:spPr>
          <a:xfrm>
            <a:off x="334550" y="5333325"/>
            <a:ext cx="7196400" cy="1246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a:buNone/>
            </a:pPr>
            <a:r>
              <a:rPr lang="en-US" sz="2300" b="0" i="0" u="none" strike="noStrike" cap="none">
                <a:solidFill>
                  <a:srgbClr val="000000"/>
                </a:solidFill>
                <a:latin typeface="Calibri"/>
                <a:ea typeface="Calibri"/>
                <a:cs typeface="Calibri"/>
                <a:sym typeface="Calibri"/>
              </a:rPr>
              <a:t>PROJECT GUIDE : </a:t>
            </a:r>
            <a:r>
              <a:rPr lang="en-US" sz="2300" b="1" i="0" u="none" strike="noStrike" cap="none">
                <a:solidFill>
                  <a:srgbClr val="000000"/>
                </a:solidFill>
                <a:latin typeface="Calibri"/>
                <a:ea typeface="Calibri"/>
                <a:cs typeface="Calibri"/>
                <a:sym typeface="Calibri"/>
              </a:rPr>
              <a:t>MR.G.SENTHILKUMAR</a:t>
            </a:r>
            <a:endParaRPr sz="2300" b="1"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300"/>
              <a:buFont typeface="Arial"/>
              <a:buNone/>
            </a:pPr>
            <a:r>
              <a:rPr lang="en-US" sz="2300" b="1" i="0" u="none" strike="noStrike" cap="none">
                <a:solidFill>
                  <a:srgbClr val="000000"/>
                </a:solidFill>
                <a:latin typeface="Calibri"/>
                <a:ea typeface="Calibri"/>
                <a:cs typeface="Calibri"/>
                <a:sym typeface="Calibri"/>
              </a:rPr>
              <a:t>		          ASSOCIATE PROFESSOR,CSE</a:t>
            </a:r>
            <a:endParaRPr sz="2300" b="1"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300"/>
              <a:buFont typeface="Arial"/>
              <a:buNone/>
            </a:pPr>
            <a:r>
              <a:rPr lang="en-US" sz="2300" b="1" i="0" u="none" strike="noStrike" cap="none">
                <a:solidFill>
                  <a:srgbClr val="000000"/>
                </a:solidFill>
                <a:latin typeface="Calibri"/>
                <a:ea typeface="Calibri"/>
                <a:cs typeface="Calibri"/>
                <a:sym typeface="Calibri"/>
              </a:rPr>
              <a:t>				 </a:t>
            </a:r>
            <a:endParaRPr sz="2300" b="1" i="0" u="none" strike="noStrike" cap="none">
              <a:solidFill>
                <a:srgbClr val="000000"/>
              </a:solidFill>
              <a:latin typeface="Calibri"/>
              <a:ea typeface="Calibri"/>
              <a:cs typeface="Calibri"/>
              <a:sym typeface="Calibri"/>
            </a:endParaRPr>
          </a:p>
        </p:txBody>
      </p:sp>
      <p:sp>
        <p:nvSpPr>
          <p:cNvPr id="83" name="Google Shape;83;p12"/>
          <p:cNvSpPr txBox="1">
            <a:spLocks noGrp="1"/>
          </p:cNvSpPr>
          <p:nvPr>
            <p:ph type="sldNum" idx="12"/>
          </p:nvPr>
        </p:nvSpPr>
        <p:spPr>
          <a:xfrm>
            <a:off x="6502250" y="6397562"/>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t>1</a:t>
            </a:fld>
            <a:endParaRPr sz="18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703294" y="135649"/>
            <a:ext cx="78867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a:solidFill>
                  <a:schemeClr val="accent1"/>
                </a:solidFill>
              </a:rPr>
              <a:t>SEQUENCE DIAGRAM</a:t>
            </a:r>
            <a:endParaRPr>
              <a:solidFill>
                <a:schemeClr val="accent1"/>
              </a:solidFill>
            </a:endParaRPr>
          </a:p>
        </p:txBody>
      </p:sp>
      <p:sp>
        <p:nvSpPr>
          <p:cNvPr id="153" name="Google Shape;153;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sp>
        <p:nvSpPr>
          <p:cNvPr id="154" name="Google Shape;154;p21"/>
          <p:cNvSpPr txBox="1"/>
          <p:nvPr/>
        </p:nvSpPr>
        <p:spPr>
          <a:xfrm>
            <a:off x="83975" y="1360093"/>
            <a:ext cx="8808097" cy="1346331"/>
          </a:xfrm>
          <a:prstGeom prst="rect">
            <a:avLst/>
          </a:prstGeom>
          <a:noFill/>
          <a:ln>
            <a:noFill/>
          </a:ln>
        </p:spPr>
        <p:txBody>
          <a:bodyPr spcFirstLastPara="1" wrap="square" lIns="91425" tIns="45700" rIns="91425" bIns="45700" anchor="t" anchorCtr="0">
            <a:spAutoFit/>
          </a:bodyPr>
          <a:lstStyle/>
          <a:p>
            <a:pPr marL="520700" marR="744855" lvl="0" indent="457200" algn="just" rtl="0">
              <a:lnSpc>
                <a:spcPct val="150000"/>
              </a:lnSpc>
              <a:spcBef>
                <a:spcPts val="0"/>
              </a:spcBef>
              <a:spcAft>
                <a:spcPts val="0"/>
              </a:spcAft>
              <a:buNone/>
            </a:pPr>
            <a:r>
              <a:rPr lang="en-US" sz="1400" b="0" i="0" u="none" strike="noStrike" cap="none">
                <a:solidFill>
                  <a:srgbClr val="202021"/>
                </a:solidFill>
                <a:latin typeface="Times New Roman"/>
                <a:ea typeface="Times New Roman"/>
                <a:cs typeface="Times New Roman"/>
                <a:sym typeface="Times New Roman"/>
              </a:rPr>
              <a:t>A sequence diagram shows object interactions arranged in time sequence. It depicts the objects and classes involved in the scenario and the sequence of messages exchanged between the objects needed to carry out the functionality of the scenario. Sequence diagrams are typically associated with use case realizations in the </a:t>
            </a:r>
            <a:r>
              <a:rPr lang="en-US" sz="1400" b="0" i="0" u="none" strike="noStrike" cap="none">
                <a:solidFill>
                  <a:srgbClr val="000000"/>
                </a:solidFill>
                <a:latin typeface="Times New Roman"/>
                <a:ea typeface="Times New Roman"/>
                <a:cs typeface="Times New Roman"/>
                <a:sym typeface="Times New Roman"/>
              </a:rPr>
              <a:t>sequence diagram </a:t>
            </a:r>
            <a:r>
              <a:rPr lang="en-US" sz="1400" b="0" i="0" u="none" strike="noStrike" cap="none">
                <a:solidFill>
                  <a:srgbClr val="202021"/>
                </a:solidFill>
                <a:latin typeface="Times New Roman"/>
                <a:ea typeface="Times New Roman"/>
                <a:cs typeface="Times New Roman"/>
                <a:sym typeface="Times New Roman"/>
              </a:rPr>
              <a:t>of the system under development.</a:t>
            </a:r>
            <a:endParaRPr sz="1400" b="0" i="0" u="none" strike="noStrike" cap="none">
              <a:solidFill>
                <a:srgbClr val="000000"/>
              </a:solidFill>
              <a:latin typeface="Times New Roman"/>
              <a:ea typeface="Times New Roman"/>
              <a:cs typeface="Times New Roman"/>
              <a:sym typeface="Times New Roman"/>
            </a:endParaRPr>
          </a:p>
        </p:txBody>
      </p:sp>
      <p:pic>
        <p:nvPicPr>
          <p:cNvPr id="155" name="Google Shape;155;p21"/>
          <p:cNvPicPr preferRelativeResize="0"/>
          <p:nvPr/>
        </p:nvPicPr>
        <p:blipFill rotWithShape="1">
          <a:blip r:embed="rId3">
            <a:alphaModFix/>
          </a:blip>
          <a:srcRect/>
          <a:stretch/>
        </p:blipFill>
        <p:spPr>
          <a:xfrm>
            <a:off x="1847461" y="2920481"/>
            <a:ext cx="5135951" cy="31070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628650" y="365127"/>
            <a:ext cx="7886700" cy="115576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1800"/>
              <a:buNone/>
            </a:pPr>
            <a:r>
              <a:rPr lang="en-US" sz="4000">
                <a:solidFill>
                  <a:schemeClr val="accent1"/>
                </a:solidFill>
                <a:latin typeface="Times New Roman"/>
                <a:ea typeface="Times New Roman"/>
                <a:cs typeface="Times New Roman"/>
                <a:sym typeface="Times New Roman"/>
              </a:rPr>
              <a:t>MODULE DESCRIPTION</a:t>
            </a:r>
            <a:r>
              <a:rPr lang="en-US" sz="4000">
                <a:solidFill>
                  <a:srgbClr val="7030A0"/>
                </a:solidFill>
                <a:latin typeface="Times New Roman"/>
                <a:ea typeface="Times New Roman"/>
                <a:cs typeface="Times New Roman"/>
                <a:sym typeface="Times New Roman"/>
              </a:rPr>
              <a:t/>
            </a:r>
            <a:br>
              <a:rPr lang="en-US" sz="4000">
                <a:solidFill>
                  <a:srgbClr val="7030A0"/>
                </a:solidFill>
                <a:latin typeface="Times New Roman"/>
                <a:ea typeface="Times New Roman"/>
                <a:cs typeface="Times New Roman"/>
                <a:sym typeface="Times New Roman"/>
              </a:rPr>
            </a:br>
            <a:r>
              <a:rPr lang="en-US" sz="4000">
                <a:solidFill>
                  <a:srgbClr val="7030A0"/>
                </a:solidFill>
                <a:latin typeface="Times New Roman"/>
                <a:ea typeface="Times New Roman"/>
                <a:cs typeface="Times New Roman"/>
                <a:sym typeface="Times New Roman"/>
              </a:rPr>
              <a:t/>
            </a:r>
            <a:br>
              <a:rPr lang="en-US" sz="4000">
                <a:solidFill>
                  <a:srgbClr val="7030A0"/>
                </a:solidFill>
                <a:latin typeface="Times New Roman"/>
                <a:ea typeface="Times New Roman"/>
                <a:cs typeface="Times New Roman"/>
                <a:sym typeface="Times New Roman"/>
              </a:rPr>
            </a:br>
            <a:r>
              <a:rPr lang="en-US" sz="4000">
                <a:solidFill>
                  <a:schemeClr val="accent1"/>
                </a:solidFill>
                <a:latin typeface="Times New Roman"/>
                <a:ea typeface="Times New Roman"/>
                <a:cs typeface="Times New Roman"/>
                <a:sym typeface="Times New Roman"/>
              </a:rPr>
              <a:t>Convolution Neural Network (CNN)</a:t>
            </a:r>
            <a:endParaRPr>
              <a:solidFill>
                <a:schemeClr val="accent1"/>
              </a:solidFill>
              <a:latin typeface="Times New Roman"/>
              <a:ea typeface="Times New Roman"/>
              <a:cs typeface="Times New Roman"/>
              <a:sym typeface="Times New Roman"/>
            </a:endParaRPr>
          </a:p>
        </p:txBody>
      </p:sp>
      <p:sp>
        <p:nvSpPr>
          <p:cNvPr id="161" name="Google Shape;161;p2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sz="2000" i="0">
                <a:solidFill>
                  <a:srgbClr val="202124"/>
                </a:solidFill>
                <a:latin typeface="Times New Roman"/>
                <a:ea typeface="Times New Roman"/>
                <a:cs typeface="Times New Roman"/>
                <a:sym typeface="Times New Roman"/>
              </a:rPr>
              <a:t>A </a:t>
            </a:r>
            <a:r>
              <a:rPr lang="en-US" sz="2000" b="1" i="0">
                <a:solidFill>
                  <a:srgbClr val="202124"/>
                </a:solidFill>
                <a:latin typeface="Times New Roman"/>
                <a:ea typeface="Times New Roman"/>
                <a:cs typeface="Times New Roman"/>
                <a:sym typeface="Times New Roman"/>
              </a:rPr>
              <a:t>Convolutional neural network</a:t>
            </a:r>
            <a:r>
              <a:rPr lang="en-US" sz="2000" i="0">
                <a:solidFill>
                  <a:srgbClr val="202124"/>
                </a:solidFill>
                <a:latin typeface="Times New Roman"/>
                <a:ea typeface="Times New Roman"/>
                <a:cs typeface="Times New Roman"/>
                <a:sym typeface="Times New Roman"/>
              </a:rPr>
              <a:t> (</a:t>
            </a:r>
            <a:r>
              <a:rPr lang="en-US" sz="2000" b="1" i="0">
                <a:solidFill>
                  <a:srgbClr val="202124"/>
                </a:solidFill>
                <a:latin typeface="Times New Roman"/>
                <a:ea typeface="Times New Roman"/>
                <a:cs typeface="Times New Roman"/>
                <a:sym typeface="Times New Roman"/>
              </a:rPr>
              <a:t>CNN</a:t>
            </a:r>
            <a:r>
              <a:rPr lang="en-US" sz="2000" i="0">
                <a:solidFill>
                  <a:srgbClr val="202124"/>
                </a:solidFill>
                <a:latin typeface="Times New Roman"/>
                <a:ea typeface="Times New Roman"/>
                <a:cs typeface="Times New Roman"/>
                <a:sym typeface="Times New Roman"/>
              </a:rPr>
              <a:t>) is a </a:t>
            </a:r>
            <a:r>
              <a:rPr lang="en-US" sz="2000" b="1" i="0">
                <a:solidFill>
                  <a:srgbClr val="202124"/>
                </a:solidFill>
                <a:latin typeface="Times New Roman"/>
                <a:ea typeface="Times New Roman"/>
                <a:cs typeface="Times New Roman"/>
                <a:sym typeface="Times New Roman"/>
              </a:rPr>
              <a:t>neural network</a:t>
            </a:r>
            <a:r>
              <a:rPr lang="en-US" sz="2000" i="0">
                <a:solidFill>
                  <a:srgbClr val="202124"/>
                </a:solidFill>
                <a:latin typeface="Times New Roman"/>
                <a:ea typeface="Times New Roman"/>
                <a:cs typeface="Times New Roman"/>
                <a:sym typeface="Times New Roman"/>
              </a:rPr>
              <a:t> that has one or more </a:t>
            </a:r>
            <a:r>
              <a:rPr lang="en-US" sz="2000" b="1" i="0">
                <a:solidFill>
                  <a:srgbClr val="202124"/>
                </a:solidFill>
                <a:latin typeface="Times New Roman"/>
                <a:ea typeface="Times New Roman"/>
                <a:cs typeface="Times New Roman"/>
                <a:sym typeface="Times New Roman"/>
              </a:rPr>
              <a:t>convolutional</a:t>
            </a:r>
            <a:r>
              <a:rPr lang="en-US" sz="2000" i="0">
                <a:solidFill>
                  <a:srgbClr val="202124"/>
                </a:solidFill>
                <a:latin typeface="Times New Roman"/>
                <a:ea typeface="Times New Roman"/>
                <a:cs typeface="Times New Roman"/>
                <a:sym typeface="Times New Roman"/>
              </a:rPr>
              <a:t> layers and are </a:t>
            </a:r>
            <a:r>
              <a:rPr lang="en-US" sz="2000" b="1" i="0">
                <a:solidFill>
                  <a:srgbClr val="202124"/>
                </a:solidFill>
                <a:latin typeface="Times New Roman"/>
                <a:ea typeface="Times New Roman"/>
                <a:cs typeface="Times New Roman"/>
                <a:sym typeface="Times New Roman"/>
              </a:rPr>
              <a:t>used</a:t>
            </a:r>
            <a:r>
              <a:rPr lang="en-US" sz="2000" i="0">
                <a:solidFill>
                  <a:srgbClr val="202124"/>
                </a:solidFill>
                <a:latin typeface="Times New Roman"/>
                <a:ea typeface="Times New Roman"/>
                <a:cs typeface="Times New Roman"/>
                <a:sym typeface="Times New Roman"/>
              </a:rPr>
              <a:t> mainly for image processing, classification, segmentation and also for other auto correlated data. A </a:t>
            </a:r>
            <a:r>
              <a:rPr lang="en-US" sz="2000" b="1" i="0">
                <a:solidFill>
                  <a:srgbClr val="202124"/>
                </a:solidFill>
                <a:latin typeface="Times New Roman"/>
                <a:ea typeface="Times New Roman"/>
                <a:cs typeface="Times New Roman"/>
                <a:sym typeface="Times New Roman"/>
              </a:rPr>
              <a:t>convolution</a:t>
            </a:r>
            <a:r>
              <a:rPr lang="en-US" sz="2000" i="0">
                <a:solidFill>
                  <a:srgbClr val="202124"/>
                </a:solidFill>
                <a:latin typeface="Times New Roman"/>
                <a:ea typeface="Times New Roman"/>
                <a:cs typeface="Times New Roman"/>
                <a:sym typeface="Times New Roman"/>
              </a:rPr>
              <a:t> is essentially sliding a filter over the input.</a:t>
            </a:r>
            <a:endParaRPr>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Times New Roman"/>
              <a:buChar char="•"/>
            </a:pPr>
            <a:r>
              <a:rPr lang="en-US" sz="2000">
                <a:solidFill>
                  <a:srgbClr val="202124"/>
                </a:solidFill>
                <a:latin typeface="Times New Roman"/>
                <a:ea typeface="Times New Roman"/>
                <a:cs typeface="Times New Roman"/>
                <a:sym typeface="Times New Roman"/>
              </a:rPr>
              <a:t>This Neural network plays a major role in the Covid detection of the Chest X-ray scans it learns the difference between the healthy and Covid x-ray scans and predict the nature of given Input.</a:t>
            </a:r>
            <a:endParaRPr sz="2000">
              <a:latin typeface="Times New Roman"/>
              <a:ea typeface="Times New Roman"/>
              <a:cs typeface="Times New Roman"/>
              <a:sym typeface="Times New Roman"/>
            </a:endParaRPr>
          </a:p>
        </p:txBody>
      </p:sp>
      <p:sp>
        <p:nvSpPr>
          <p:cNvPr id="162" name="Google Shape;162;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23"/>
          <p:cNvPicPr preferRelativeResize="0"/>
          <p:nvPr/>
        </p:nvPicPr>
        <p:blipFill rotWithShape="1">
          <a:blip r:embed="rId3">
            <a:alphaModFix/>
          </a:blip>
          <a:srcRect/>
          <a:stretch/>
        </p:blipFill>
        <p:spPr>
          <a:xfrm>
            <a:off x="76200" y="490725"/>
            <a:ext cx="8711576" cy="5557850"/>
          </a:xfrm>
          <a:prstGeom prst="rect">
            <a:avLst/>
          </a:prstGeom>
          <a:noFill/>
          <a:ln>
            <a:noFill/>
          </a:ln>
        </p:spPr>
      </p:pic>
      <p:sp>
        <p:nvSpPr>
          <p:cNvPr id="168" name="Google Shape;168;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t>12</a:t>
            </a:fld>
            <a:endParaRPr sz="1800" b="1"/>
          </a:p>
        </p:txBody>
      </p:sp>
      <p:sp>
        <p:nvSpPr>
          <p:cNvPr id="169" name="Google Shape;169;p23"/>
          <p:cNvSpPr txBox="1"/>
          <p:nvPr/>
        </p:nvSpPr>
        <p:spPr>
          <a:xfrm>
            <a:off x="1194319" y="6048574"/>
            <a:ext cx="70914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200">
                <a:latin typeface="Times New Roman"/>
                <a:ea typeface="Times New Roman"/>
                <a:cs typeface="Times New Roman"/>
                <a:sym typeface="Times New Roman"/>
              </a:rPr>
              <a:t>Fig 2</a:t>
            </a:r>
            <a:r>
              <a:rPr lang="en-US" sz="2200" b="0" i="0" u="none" strike="noStrike" cap="none">
                <a:solidFill>
                  <a:srgbClr val="000000"/>
                </a:solidFill>
                <a:latin typeface="Times New Roman"/>
                <a:ea typeface="Times New Roman"/>
                <a:cs typeface="Times New Roman"/>
                <a:sym typeface="Times New Roman"/>
              </a:rPr>
              <a:t>: Shows the Working of CNN </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sz="4000" b="1">
                <a:solidFill>
                  <a:schemeClr val="accent1"/>
                </a:solidFill>
                <a:latin typeface="Times New Roman"/>
                <a:ea typeface="Times New Roman"/>
                <a:cs typeface="Times New Roman"/>
                <a:sym typeface="Times New Roman"/>
              </a:rPr>
              <a:t>X-ray image Dataset</a:t>
            </a:r>
            <a:r>
              <a:rPr lang="en-US" sz="1800">
                <a:latin typeface="Times New Roman"/>
                <a:ea typeface="Times New Roman"/>
                <a:cs typeface="Times New Roman"/>
                <a:sym typeface="Times New Roman"/>
              </a:rPr>
              <a:t/>
            </a:r>
            <a:br>
              <a:rPr lang="en-US" sz="1800">
                <a:latin typeface="Times New Roman"/>
                <a:ea typeface="Times New Roman"/>
                <a:cs typeface="Times New Roman"/>
                <a:sym typeface="Times New Roman"/>
              </a:rPr>
            </a:br>
            <a:endParaRPr/>
          </a:p>
        </p:txBody>
      </p:sp>
      <p:sp>
        <p:nvSpPr>
          <p:cNvPr id="175" name="Google Shape;175;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
        <p:nvSpPr>
          <p:cNvPr id="176" name="Google Shape;176;p24"/>
          <p:cNvSpPr txBox="1"/>
          <p:nvPr/>
        </p:nvSpPr>
        <p:spPr>
          <a:xfrm>
            <a:off x="1026367" y="1231924"/>
            <a:ext cx="8434800" cy="2401200"/>
          </a:xfrm>
          <a:prstGeom prst="rect">
            <a:avLst/>
          </a:prstGeom>
          <a:noFill/>
          <a:ln>
            <a:noFill/>
          </a:ln>
        </p:spPr>
        <p:txBody>
          <a:bodyPr spcFirstLastPara="1" wrap="square" lIns="91425" tIns="45700" rIns="91425" bIns="45700" anchor="t" anchorCtr="0">
            <a:spAutoFit/>
          </a:bodyPr>
          <a:lstStyle/>
          <a:p>
            <a:pPr marL="342900" marR="704215" lvl="0" indent="-342900" algn="ctr" rtl="0">
              <a:lnSpc>
                <a:spcPct val="115000"/>
              </a:lnSpc>
              <a:spcBef>
                <a:spcPts val="0"/>
              </a:spcBef>
              <a:spcAft>
                <a:spcPts val="0"/>
              </a:spcAft>
              <a:buClr>
                <a:srgbClr val="000000"/>
              </a:buClr>
              <a:buSzPts val="2000"/>
              <a:buFont typeface="Arial"/>
              <a:buChar char="•"/>
            </a:pPr>
            <a:r>
              <a:rPr lang="en-US" sz="2000" b="0" i="0" u="none" strike="noStrike" cap="none">
                <a:solidFill>
                  <a:srgbClr val="333333"/>
                </a:solidFill>
                <a:latin typeface="Times New Roman"/>
                <a:ea typeface="Times New Roman"/>
                <a:cs typeface="Times New Roman"/>
                <a:sym typeface="Times New Roman"/>
              </a:rPr>
              <a:t>In this work, we used around 4200 chest X-ray images of COVID-19 obtained from the open-source GitHub repository, shared by Dr. Joseph Cohen,</a:t>
            </a:r>
            <a:r>
              <a:rPr lang="en-US" sz="2000" b="0" i="0" u="none" strike="noStrike" cap="none" baseline="30000">
                <a:solidFill>
                  <a:srgbClr val="333333"/>
                </a:solidFill>
                <a:latin typeface="Times New Roman"/>
                <a:ea typeface="Times New Roman"/>
                <a:cs typeface="Times New Roman"/>
                <a:sym typeface="Times New Roman"/>
              </a:rPr>
              <a:t> </a:t>
            </a:r>
            <a:r>
              <a:rPr lang="en-US" sz="2000" b="0" i="0" u="none" strike="noStrike" cap="none">
                <a:solidFill>
                  <a:srgbClr val="333333"/>
                </a:solidFill>
                <a:latin typeface="Times New Roman"/>
                <a:ea typeface="Times New Roman"/>
                <a:cs typeface="Times New Roman"/>
                <a:sym typeface="Times New Roman"/>
              </a:rPr>
              <a:t>and the Covid-19 Radiography dataset. We also used the ChestX-ray8 database on no-findings and pneumonia images.</a:t>
            </a:r>
            <a:endParaRPr sz="2000" b="0" i="0" u="none" strike="noStrike" cap="none">
              <a:solidFill>
                <a:srgbClr val="000000"/>
              </a:solidFill>
              <a:latin typeface="Times New Roman"/>
              <a:ea typeface="Times New Roman"/>
              <a:cs typeface="Times New Roman"/>
              <a:sym typeface="Times New Roman"/>
            </a:endParaRPr>
          </a:p>
          <a:p>
            <a:pPr marL="342900" marR="704215" lvl="0" indent="-342900" algn="ctr" rtl="0">
              <a:lnSpc>
                <a:spcPct val="115000"/>
              </a:lnSpc>
              <a:spcBef>
                <a:spcPts val="180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Below </a:t>
            </a:r>
            <a:r>
              <a:rPr lang="en-US" sz="2000">
                <a:latin typeface="Times New Roman"/>
                <a:ea typeface="Times New Roman"/>
                <a:cs typeface="Times New Roman"/>
                <a:sym typeface="Times New Roman"/>
              </a:rPr>
              <a:t>F</a:t>
            </a:r>
            <a:r>
              <a:rPr lang="en-US" sz="2000" b="0" i="0" u="none" strike="noStrike" cap="none">
                <a:solidFill>
                  <a:srgbClr val="000000"/>
                </a:solidFill>
                <a:latin typeface="Times New Roman"/>
                <a:ea typeface="Times New Roman"/>
                <a:cs typeface="Times New Roman"/>
                <a:sym typeface="Times New Roman"/>
              </a:rPr>
              <a:t>igure 3 shows some examples of chest X-ray images from prepared dataset: </a:t>
            </a:r>
            <a:endParaRPr sz="2000" b="0" i="0" u="none" strike="noStrike" cap="none">
              <a:solidFill>
                <a:srgbClr val="000000"/>
              </a:solidFill>
              <a:latin typeface="Times New Roman"/>
              <a:ea typeface="Times New Roman"/>
              <a:cs typeface="Times New Roman"/>
              <a:sym typeface="Times New Roman"/>
            </a:endParaRPr>
          </a:p>
        </p:txBody>
      </p:sp>
      <p:pic>
        <p:nvPicPr>
          <p:cNvPr id="177" name="Google Shape;177;p24"/>
          <p:cNvPicPr preferRelativeResize="0"/>
          <p:nvPr/>
        </p:nvPicPr>
        <p:blipFill rotWithShape="1">
          <a:blip r:embed="rId3">
            <a:alphaModFix/>
          </a:blip>
          <a:srcRect/>
          <a:stretch/>
        </p:blipFill>
        <p:spPr>
          <a:xfrm>
            <a:off x="757250" y="3375526"/>
            <a:ext cx="3154525" cy="2718525"/>
          </a:xfrm>
          <a:prstGeom prst="rect">
            <a:avLst/>
          </a:prstGeom>
          <a:noFill/>
          <a:ln>
            <a:noFill/>
          </a:ln>
        </p:spPr>
      </p:pic>
      <p:sp>
        <p:nvSpPr>
          <p:cNvPr id="178" name="Google Shape;178;p24"/>
          <p:cNvSpPr txBox="1"/>
          <p:nvPr/>
        </p:nvSpPr>
        <p:spPr>
          <a:xfrm>
            <a:off x="4413380" y="3814961"/>
            <a:ext cx="4730620" cy="2649251"/>
          </a:xfrm>
          <a:prstGeom prst="rect">
            <a:avLst/>
          </a:prstGeom>
          <a:noFill/>
          <a:ln>
            <a:noFill/>
          </a:ln>
        </p:spPr>
        <p:txBody>
          <a:bodyPr spcFirstLastPara="1" wrap="square" lIns="91425" tIns="45700" rIns="91425" bIns="45700" anchor="t" anchorCtr="0">
            <a:spAutoFit/>
          </a:bodyPr>
          <a:lstStyle/>
          <a:p>
            <a:pPr marL="0" marR="704215" lvl="0" indent="0" algn="just" rtl="0">
              <a:lnSpc>
                <a:spcPct val="115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(a) Chest X-ray image of Normal patient</a:t>
            </a:r>
            <a:endParaRPr sz="2000" b="0" i="0" u="none" strike="noStrike" cap="none">
              <a:solidFill>
                <a:srgbClr val="000000"/>
              </a:solidFill>
              <a:latin typeface="Times New Roman"/>
              <a:ea typeface="Times New Roman"/>
              <a:cs typeface="Times New Roman"/>
              <a:sym typeface="Times New Roman"/>
            </a:endParaRPr>
          </a:p>
          <a:p>
            <a:pPr marL="0" marR="704215" lvl="0" indent="0" algn="just" rtl="0">
              <a:lnSpc>
                <a:spcPct val="115000"/>
              </a:lnSpc>
              <a:spcBef>
                <a:spcPts val="1800"/>
              </a:spcBef>
              <a:spcAft>
                <a:spcPts val="0"/>
              </a:spcAft>
              <a:buNone/>
            </a:pPr>
            <a:r>
              <a:rPr lang="en-US" sz="2000" b="0" i="0" u="none" strike="noStrike" cap="none">
                <a:solidFill>
                  <a:srgbClr val="000000"/>
                </a:solidFill>
                <a:latin typeface="Times New Roman"/>
                <a:ea typeface="Times New Roman"/>
                <a:cs typeface="Times New Roman"/>
                <a:sym typeface="Times New Roman"/>
              </a:rPr>
              <a:t>(b) Chest X-ray image of COVID-19 patient</a:t>
            </a:r>
            <a:endParaRPr sz="2000" b="0" i="0" u="none" strike="noStrike" cap="none">
              <a:solidFill>
                <a:srgbClr val="000000"/>
              </a:solidFill>
              <a:latin typeface="Times New Roman"/>
              <a:ea typeface="Times New Roman"/>
              <a:cs typeface="Times New Roman"/>
              <a:sym typeface="Times New Roman"/>
            </a:endParaRPr>
          </a:p>
          <a:p>
            <a:pPr marL="0" marR="704215" lvl="0" indent="0" algn="just" rtl="0">
              <a:lnSpc>
                <a:spcPct val="115000"/>
              </a:lnSpc>
              <a:spcBef>
                <a:spcPts val="1800"/>
              </a:spcBef>
              <a:spcAft>
                <a:spcPts val="0"/>
              </a:spcAft>
              <a:buNone/>
            </a:pPr>
            <a:r>
              <a:rPr lang="en-US" sz="2000" b="0" i="0" u="none" strike="noStrike" cap="none">
                <a:solidFill>
                  <a:srgbClr val="000000"/>
                </a:solidFill>
                <a:latin typeface="Times New Roman"/>
                <a:ea typeface="Times New Roman"/>
                <a:cs typeface="Times New Roman"/>
                <a:sym typeface="Times New Roman"/>
              </a:rPr>
              <a:t>(c)Chest X-ray image of Normal patient</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
        <p:nvSpPr>
          <p:cNvPr id="184" name="Google Shape;184;p25"/>
          <p:cNvSpPr txBox="1">
            <a:spLocks noGrp="1"/>
          </p:cNvSpPr>
          <p:nvPr>
            <p:ph type="body" idx="4294967295"/>
          </p:nvPr>
        </p:nvSpPr>
        <p:spPr>
          <a:xfrm>
            <a:off x="628650" y="1443070"/>
            <a:ext cx="7886700" cy="4351338"/>
          </a:xfrm>
          <a:prstGeom prst="rect">
            <a:avLst/>
          </a:prstGeom>
          <a:noFill/>
          <a:ln>
            <a:noFill/>
          </a:ln>
        </p:spPr>
        <p:txBody>
          <a:bodyPr spcFirstLastPara="1" wrap="square" lIns="91425" tIns="45700" rIns="91425" bIns="45700" anchor="t" anchorCtr="0">
            <a:noAutofit/>
          </a:bodyPr>
          <a:lstStyle/>
          <a:p>
            <a:pPr marL="50800" marR="704215" lvl="0" indent="0" algn="l" rtl="0">
              <a:lnSpc>
                <a:spcPct val="115000"/>
              </a:lnSpc>
              <a:spcBef>
                <a:spcPts val="1200"/>
              </a:spcBef>
              <a:spcAft>
                <a:spcPts val="0"/>
              </a:spcAft>
              <a:buSzPts val="2800"/>
              <a:buNone/>
            </a:pPr>
            <a:r>
              <a:rPr lang="en-US" sz="2000">
                <a:solidFill>
                  <a:srgbClr val="333333"/>
                </a:solidFill>
                <a:latin typeface="Times New Roman"/>
                <a:ea typeface="Times New Roman"/>
                <a:cs typeface="Times New Roman"/>
                <a:sym typeface="Times New Roman"/>
              </a:rPr>
              <a:t>In this study, we propose a new CNN-based method of classifying COVID-19, pneumonia, and no-findings chest X-ray images.</a:t>
            </a:r>
            <a:endParaRPr sz="2000">
              <a:latin typeface="Times New Roman"/>
              <a:ea typeface="Times New Roman"/>
              <a:cs typeface="Times New Roman"/>
              <a:sym typeface="Times New Roman"/>
            </a:endParaRPr>
          </a:p>
          <a:p>
            <a:pPr marL="50800" lvl="0" indent="0" algn="l" rtl="0">
              <a:lnSpc>
                <a:spcPct val="90000"/>
              </a:lnSpc>
              <a:spcBef>
                <a:spcPts val="1600"/>
              </a:spcBef>
              <a:spcAft>
                <a:spcPts val="0"/>
              </a:spcAft>
              <a:buSzPts val="2800"/>
              <a:buNone/>
            </a:pPr>
            <a:endParaRPr sz="2000">
              <a:latin typeface="Times New Roman"/>
              <a:ea typeface="Times New Roman"/>
              <a:cs typeface="Times New Roman"/>
              <a:sym typeface="Times New Roman"/>
            </a:endParaRPr>
          </a:p>
          <a:p>
            <a:pPr marL="50800" lvl="0" indent="0" algn="l" rtl="0">
              <a:lnSpc>
                <a:spcPct val="90000"/>
              </a:lnSpc>
              <a:spcBef>
                <a:spcPts val="1600"/>
              </a:spcBef>
              <a:spcAft>
                <a:spcPts val="0"/>
              </a:spcAft>
              <a:buSzPts val="2800"/>
              <a:buNone/>
            </a:pPr>
            <a:endParaRPr sz="2000">
              <a:latin typeface="Times New Roman"/>
              <a:ea typeface="Times New Roman"/>
              <a:cs typeface="Times New Roman"/>
              <a:sym typeface="Times New Roman"/>
            </a:endParaRPr>
          </a:p>
          <a:p>
            <a:pPr marL="50800" lvl="0" indent="0" algn="l" rtl="0">
              <a:lnSpc>
                <a:spcPct val="90000"/>
              </a:lnSpc>
              <a:spcBef>
                <a:spcPts val="1600"/>
              </a:spcBef>
              <a:spcAft>
                <a:spcPts val="0"/>
              </a:spcAft>
              <a:buSzPts val="2800"/>
              <a:buNone/>
            </a:pPr>
            <a:endParaRPr sz="2000">
              <a:latin typeface="Times New Roman"/>
              <a:ea typeface="Times New Roman"/>
              <a:cs typeface="Times New Roman"/>
              <a:sym typeface="Times New Roman"/>
            </a:endParaRPr>
          </a:p>
          <a:p>
            <a:pPr marL="50800" lvl="0" indent="0" algn="l" rtl="0">
              <a:lnSpc>
                <a:spcPct val="90000"/>
              </a:lnSpc>
              <a:spcBef>
                <a:spcPts val="1600"/>
              </a:spcBef>
              <a:spcAft>
                <a:spcPts val="0"/>
              </a:spcAft>
              <a:buSzPts val="2800"/>
              <a:buNone/>
            </a:pPr>
            <a:endParaRPr sz="2000">
              <a:latin typeface="Times New Roman"/>
              <a:ea typeface="Times New Roman"/>
              <a:cs typeface="Times New Roman"/>
              <a:sym typeface="Times New Roman"/>
            </a:endParaRPr>
          </a:p>
          <a:p>
            <a:pPr marL="50800" lvl="0" indent="0" algn="l" rtl="0">
              <a:lnSpc>
                <a:spcPct val="90000"/>
              </a:lnSpc>
              <a:spcBef>
                <a:spcPts val="1600"/>
              </a:spcBef>
              <a:spcAft>
                <a:spcPts val="0"/>
              </a:spcAft>
              <a:buSzPts val="2800"/>
              <a:buNone/>
            </a:pPr>
            <a:endParaRPr sz="2000">
              <a:latin typeface="Times New Roman"/>
              <a:ea typeface="Times New Roman"/>
              <a:cs typeface="Times New Roman"/>
              <a:sym typeface="Times New Roman"/>
            </a:endParaRPr>
          </a:p>
          <a:p>
            <a:pPr marL="50800" lvl="0" indent="0" algn="l" rtl="0">
              <a:lnSpc>
                <a:spcPct val="90000"/>
              </a:lnSpc>
              <a:spcBef>
                <a:spcPts val="1600"/>
              </a:spcBef>
              <a:spcAft>
                <a:spcPts val="0"/>
              </a:spcAft>
              <a:buSzPts val="2800"/>
              <a:buNone/>
            </a:pPr>
            <a:endParaRPr sz="2000">
              <a:latin typeface="Times New Roman"/>
              <a:ea typeface="Times New Roman"/>
              <a:cs typeface="Times New Roman"/>
              <a:sym typeface="Times New Roman"/>
            </a:endParaRPr>
          </a:p>
          <a:p>
            <a:pPr marL="50800" lvl="0" indent="0" algn="l" rtl="0">
              <a:spcBef>
                <a:spcPts val="1600"/>
              </a:spcBef>
              <a:spcAft>
                <a:spcPts val="0"/>
              </a:spcAft>
              <a:buClr>
                <a:schemeClr val="dk1"/>
              </a:buClr>
              <a:buSzPts val="2800"/>
              <a:buFont typeface="Arial"/>
              <a:buNone/>
            </a:pPr>
            <a:r>
              <a:rPr lang="en-US" sz="2200">
                <a:solidFill>
                  <a:srgbClr val="333333"/>
                </a:solidFill>
                <a:latin typeface="Times New Roman"/>
                <a:ea typeface="Times New Roman"/>
                <a:cs typeface="Times New Roman"/>
                <a:sym typeface="Times New Roman"/>
              </a:rPr>
              <a:t>Figure 4: shows the flow diagram of proposed method</a:t>
            </a:r>
            <a:endParaRPr sz="2200">
              <a:latin typeface="Times New Roman"/>
              <a:ea typeface="Times New Roman"/>
              <a:cs typeface="Times New Roman"/>
              <a:sym typeface="Times New Roman"/>
            </a:endParaRPr>
          </a:p>
        </p:txBody>
      </p:sp>
      <p:sp>
        <p:nvSpPr>
          <p:cNvPr id="185" name="Google Shape;185;p25"/>
          <p:cNvSpPr txBox="1">
            <a:spLocks noGrp="1"/>
          </p:cNvSpPr>
          <p:nvPr>
            <p:ph type="title" idx="4294967295"/>
          </p:nvPr>
        </p:nvSpPr>
        <p:spPr>
          <a:xfrm>
            <a:off x="0" y="365125"/>
            <a:ext cx="78867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4000" b="1">
                <a:solidFill>
                  <a:schemeClr val="accent1"/>
                </a:solidFill>
                <a:latin typeface="Times New Roman"/>
                <a:ea typeface="Times New Roman"/>
                <a:cs typeface="Times New Roman"/>
                <a:sym typeface="Times New Roman"/>
              </a:rPr>
              <a:t>Materials and Methods</a:t>
            </a:r>
            <a:endParaRPr sz="4000">
              <a:solidFill>
                <a:schemeClr val="accent1"/>
              </a:solidFill>
              <a:latin typeface="Times New Roman"/>
              <a:ea typeface="Times New Roman"/>
              <a:cs typeface="Times New Roman"/>
              <a:sym typeface="Times New Roman"/>
            </a:endParaRPr>
          </a:p>
        </p:txBody>
      </p:sp>
      <p:pic>
        <p:nvPicPr>
          <p:cNvPr id="186" name="Google Shape;186;p25"/>
          <p:cNvPicPr preferRelativeResize="0"/>
          <p:nvPr/>
        </p:nvPicPr>
        <p:blipFill rotWithShape="1">
          <a:blip r:embed="rId3">
            <a:alphaModFix/>
          </a:blip>
          <a:srcRect/>
          <a:stretch/>
        </p:blipFill>
        <p:spPr>
          <a:xfrm>
            <a:off x="2311659" y="2418099"/>
            <a:ext cx="3797559" cy="26405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6"/>
          <p:cNvSpPr txBox="1">
            <a:spLocks noGrp="1"/>
          </p:cNvSpPr>
          <p:nvPr>
            <p:ph type="title"/>
          </p:nvPr>
        </p:nvSpPr>
        <p:spPr>
          <a:xfrm>
            <a:off x="628650" y="127193"/>
            <a:ext cx="78867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sz="4000">
                <a:solidFill>
                  <a:schemeClr val="accent1"/>
                </a:solidFill>
                <a:latin typeface="Times New Roman"/>
                <a:ea typeface="Times New Roman"/>
                <a:cs typeface="Times New Roman"/>
                <a:sym typeface="Times New Roman"/>
              </a:rPr>
              <a:t>RANDOM FOREST</a:t>
            </a:r>
            <a:endParaRPr sz="4000">
              <a:solidFill>
                <a:schemeClr val="accent1"/>
              </a:solidFill>
              <a:latin typeface="Times New Roman"/>
              <a:ea typeface="Times New Roman"/>
              <a:cs typeface="Times New Roman"/>
              <a:sym typeface="Times New Roman"/>
            </a:endParaRPr>
          </a:p>
        </p:txBody>
      </p:sp>
      <p:sp>
        <p:nvSpPr>
          <p:cNvPr id="192" name="Google Shape;192;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93" name="Google Shape;193;p26"/>
          <p:cNvSpPr txBox="1"/>
          <p:nvPr/>
        </p:nvSpPr>
        <p:spPr>
          <a:xfrm>
            <a:off x="0" y="1049926"/>
            <a:ext cx="8789437" cy="5709255"/>
          </a:xfrm>
          <a:prstGeom prst="rect">
            <a:avLst/>
          </a:prstGeom>
          <a:noFill/>
          <a:ln>
            <a:noFill/>
          </a:ln>
        </p:spPr>
        <p:txBody>
          <a:bodyPr spcFirstLastPara="1" wrap="square" lIns="91425" tIns="45700" rIns="91425" bIns="45700" anchor="t" anchorCtr="0">
            <a:spAutoFit/>
          </a:bodyPr>
          <a:lstStyle/>
          <a:p>
            <a:pPr marL="977900" marR="1269365" lvl="0" indent="0" algn="just"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As per the existing models, random forest gives the best accuracy among other algorithms. Hence, we will be using random forest classifier.</a:t>
            </a:r>
            <a:endParaRPr sz="1600" b="0" i="0" u="none" strike="noStrike" cap="none">
              <a:solidFill>
                <a:srgbClr val="000000"/>
              </a:solidFill>
              <a:latin typeface="Times New Roman"/>
              <a:ea typeface="Times New Roman"/>
              <a:cs typeface="Times New Roman"/>
              <a:sym typeface="Times New Roman"/>
            </a:endParaRPr>
          </a:p>
          <a:p>
            <a:pPr marL="977900" marR="1270000" lvl="0" indent="0" algn="just" rtl="0">
              <a:lnSpc>
                <a:spcPct val="100000"/>
              </a:lnSpc>
              <a:spcBef>
                <a:spcPts val="550"/>
              </a:spcBef>
              <a:spcAft>
                <a:spcPts val="0"/>
              </a:spcAft>
              <a:buNone/>
            </a:pPr>
            <a:r>
              <a:rPr lang="en-US" sz="1600" b="0" i="0" u="none" strike="noStrike" cap="none">
                <a:solidFill>
                  <a:srgbClr val="000000"/>
                </a:solidFill>
                <a:latin typeface="Times New Roman"/>
                <a:ea typeface="Times New Roman"/>
                <a:cs typeface="Times New Roman"/>
                <a:sym typeface="Times New Roman"/>
              </a:rPr>
              <a:t>Random Forest is an ensemble learning method for classification and regression by constructing multiple decision trees in training and outputting the classification or prediction(regression). The goal of Random Forest is to combine weak leaning models into a strong and robust leaning model. From a tutorial online, we learn that the algorithm of Random Forest can be summarized in 4 steps:</a:t>
            </a:r>
            <a:endParaRPr sz="1600" b="0" i="0" u="none" strike="noStrike" cap="none">
              <a:solidFill>
                <a:srgbClr val="000000"/>
              </a:solidFill>
              <a:latin typeface="Times New Roman"/>
              <a:ea typeface="Times New Roman"/>
              <a:cs typeface="Times New Roman"/>
              <a:sym typeface="Times New Roman"/>
            </a:endParaRPr>
          </a:p>
          <a:p>
            <a:pPr marL="1021714" marR="0" lvl="0" indent="0" algn="just" rtl="0">
              <a:lnSpc>
                <a:spcPct val="100000"/>
              </a:lnSpc>
              <a:spcBef>
                <a:spcPts val="550"/>
              </a:spcBef>
              <a:spcAft>
                <a:spcPts val="0"/>
              </a:spcAft>
              <a:buNone/>
            </a:pPr>
            <a:r>
              <a:rPr lang="en-US" sz="1600" b="1" i="0" u="none" strike="noStrike" cap="none">
                <a:solidFill>
                  <a:srgbClr val="000000"/>
                </a:solidFill>
                <a:latin typeface="Times New Roman"/>
                <a:ea typeface="Times New Roman"/>
                <a:cs typeface="Times New Roman"/>
                <a:sym typeface="Times New Roman"/>
              </a:rPr>
              <a:t>Step 1</a:t>
            </a:r>
            <a:r>
              <a:rPr lang="en-US" sz="1600" b="0" i="0" u="none" strike="noStrike" cap="none">
                <a:solidFill>
                  <a:srgbClr val="000000"/>
                </a:solidFill>
                <a:latin typeface="Times New Roman"/>
                <a:ea typeface="Times New Roman"/>
                <a:cs typeface="Times New Roman"/>
                <a:sym typeface="Times New Roman"/>
              </a:rPr>
              <a:t>:</a:t>
            </a:r>
            <a:endParaRPr sz="1600" b="1" i="0" u="none" strike="noStrike" cap="none">
              <a:solidFill>
                <a:srgbClr val="000000"/>
              </a:solidFill>
              <a:latin typeface="Times New Roman"/>
              <a:ea typeface="Times New Roman"/>
              <a:cs typeface="Times New Roman"/>
              <a:sym typeface="Times New Roman"/>
            </a:endParaRPr>
          </a:p>
          <a:p>
            <a:pPr marL="977900" marR="1064895" lvl="0" indent="593089" algn="l" rtl="0">
              <a:lnSpc>
                <a:spcPct val="100000"/>
              </a:lnSpc>
              <a:spcBef>
                <a:spcPts val="550"/>
              </a:spcBef>
              <a:spcAft>
                <a:spcPts val="0"/>
              </a:spcAft>
              <a:buNone/>
            </a:pPr>
            <a:r>
              <a:rPr lang="en-US" sz="1600" b="0" i="0" u="none" strike="noStrike" cap="none">
                <a:solidFill>
                  <a:srgbClr val="000000"/>
                </a:solidFill>
                <a:latin typeface="Times New Roman"/>
                <a:ea typeface="Times New Roman"/>
                <a:cs typeface="Times New Roman"/>
                <a:sym typeface="Times New Roman"/>
              </a:rPr>
              <a:t>Randomly draw M bootstrap samples from the training set with replacement.</a:t>
            </a:r>
            <a:endParaRPr sz="1600" b="0" i="0" u="none" strike="noStrike" cap="none">
              <a:solidFill>
                <a:srgbClr val="000000"/>
              </a:solidFill>
              <a:latin typeface="Times New Roman"/>
              <a:ea typeface="Times New Roman"/>
              <a:cs typeface="Times New Roman"/>
              <a:sym typeface="Times New Roman"/>
            </a:endParaRPr>
          </a:p>
          <a:p>
            <a:pPr marL="977900" marR="0" lvl="0" indent="0" algn="l" rtl="0">
              <a:lnSpc>
                <a:spcPct val="100000"/>
              </a:lnSpc>
              <a:spcBef>
                <a:spcPts val="550"/>
              </a:spcBef>
              <a:spcAft>
                <a:spcPts val="0"/>
              </a:spcAft>
              <a:buNone/>
            </a:pPr>
            <a:r>
              <a:rPr lang="en-US" sz="1600" b="1" i="0" u="none" strike="noStrike" cap="none">
                <a:solidFill>
                  <a:srgbClr val="000000"/>
                </a:solidFill>
                <a:latin typeface="Times New Roman"/>
                <a:ea typeface="Times New Roman"/>
                <a:cs typeface="Times New Roman"/>
                <a:sym typeface="Times New Roman"/>
              </a:rPr>
              <a:t>Step 2</a:t>
            </a:r>
            <a:r>
              <a:rPr lang="en-US" sz="1600" b="0" i="0" u="none" strike="noStrike" cap="none">
                <a:solidFill>
                  <a:srgbClr val="000000"/>
                </a:solidFill>
                <a:latin typeface="Times New Roman"/>
                <a:ea typeface="Times New Roman"/>
                <a:cs typeface="Times New Roman"/>
                <a:sym typeface="Times New Roman"/>
              </a:rPr>
              <a:t>:</a:t>
            </a:r>
            <a:endParaRPr sz="1600" b="1" i="0" u="none" strike="noStrike" cap="none">
              <a:solidFill>
                <a:srgbClr val="000000"/>
              </a:solidFill>
              <a:latin typeface="Times New Roman"/>
              <a:ea typeface="Times New Roman"/>
              <a:cs typeface="Times New Roman"/>
              <a:sym typeface="Times New Roman"/>
            </a:endParaRPr>
          </a:p>
          <a:p>
            <a:pPr marL="977900" marR="1268730" lvl="0" indent="577214" algn="just" rtl="0">
              <a:lnSpc>
                <a:spcPct val="100000"/>
              </a:lnSpc>
              <a:spcBef>
                <a:spcPts val="550"/>
              </a:spcBef>
              <a:spcAft>
                <a:spcPts val="0"/>
              </a:spcAft>
              <a:buNone/>
            </a:pPr>
            <a:r>
              <a:rPr lang="en-US" sz="1600" b="0" i="0" u="none" strike="noStrike" cap="none">
                <a:solidFill>
                  <a:srgbClr val="000000"/>
                </a:solidFill>
                <a:latin typeface="Times New Roman"/>
                <a:ea typeface="Times New Roman"/>
                <a:cs typeface="Times New Roman"/>
                <a:sym typeface="Times New Roman"/>
              </a:rPr>
              <a:t>Grow a decision tree from the bootstrap samples. At each node: Randomly select K features without replacement and split the node by finding the best cut among the selected features that maximizes the information gain.</a:t>
            </a:r>
            <a:endParaRPr sz="1600" b="0" i="0" u="none" strike="noStrike" cap="none">
              <a:solidFill>
                <a:srgbClr val="000000"/>
              </a:solidFill>
              <a:latin typeface="Times New Roman"/>
              <a:ea typeface="Times New Roman"/>
              <a:cs typeface="Times New Roman"/>
              <a:sym typeface="Times New Roman"/>
            </a:endParaRPr>
          </a:p>
          <a:p>
            <a:pPr marL="977900" marR="0" lvl="0" indent="0" algn="just" rtl="0">
              <a:lnSpc>
                <a:spcPct val="100000"/>
              </a:lnSpc>
              <a:spcBef>
                <a:spcPts val="550"/>
              </a:spcBef>
              <a:spcAft>
                <a:spcPts val="0"/>
              </a:spcAft>
              <a:buNone/>
            </a:pPr>
            <a:r>
              <a:rPr lang="en-US" sz="1600" b="1" i="0" u="none" strike="noStrike" cap="none">
                <a:solidFill>
                  <a:srgbClr val="000000"/>
                </a:solidFill>
                <a:latin typeface="Times New Roman"/>
                <a:ea typeface="Times New Roman"/>
                <a:cs typeface="Times New Roman"/>
                <a:sym typeface="Times New Roman"/>
              </a:rPr>
              <a:t>Step 3</a:t>
            </a:r>
            <a:r>
              <a:rPr lang="en-US" sz="1600" b="0" i="0" u="none" strike="noStrike" cap="none">
                <a:solidFill>
                  <a:srgbClr val="000000"/>
                </a:solidFill>
                <a:latin typeface="Times New Roman"/>
                <a:ea typeface="Times New Roman"/>
                <a:cs typeface="Times New Roman"/>
                <a:sym typeface="Times New Roman"/>
              </a:rPr>
              <a:t>:</a:t>
            </a:r>
            <a:endParaRPr sz="1600" b="1" i="0" u="none" strike="noStrike" cap="none">
              <a:solidFill>
                <a:srgbClr val="000000"/>
              </a:solidFill>
              <a:latin typeface="Times New Roman"/>
              <a:ea typeface="Times New Roman"/>
              <a:cs typeface="Times New Roman"/>
              <a:sym typeface="Times New Roman"/>
            </a:endParaRPr>
          </a:p>
          <a:p>
            <a:pPr marL="1421765" marR="0" lvl="0" indent="0" algn="just" rtl="0">
              <a:lnSpc>
                <a:spcPct val="100000"/>
              </a:lnSpc>
              <a:spcBef>
                <a:spcPts val="550"/>
              </a:spcBef>
              <a:spcAft>
                <a:spcPts val="0"/>
              </a:spcAft>
              <a:buNone/>
            </a:pPr>
            <a:r>
              <a:rPr lang="en-US" sz="1600" b="0" i="0" u="none" strike="noStrike" cap="none">
                <a:solidFill>
                  <a:srgbClr val="000000"/>
                </a:solidFill>
                <a:latin typeface="Times New Roman"/>
                <a:ea typeface="Times New Roman"/>
                <a:cs typeface="Times New Roman"/>
                <a:sym typeface="Times New Roman"/>
              </a:rPr>
              <a:t>Repeat the steps 1 and 2 T times to get T trees;</a:t>
            </a:r>
            <a:endParaRPr sz="1600" b="0" i="0" u="none" strike="noStrike" cap="none">
              <a:solidFill>
                <a:srgbClr val="000000"/>
              </a:solidFill>
              <a:latin typeface="Times New Roman"/>
              <a:ea typeface="Times New Roman"/>
              <a:cs typeface="Times New Roman"/>
              <a:sym typeface="Times New Roman"/>
            </a:endParaRPr>
          </a:p>
          <a:p>
            <a:pPr marL="977900" marR="0" lvl="0" indent="0" algn="just" rtl="0">
              <a:lnSpc>
                <a:spcPct val="100000"/>
              </a:lnSpc>
              <a:spcBef>
                <a:spcPts val="550"/>
              </a:spcBef>
              <a:spcAft>
                <a:spcPts val="0"/>
              </a:spcAft>
              <a:buNone/>
            </a:pPr>
            <a:r>
              <a:rPr lang="en-US" sz="1600" b="1" i="0" u="none" strike="noStrike" cap="none">
                <a:solidFill>
                  <a:srgbClr val="000000"/>
                </a:solidFill>
                <a:latin typeface="Times New Roman"/>
                <a:ea typeface="Times New Roman"/>
                <a:cs typeface="Times New Roman"/>
                <a:sym typeface="Times New Roman"/>
              </a:rPr>
              <a:t>Step 4</a:t>
            </a:r>
            <a:r>
              <a:rPr lang="en-US" sz="1600" b="0" i="0" u="none" strike="noStrike" cap="none">
                <a:solidFill>
                  <a:srgbClr val="000000"/>
                </a:solidFill>
                <a:latin typeface="Times New Roman"/>
                <a:ea typeface="Times New Roman"/>
                <a:cs typeface="Times New Roman"/>
                <a:sym typeface="Times New Roman"/>
              </a:rPr>
              <a:t>:</a:t>
            </a:r>
            <a:endParaRPr sz="1600" b="1" i="0" u="none" strike="noStrike" cap="none">
              <a:solidFill>
                <a:srgbClr val="000000"/>
              </a:solidFill>
              <a:latin typeface="Times New Roman"/>
              <a:ea typeface="Times New Roman"/>
              <a:cs typeface="Times New Roman"/>
              <a:sym typeface="Times New Roman"/>
            </a:endParaRPr>
          </a:p>
          <a:p>
            <a:pPr marL="977900" marR="1064895" lvl="0" indent="545464" algn="l" rtl="0">
              <a:lnSpc>
                <a:spcPct val="100000"/>
              </a:lnSpc>
              <a:spcBef>
                <a:spcPts val="550"/>
              </a:spcBef>
              <a:spcAft>
                <a:spcPts val="0"/>
              </a:spcAft>
              <a:buNone/>
            </a:pPr>
            <a:r>
              <a:rPr lang="en-US" sz="1600" b="0" i="0" u="none" strike="noStrike" cap="none">
                <a:solidFill>
                  <a:srgbClr val="000000"/>
                </a:solidFill>
                <a:latin typeface="Times New Roman"/>
                <a:ea typeface="Times New Roman"/>
                <a:cs typeface="Times New Roman"/>
                <a:sym typeface="Times New Roman"/>
              </a:rPr>
              <a:t>Aggregate the predictions made by different trees via the majority vote.</a:t>
            </a:r>
            <a:endParaRPr sz="16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pic>
        <p:nvPicPr>
          <p:cNvPr id="199" name="Google Shape;199;p27"/>
          <p:cNvPicPr preferRelativeResize="0"/>
          <p:nvPr/>
        </p:nvPicPr>
        <p:blipFill rotWithShape="1">
          <a:blip r:embed="rId3">
            <a:alphaModFix/>
          </a:blip>
          <a:srcRect/>
          <a:stretch/>
        </p:blipFill>
        <p:spPr>
          <a:xfrm>
            <a:off x="2161883" y="449269"/>
            <a:ext cx="4966705" cy="4132062"/>
          </a:xfrm>
          <a:prstGeom prst="rect">
            <a:avLst/>
          </a:prstGeom>
          <a:noFill/>
          <a:ln>
            <a:noFill/>
          </a:ln>
        </p:spPr>
      </p:pic>
      <p:sp>
        <p:nvSpPr>
          <p:cNvPr id="200" name="Google Shape;200;p27"/>
          <p:cNvSpPr txBox="1"/>
          <p:nvPr/>
        </p:nvSpPr>
        <p:spPr>
          <a:xfrm>
            <a:off x="242596" y="4855392"/>
            <a:ext cx="8509518"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3A3B40"/>
                </a:solidFill>
                <a:latin typeface="Times New Roman"/>
                <a:ea typeface="Times New Roman"/>
                <a:cs typeface="Times New Roman"/>
                <a:sym typeface="Times New Roman"/>
              </a:rPr>
              <a:t>The hyper-parameters in random forest are either used to increase the predictive power of the model or to make the model faster. Let's look at the hyper-parameters of sklearns built-in random forest function</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pic>
        <p:nvPicPr>
          <p:cNvPr id="206" name="Google Shape;206;p28"/>
          <p:cNvPicPr preferRelativeResize="0"/>
          <p:nvPr/>
        </p:nvPicPr>
        <p:blipFill rotWithShape="1">
          <a:blip r:embed="rId3">
            <a:alphaModFix/>
          </a:blip>
          <a:srcRect/>
          <a:stretch/>
        </p:blipFill>
        <p:spPr>
          <a:xfrm>
            <a:off x="1518558" y="778328"/>
            <a:ext cx="5715000" cy="3733800"/>
          </a:xfrm>
          <a:prstGeom prst="rect">
            <a:avLst/>
          </a:prstGeom>
          <a:noFill/>
          <a:ln>
            <a:noFill/>
          </a:ln>
        </p:spPr>
      </p:pic>
      <p:sp>
        <p:nvSpPr>
          <p:cNvPr id="207" name="Google Shape;207;p28"/>
          <p:cNvSpPr txBox="1"/>
          <p:nvPr/>
        </p:nvSpPr>
        <p:spPr>
          <a:xfrm>
            <a:off x="1665514" y="5252359"/>
            <a:ext cx="58131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a:solidFill>
                  <a:schemeClr val="dk1"/>
                </a:solidFill>
                <a:latin typeface="Times New Roman"/>
                <a:ea typeface="Times New Roman"/>
                <a:cs typeface="Times New Roman"/>
                <a:sym typeface="Times New Roman"/>
              </a:rPr>
              <a:t>Figure 5:</a:t>
            </a:r>
            <a:r>
              <a:rPr lang="en-US" sz="2800" b="0" i="0" u="none" strike="noStrike" cap="none">
                <a:solidFill>
                  <a:schemeClr val="dk1"/>
                </a:solidFill>
                <a:latin typeface="Times New Roman"/>
                <a:ea typeface="Times New Roman"/>
                <a:cs typeface="Times New Roman"/>
                <a:sym typeface="Times New Roman"/>
              </a:rPr>
              <a:t> shows the random forest algorithm</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9"/>
          <p:cNvSpPr txBox="1">
            <a:spLocks noGrp="1"/>
          </p:cNvSpPr>
          <p:nvPr>
            <p:ph type="title"/>
          </p:nvPr>
        </p:nvSpPr>
        <p:spPr>
          <a:xfrm>
            <a:off x="628650" y="0"/>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4000">
                <a:solidFill>
                  <a:srgbClr val="0070C0"/>
                </a:solidFill>
              </a:rPr>
              <a:t>TESTING</a:t>
            </a:r>
            <a:endParaRPr sz="4000">
              <a:solidFill>
                <a:srgbClr val="0070C0"/>
              </a:solidFill>
            </a:endParaRPr>
          </a:p>
        </p:txBody>
      </p:sp>
      <p:sp>
        <p:nvSpPr>
          <p:cNvPr id="213" name="Google Shape;213;p29"/>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pic>
        <p:nvPicPr>
          <p:cNvPr id="214" name="Google Shape;214;p29"/>
          <p:cNvPicPr preferRelativeResize="0"/>
          <p:nvPr/>
        </p:nvPicPr>
        <p:blipFill>
          <a:blip r:embed="rId3">
            <a:alphaModFix/>
          </a:blip>
          <a:stretch>
            <a:fillRect/>
          </a:stretch>
        </p:blipFill>
        <p:spPr>
          <a:xfrm>
            <a:off x="152400" y="1478100"/>
            <a:ext cx="8839200" cy="4170998"/>
          </a:xfrm>
          <a:prstGeom prst="rect">
            <a:avLst/>
          </a:prstGeom>
          <a:noFill/>
          <a:ln>
            <a:noFill/>
          </a:ln>
        </p:spPr>
      </p:pic>
      <p:sp>
        <p:nvSpPr>
          <p:cNvPr id="215" name="Google Shape;215;p29"/>
          <p:cNvSpPr txBox="1"/>
          <p:nvPr/>
        </p:nvSpPr>
        <p:spPr>
          <a:xfrm>
            <a:off x="728675" y="5972175"/>
            <a:ext cx="65865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a:latin typeface="Times New Roman"/>
                <a:ea typeface="Times New Roman"/>
                <a:cs typeface="Times New Roman"/>
                <a:sym typeface="Times New Roman"/>
              </a:rPr>
              <a:t>Fig 6: Shows the patient login checking</a:t>
            </a:r>
            <a:endParaRPr sz="27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0"/>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pic>
        <p:nvPicPr>
          <p:cNvPr id="221" name="Google Shape;221;p30"/>
          <p:cNvPicPr preferRelativeResize="0"/>
          <p:nvPr/>
        </p:nvPicPr>
        <p:blipFill>
          <a:blip r:embed="rId3">
            <a:alphaModFix/>
          </a:blip>
          <a:stretch>
            <a:fillRect/>
          </a:stretch>
        </p:blipFill>
        <p:spPr>
          <a:xfrm>
            <a:off x="0" y="845295"/>
            <a:ext cx="9144000" cy="4338710"/>
          </a:xfrm>
          <a:prstGeom prst="rect">
            <a:avLst/>
          </a:prstGeom>
          <a:noFill/>
          <a:ln>
            <a:noFill/>
          </a:ln>
        </p:spPr>
      </p:pic>
      <p:sp>
        <p:nvSpPr>
          <p:cNvPr id="222" name="Google Shape;222;p30"/>
          <p:cNvSpPr txBox="1"/>
          <p:nvPr/>
        </p:nvSpPr>
        <p:spPr>
          <a:xfrm>
            <a:off x="542925" y="5915025"/>
            <a:ext cx="59151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a:latin typeface="Times New Roman"/>
                <a:ea typeface="Times New Roman"/>
                <a:cs typeface="Times New Roman"/>
                <a:sym typeface="Times New Roman"/>
              </a:rPr>
              <a:t>Fig 7:shows the doctor login checking</a:t>
            </a:r>
            <a:endParaRPr sz="27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959"/>
              <a:buFont typeface="Calibri"/>
              <a:buNone/>
            </a:pPr>
            <a:r>
              <a:rPr lang="en-US" sz="4000">
                <a:solidFill>
                  <a:schemeClr val="accent1"/>
                </a:solidFill>
                <a:latin typeface="Times New Roman"/>
                <a:ea typeface="Times New Roman"/>
                <a:cs typeface="Times New Roman"/>
                <a:sym typeface="Times New Roman"/>
              </a:rPr>
              <a:t>INTRODUCTION</a:t>
            </a:r>
            <a:endParaRPr sz="4000">
              <a:solidFill>
                <a:schemeClr val="accent1"/>
              </a:solidFill>
              <a:latin typeface="Times New Roman"/>
              <a:ea typeface="Times New Roman"/>
              <a:cs typeface="Times New Roman"/>
              <a:sym typeface="Times New Roman"/>
            </a:endParaRPr>
          </a:p>
        </p:txBody>
      </p:sp>
      <p:sp>
        <p:nvSpPr>
          <p:cNvPr id="89" name="Google Shape;89;p13"/>
          <p:cNvSpPr txBox="1"/>
          <p:nvPr/>
        </p:nvSpPr>
        <p:spPr>
          <a:xfrm>
            <a:off x="457200" y="1219202"/>
            <a:ext cx="8229600" cy="49071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rgbClr val="000000"/>
              </a:buClr>
              <a:buSzPts val="2000"/>
              <a:buFont typeface="Times New Roman"/>
              <a:buChar char="•"/>
            </a:pPr>
            <a:r>
              <a:rPr lang="en-US" sz="2000" b="0" i="0" u="none" strike="noStrike" cap="none">
                <a:solidFill>
                  <a:srgbClr val="000000"/>
                </a:solidFill>
                <a:latin typeface="Times New Roman"/>
                <a:ea typeface="Times New Roman"/>
                <a:cs typeface="Times New Roman"/>
                <a:sym typeface="Times New Roman"/>
              </a:rPr>
              <a:t>Electronic Health Records (EHR) are electronic records that help the physicians to access the patient’s records instantly, to keep track of patients’ due dates for checkups and immunisations and monitor patients health performance and make decisions accordingly.EHR data is an integral part of smart and mobile health care systems.Through EHRs, it is possible to maintain patients data as well as diagnose whether potential patients are with diseases. The software also Detects the presence of covid by uploading the Chest X-ray Scan of the patients</a:t>
            </a:r>
            <a:endParaRPr sz="2000" b="0" i="0" u="none" strike="noStrike" cap="none">
              <a:solidFill>
                <a:srgbClr val="000000"/>
              </a:solidFill>
              <a:latin typeface="Times New Roman"/>
              <a:ea typeface="Times New Roman"/>
              <a:cs typeface="Times New Roman"/>
              <a:sym typeface="Times New Roman"/>
            </a:endParaRPr>
          </a:p>
        </p:txBody>
      </p:sp>
      <p:sp>
        <p:nvSpPr>
          <p:cNvPr id="90" name="Google Shape;90;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sz="2000" b="1"/>
              <a:t>2</a:t>
            </a:fld>
            <a:endParaRPr sz="20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470030" y="136524"/>
            <a:ext cx="78867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sz="4000">
                <a:solidFill>
                  <a:schemeClr val="accent1"/>
                </a:solidFill>
                <a:latin typeface="Times New Roman"/>
                <a:ea typeface="Times New Roman"/>
                <a:cs typeface="Times New Roman"/>
                <a:sym typeface="Times New Roman"/>
              </a:rPr>
              <a:t>SCREENSHOTS</a:t>
            </a:r>
            <a:endParaRPr sz="4000">
              <a:solidFill>
                <a:schemeClr val="accent1"/>
              </a:solidFill>
              <a:latin typeface="Times New Roman"/>
              <a:ea typeface="Times New Roman"/>
              <a:cs typeface="Times New Roman"/>
              <a:sym typeface="Times New Roman"/>
            </a:endParaRPr>
          </a:p>
        </p:txBody>
      </p:sp>
      <p:sp>
        <p:nvSpPr>
          <p:cNvPr id="228" name="Google Shape;228;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
        <p:nvSpPr>
          <p:cNvPr id="229" name="Google Shape;229;p31"/>
          <p:cNvSpPr txBox="1">
            <a:spLocks noGrp="1"/>
          </p:cNvSpPr>
          <p:nvPr>
            <p:ph type="title"/>
          </p:nvPr>
        </p:nvSpPr>
        <p:spPr>
          <a:xfrm>
            <a:off x="4729150" y="1719170"/>
            <a:ext cx="6029400" cy="56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4000">
                <a:latin typeface="Times New Roman"/>
                <a:ea typeface="Times New Roman"/>
                <a:cs typeface="Times New Roman"/>
                <a:sym typeface="Times New Roman"/>
              </a:rPr>
              <a:t/>
            </a:r>
            <a:br>
              <a:rPr lang="en-US" sz="4000">
                <a:latin typeface="Times New Roman"/>
                <a:ea typeface="Times New Roman"/>
                <a:cs typeface="Times New Roman"/>
                <a:sym typeface="Times New Roman"/>
              </a:rPr>
            </a:br>
            <a:endParaRPr sz="4000"/>
          </a:p>
        </p:txBody>
      </p:sp>
      <p:pic>
        <p:nvPicPr>
          <p:cNvPr id="230" name="Google Shape;230;p31"/>
          <p:cNvPicPr preferRelativeResize="0"/>
          <p:nvPr/>
        </p:nvPicPr>
        <p:blipFill>
          <a:blip r:embed="rId3">
            <a:alphaModFix/>
          </a:blip>
          <a:stretch>
            <a:fillRect/>
          </a:stretch>
        </p:blipFill>
        <p:spPr>
          <a:xfrm>
            <a:off x="152400" y="1654850"/>
            <a:ext cx="8772648" cy="4103025"/>
          </a:xfrm>
          <a:prstGeom prst="rect">
            <a:avLst/>
          </a:prstGeom>
          <a:noFill/>
          <a:ln>
            <a:noFill/>
          </a:ln>
        </p:spPr>
      </p:pic>
      <p:sp>
        <p:nvSpPr>
          <p:cNvPr id="231" name="Google Shape;231;p31"/>
          <p:cNvSpPr txBox="1"/>
          <p:nvPr/>
        </p:nvSpPr>
        <p:spPr>
          <a:xfrm>
            <a:off x="914400" y="6143625"/>
            <a:ext cx="63438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a:latin typeface="Times New Roman"/>
                <a:ea typeface="Times New Roman"/>
                <a:cs typeface="Times New Roman"/>
                <a:sym typeface="Times New Roman"/>
              </a:rPr>
              <a:t>Fig 8: shows the homepage </a:t>
            </a:r>
            <a:endParaRPr sz="27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pic>
        <p:nvPicPr>
          <p:cNvPr id="237" name="Google Shape;237;p32"/>
          <p:cNvPicPr preferRelativeResize="0"/>
          <p:nvPr/>
        </p:nvPicPr>
        <p:blipFill>
          <a:blip r:embed="rId3">
            <a:alphaModFix/>
          </a:blip>
          <a:stretch>
            <a:fillRect/>
          </a:stretch>
        </p:blipFill>
        <p:spPr>
          <a:xfrm>
            <a:off x="152400" y="466725"/>
            <a:ext cx="8839200" cy="5123974"/>
          </a:xfrm>
          <a:prstGeom prst="rect">
            <a:avLst/>
          </a:prstGeom>
          <a:noFill/>
          <a:ln>
            <a:noFill/>
          </a:ln>
        </p:spPr>
      </p:pic>
      <p:sp>
        <p:nvSpPr>
          <p:cNvPr id="238" name="Google Shape;238;p32"/>
          <p:cNvSpPr txBox="1"/>
          <p:nvPr/>
        </p:nvSpPr>
        <p:spPr>
          <a:xfrm>
            <a:off x="500075" y="5829300"/>
            <a:ext cx="70581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a:latin typeface="Times New Roman"/>
                <a:ea typeface="Times New Roman"/>
                <a:cs typeface="Times New Roman"/>
                <a:sym typeface="Times New Roman"/>
              </a:rPr>
              <a:t>Fig 9 : shows appointment booking by patient</a:t>
            </a:r>
            <a:endParaRPr sz="27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pic>
        <p:nvPicPr>
          <p:cNvPr id="244" name="Google Shape;244;p33"/>
          <p:cNvPicPr preferRelativeResize="0"/>
          <p:nvPr/>
        </p:nvPicPr>
        <p:blipFill>
          <a:blip r:embed="rId3">
            <a:alphaModFix/>
          </a:blip>
          <a:stretch>
            <a:fillRect/>
          </a:stretch>
        </p:blipFill>
        <p:spPr>
          <a:xfrm>
            <a:off x="152400" y="666750"/>
            <a:ext cx="8991600" cy="4224172"/>
          </a:xfrm>
          <a:prstGeom prst="rect">
            <a:avLst/>
          </a:prstGeom>
          <a:noFill/>
          <a:ln>
            <a:noFill/>
          </a:ln>
        </p:spPr>
      </p:pic>
      <p:sp>
        <p:nvSpPr>
          <p:cNvPr id="245" name="Google Shape;245;p33"/>
          <p:cNvSpPr txBox="1"/>
          <p:nvPr/>
        </p:nvSpPr>
        <p:spPr>
          <a:xfrm>
            <a:off x="300050" y="5557850"/>
            <a:ext cx="82869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a:latin typeface="Times New Roman"/>
                <a:ea typeface="Times New Roman"/>
                <a:cs typeface="Times New Roman"/>
                <a:sym typeface="Times New Roman"/>
              </a:rPr>
              <a:t>Fig 10: shows the confirmation screen in Doctor’s Login</a:t>
            </a:r>
            <a:endParaRPr sz="27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pic>
        <p:nvPicPr>
          <p:cNvPr id="251" name="Google Shape;251;p34"/>
          <p:cNvPicPr preferRelativeResize="0"/>
          <p:nvPr/>
        </p:nvPicPr>
        <p:blipFill>
          <a:blip r:embed="rId3">
            <a:alphaModFix/>
          </a:blip>
          <a:stretch>
            <a:fillRect/>
          </a:stretch>
        </p:blipFill>
        <p:spPr>
          <a:xfrm>
            <a:off x="152400" y="738200"/>
            <a:ext cx="8839199" cy="4133869"/>
          </a:xfrm>
          <a:prstGeom prst="rect">
            <a:avLst/>
          </a:prstGeom>
          <a:noFill/>
          <a:ln>
            <a:noFill/>
          </a:ln>
        </p:spPr>
      </p:pic>
      <p:sp>
        <p:nvSpPr>
          <p:cNvPr id="252" name="Google Shape;252;p34"/>
          <p:cNvSpPr txBox="1"/>
          <p:nvPr/>
        </p:nvSpPr>
        <p:spPr>
          <a:xfrm>
            <a:off x="500075" y="5829300"/>
            <a:ext cx="75294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a:latin typeface="Times New Roman"/>
                <a:ea typeface="Times New Roman"/>
                <a:cs typeface="Times New Roman"/>
                <a:sym typeface="Times New Roman"/>
              </a:rPr>
              <a:t>Fig 11: Shows the prediction page in patient Login</a:t>
            </a:r>
            <a:endParaRPr sz="27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pic>
        <p:nvPicPr>
          <p:cNvPr id="258" name="Google Shape;258;p35"/>
          <p:cNvPicPr preferRelativeResize="0"/>
          <p:nvPr/>
        </p:nvPicPr>
        <p:blipFill rotWithShape="1">
          <a:blip r:embed="rId3">
            <a:alphaModFix/>
          </a:blip>
          <a:srcRect/>
          <a:stretch/>
        </p:blipFill>
        <p:spPr>
          <a:xfrm>
            <a:off x="559837" y="1278294"/>
            <a:ext cx="3470988" cy="4301411"/>
          </a:xfrm>
          <a:prstGeom prst="rect">
            <a:avLst/>
          </a:prstGeom>
          <a:noFill/>
          <a:ln>
            <a:noFill/>
          </a:ln>
        </p:spPr>
      </p:pic>
      <p:pic>
        <p:nvPicPr>
          <p:cNvPr id="259" name="Google Shape;259;p35"/>
          <p:cNvPicPr preferRelativeResize="0"/>
          <p:nvPr/>
        </p:nvPicPr>
        <p:blipFill rotWithShape="1">
          <a:blip r:embed="rId4">
            <a:alphaModFix/>
          </a:blip>
          <a:srcRect/>
          <a:stretch/>
        </p:blipFill>
        <p:spPr>
          <a:xfrm>
            <a:off x="4689800" y="1278295"/>
            <a:ext cx="3825550" cy="4301410"/>
          </a:xfrm>
          <a:prstGeom prst="rect">
            <a:avLst/>
          </a:prstGeom>
          <a:noFill/>
          <a:ln>
            <a:noFill/>
          </a:ln>
        </p:spPr>
      </p:pic>
      <p:sp>
        <p:nvSpPr>
          <p:cNvPr id="260" name="Google Shape;260;p35"/>
          <p:cNvSpPr txBox="1"/>
          <p:nvPr/>
        </p:nvSpPr>
        <p:spPr>
          <a:xfrm>
            <a:off x="485775" y="6029325"/>
            <a:ext cx="75009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a:latin typeface="Times New Roman"/>
                <a:ea typeface="Times New Roman"/>
                <a:cs typeface="Times New Roman"/>
                <a:sym typeface="Times New Roman"/>
              </a:rPr>
              <a:t>Fig 12:Shows the sample test cases for prediction</a:t>
            </a:r>
            <a:endParaRPr sz="27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6"/>
          <p:cNvSpPr txBox="1">
            <a:spLocks noGrp="1"/>
          </p:cNvSpPr>
          <p:nvPr>
            <p:ph type="title"/>
          </p:nvPr>
        </p:nvSpPr>
        <p:spPr>
          <a:xfrm>
            <a:off x="2301670" y="470276"/>
            <a:ext cx="8515500" cy="13257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1200"/>
              </a:spcBef>
              <a:spcAft>
                <a:spcPts val="1200"/>
              </a:spcAft>
              <a:buClr>
                <a:schemeClr val="dk1"/>
              </a:buClr>
              <a:buSzPts val="1100"/>
              <a:buFont typeface="Arial"/>
              <a:buNone/>
            </a:pPr>
            <a:r>
              <a:rPr lang="en-US" sz="3600" b="1">
                <a:solidFill>
                  <a:srgbClr val="0070C0"/>
                </a:solidFill>
                <a:latin typeface="Times New Roman"/>
                <a:ea typeface="Times New Roman"/>
                <a:cs typeface="Times New Roman"/>
                <a:sym typeface="Times New Roman"/>
              </a:rPr>
              <a:t>CONCLUSION</a:t>
            </a:r>
            <a:endParaRPr sz="3600" b="1">
              <a:solidFill>
                <a:srgbClr val="0070C0"/>
              </a:solidFill>
              <a:latin typeface="Times New Roman"/>
              <a:ea typeface="Times New Roman"/>
              <a:cs typeface="Times New Roman"/>
              <a:sym typeface="Times New Roman"/>
            </a:endParaRPr>
          </a:p>
        </p:txBody>
      </p:sp>
      <p:sp>
        <p:nvSpPr>
          <p:cNvPr id="266" name="Google Shape;266;p36"/>
          <p:cNvSpPr txBox="1">
            <a:spLocks noGrp="1"/>
          </p:cNvSpPr>
          <p:nvPr>
            <p:ph type="body" idx="1"/>
          </p:nvPr>
        </p:nvSpPr>
        <p:spPr>
          <a:xfrm>
            <a:off x="480830" y="1253400"/>
            <a:ext cx="7886700" cy="43512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200"/>
              </a:spcBef>
              <a:spcAft>
                <a:spcPts val="0"/>
              </a:spcAft>
              <a:buClr>
                <a:schemeClr val="dk1"/>
              </a:buClr>
              <a:buSzPts val="1100"/>
              <a:buFont typeface="Arial"/>
              <a:buNone/>
            </a:pPr>
            <a:endParaRPr sz="2400" b="1">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r>
              <a:rPr lang="en-US" sz="2400" b="1">
                <a:latin typeface="Times New Roman"/>
                <a:ea typeface="Times New Roman"/>
                <a:cs typeface="Times New Roman"/>
                <a:sym typeface="Times New Roman"/>
              </a:rPr>
              <a:t>	</a:t>
            </a:r>
            <a:r>
              <a:rPr lang="en-US" sz="2400">
                <a:latin typeface="Times New Roman"/>
                <a:ea typeface="Times New Roman"/>
                <a:cs typeface="Times New Roman"/>
                <a:sym typeface="Times New Roman"/>
              </a:rPr>
              <a:t>This project focuses mainly on enhancing communication between the Patient and Doctor. It also helps in COVID prediction with chest X-ray scan and Electronic medical records system to manage the health records of the patient such as medical prescriptions,X-ray images, Lab reports and etc.</a:t>
            </a:r>
            <a:endParaRPr sz="2400">
              <a:latin typeface="Times New Roman"/>
              <a:ea typeface="Times New Roman"/>
              <a:cs typeface="Times New Roman"/>
              <a:sym typeface="Times New Roman"/>
            </a:endParaRPr>
          </a:p>
          <a:p>
            <a:pPr marL="0" lvl="0" indent="0" algn="l" rtl="0">
              <a:lnSpc>
                <a:spcPct val="90000"/>
              </a:lnSpc>
              <a:spcBef>
                <a:spcPts val="1200"/>
              </a:spcBef>
              <a:spcAft>
                <a:spcPts val="0"/>
              </a:spcAft>
              <a:buSzPts val="1800"/>
              <a:buNone/>
            </a:pPr>
            <a:endParaRPr sz="2400">
              <a:latin typeface="Times New Roman"/>
              <a:ea typeface="Times New Roman"/>
              <a:cs typeface="Times New Roman"/>
              <a:sym typeface="Times New Roman"/>
            </a:endParaRPr>
          </a:p>
        </p:txBody>
      </p:sp>
      <p:sp>
        <p:nvSpPr>
          <p:cNvPr id="267" name="Google Shape;267;p36"/>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628650" y="-171441"/>
            <a:ext cx="78867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a:solidFill>
                  <a:schemeClr val="accent1"/>
                </a:solidFill>
              </a:rPr>
              <a:t>REFERENCES</a:t>
            </a:r>
            <a:endParaRPr>
              <a:solidFill>
                <a:schemeClr val="accent1"/>
              </a:solidFill>
            </a:endParaRPr>
          </a:p>
        </p:txBody>
      </p:sp>
      <p:sp>
        <p:nvSpPr>
          <p:cNvPr id="273" name="Google Shape;273;p37"/>
          <p:cNvSpPr txBox="1">
            <a:spLocks noGrp="1"/>
          </p:cNvSpPr>
          <p:nvPr>
            <p:ph type="body" idx="1"/>
          </p:nvPr>
        </p:nvSpPr>
        <p:spPr>
          <a:xfrm>
            <a:off x="628650" y="624681"/>
            <a:ext cx="7886700" cy="4351200"/>
          </a:xfrm>
          <a:prstGeom prst="rect">
            <a:avLst/>
          </a:prstGeom>
          <a:noFill/>
          <a:ln>
            <a:noFill/>
          </a:ln>
        </p:spPr>
        <p:txBody>
          <a:bodyPr spcFirstLastPara="1" wrap="square" lIns="91425" tIns="45700" rIns="91425" bIns="45700" anchor="t" anchorCtr="0">
            <a:noAutofit/>
          </a:bodyPr>
          <a:lstStyle/>
          <a:p>
            <a:pPr marL="342900" marR="304165" lvl="0" indent="-342900" algn="just" rtl="0">
              <a:lnSpc>
                <a:spcPct val="101000"/>
              </a:lnSpc>
              <a:spcBef>
                <a:spcPts val="5"/>
              </a:spcBef>
              <a:spcAft>
                <a:spcPts val="0"/>
              </a:spcAft>
              <a:buSzPts val="1800"/>
              <a:buFont typeface="Comic Sans MS"/>
              <a:buAutoNum type="arabicPeriod"/>
            </a:pPr>
            <a:r>
              <a:rPr lang="en-US" sz="1800">
                <a:latin typeface="Times New Roman"/>
                <a:ea typeface="Times New Roman"/>
                <a:cs typeface="Times New Roman"/>
                <a:sym typeface="Times New Roman"/>
              </a:rPr>
              <a:t>J. Latif, C. Xiao, S. Tu, S. U. Rehman, A. Imran and A. Bilal, "Implementation and Use of Disease Diagnosis Systems for Electronic Medical Records Based on Machine Learning: A Complete Review,“ IEEE Access, vol. 8, pp. 150489-150513, 2020.</a:t>
            </a:r>
            <a:endParaRPr sz="1800">
              <a:latin typeface="Times New Roman"/>
              <a:ea typeface="Times New Roman"/>
              <a:cs typeface="Times New Roman"/>
              <a:sym typeface="Times New Roman"/>
            </a:endParaRPr>
          </a:p>
          <a:p>
            <a:pPr marL="342900" lvl="0" indent="-342900" algn="just" rtl="0">
              <a:lnSpc>
                <a:spcPct val="124166"/>
              </a:lnSpc>
              <a:spcBef>
                <a:spcPts val="1000"/>
              </a:spcBef>
              <a:spcAft>
                <a:spcPts val="0"/>
              </a:spcAft>
              <a:buSzPts val="1800"/>
              <a:buFont typeface="Comic Sans MS"/>
              <a:buAutoNum type="arabicPeriod"/>
            </a:pPr>
            <a:r>
              <a:rPr lang="en-US" sz="1800">
                <a:latin typeface="Times New Roman"/>
                <a:ea typeface="Times New Roman"/>
                <a:cs typeface="Times New Roman"/>
                <a:sym typeface="Times New Roman"/>
              </a:rPr>
              <a:t>Y. Sun and D. Zhang, ‘‘Diagnosis and analysis of diabetic retinopathy based on electronic health records,’’ IEEE Access, vol. 7, pp. 86115–86120, 2019.</a:t>
            </a:r>
            <a:endParaRPr sz="1800">
              <a:latin typeface="Times New Roman"/>
              <a:ea typeface="Times New Roman"/>
              <a:cs typeface="Times New Roman"/>
              <a:sym typeface="Times New Roman"/>
            </a:endParaRPr>
          </a:p>
          <a:p>
            <a:pPr marL="342900" marR="315595" lvl="0" indent="-342900" algn="just" rtl="0">
              <a:lnSpc>
                <a:spcPct val="120555"/>
              </a:lnSpc>
              <a:spcBef>
                <a:spcPts val="145"/>
              </a:spcBef>
              <a:spcAft>
                <a:spcPts val="0"/>
              </a:spcAft>
              <a:buSzPts val="1800"/>
              <a:buFont typeface="Comic Sans MS"/>
              <a:buAutoNum type="arabicPeriod"/>
            </a:pPr>
            <a:r>
              <a:rPr lang="en-US" sz="1800">
                <a:latin typeface="Times New Roman"/>
                <a:ea typeface="Times New Roman"/>
                <a:cs typeface="Times New Roman"/>
                <a:sym typeface="Times New Roman"/>
              </a:rPr>
              <a:t>T. S. Brisimi, T. Xu, T. Wang, W. Dai, W. G. Adams, and I. C. Paschalidis, ‘‘Predicting chronic disease hospitalizations from electronic health records: An interpretable classification approach,’’ Proc.IEEE, vol. 106, no. 4, pp. 690–707, Apr. 2018.</a:t>
            </a:r>
            <a:endParaRPr sz="1800">
              <a:latin typeface="Times New Roman"/>
              <a:ea typeface="Times New Roman"/>
              <a:cs typeface="Times New Roman"/>
              <a:sym typeface="Times New Roman"/>
            </a:endParaRPr>
          </a:p>
          <a:p>
            <a:pPr marL="342900" marR="367665" lvl="0" indent="-342900" algn="just" rtl="0">
              <a:lnSpc>
                <a:spcPct val="120555"/>
              </a:lnSpc>
              <a:spcBef>
                <a:spcPts val="15"/>
              </a:spcBef>
              <a:spcAft>
                <a:spcPts val="0"/>
              </a:spcAft>
              <a:buSzPts val="1800"/>
              <a:buFont typeface="Comic Sans MS"/>
              <a:buAutoNum type="arabicPeriod"/>
            </a:pPr>
            <a:r>
              <a:rPr lang="en-US" sz="1800">
                <a:latin typeface="Times New Roman"/>
                <a:ea typeface="Times New Roman"/>
                <a:cs typeface="Times New Roman"/>
                <a:sym typeface="Times New Roman"/>
              </a:rPr>
              <a:t>M. Alodadi, ‘‘Radiology clinical notes mining using weighted association rules,’’ in Proc. IEEE Int. Conf. Healthcare Informat. (ICHI), Aug. 2017, pp. 325.</a:t>
            </a:r>
            <a:endParaRPr sz="1800">
              <a:latin typeface="Times New Roman"/>
              <a:ea typeface="Times New Roman"/>
              <a:cs typeface="Times New Roman"/>
              <a:sym typeface="Times New Roman"/>
            </a:endParaRPr>
          </a:p>
          <a:p>
            <a:pPr marL="342900" marR="325755" lvl="0" indent="-342900" algn="just" rtl="0">
              <a:lnSpc>
                <a:spcPct val="120555"/>
              </a:lnSpc>
              <a:spcBef>
                <a:spcPts val="10"/>
              </a:spcBef>
              <a:spcAft>
                <a:spcPts val="0"/>
              </a:spcAft>
              <a:buSzPts val="1800"/>
              <a:buFont typeface="Comic Sans MS"/>
              <a:buAutoNum type="arabicPeriod"/>
            </a:pPr>
            <a:r>
              <a:rPr lang="en-US" sz="1800">
                <a:latin typeface="Times New Roman"/>
                <a:ea typeface="Times New Roman"/>
                <a:cs typeface="Times New Roman"/>
                <a:sym typeface="Times New Roman"/>
              </a:rPr>
              <a:t>E. F. Ohata et al., "Automatic detection of COVID-19 infection using chest X-ray images through transfer learning," in IEEE/CAA Journal of Automatica Sinica, vol. 8, no. 1, pp. 239-248, January 2021.</a:t>
            </a:r>
            <a:endParaRPr sz="1800">
              <a:latin typeface="Times New Roman"/>
              <a:ea typeface="Times New Roman"/>
              <a:cs typeface="Times New Roman"/>
              <a:sym typeface="Times New Roman"/>
            </a:endParaRPr>
          </a:p>
          <a:p>
            <a:pPr marL="342900" marR="293370" lvl="0" indent="-342900" algn="just" rtl="0">
              <a:lnSpc>
                <a:spcPct val="120555"/>
              </a:lnSpc>
              <a:spcBef>
                <a:spcPts val="15"/>
              </a:spcBef>
              <a:spcAft>
                <a:spcPts val="0"/>
              </a:spcAft>
              <a:buSzPts val="1800"/>
              <a:buFont typeface="Comic Sans MS"/>
              <a:buAutoNum type="arabicPeriod"/>
            </a:pPr>
            <a:r>
              <a:rPr lang="en-US" sz="1800">
                <a:latin typeface="Times New Roman"/>
                <a:ea typeface="Times New Roman"/>
                <a:cs typeface="Times New Roman"/>
                <a:sym typeface="Times New Roman"/>
              </a:rPr>
              <a:t>A. Narin, C. Kaya, and Z. Pamuk, “Automatic detection of coronavirus disease (COVID-19) using X-ray images and deep convolutional neural networks, arXiv: 2003.10849, 2020.</a:t>
            </a:r>
            <a:endParaRPr sz="1800">
              <a:latin typeface="Times New Roman"/>
              <a:ea typeface="Times New Roman"/>
              <a:cs typeface="Times New Roman"/>
              <a:sym typeface="Times New Roman"/>
            </a:endParaRPr>
          </a:p>
          <a:p>
            <a:pPr marL="457200" lvl="0" indent="-228600" algn="l" rtl="0">
              <a:lnSpc>
                <a:spcPct val="90000"/>
              </a:lnSpc>
              <a:spcBef>
                <a:spcPts val="1000"/>
              </a:spcBef>
              <a:spcAft>
                <a:spcPts val="0"/>
              </a:spcAft>
              <a:buClr>
                <a:schemeClr val="dk1"/>
              </a:buClr>
              <a:buSzPts val="1800"/>
              <a:buNone/>
            </a:pPr>
            <a:endParaRPr sz="1800"/>
          </a:p>
        </p:txBody>
      </p:sp>
      <p:sp>
        <p:nvSpPr>
          <p:cNvPr id="274" name="Google Shape;274;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8"/>
          <p:cNvSpPr txBox="1">
            <a:spLocks noGrp="1"/>
          </p:cNvSpPr>
          <p:nvPr>
            <p:ph type="title"/>
          </p:nvPr>
        </p:nvSpPr>
        <p:spPr>
          <a:xfrm>
            <a:off x="628650" y="2766218"/>
            <a:ext cx="78867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a:solidFill>
                  <a:srgbClr val="0070C0"/>
                </a:solidFill>
                <a:latin typeface="Times New Roman"/>
                <a:ea typeface="Times New Roman"/>
                <a:cs typeface="Times New Roman"/>
                <a:sym typeface="Times New Roman"/>
              </a:rPr>
              <a:t>THANK YOU</a:t>
            </a:r>
            <a:endParaRPr>
              <a:solidFill>
                <a:srgbClr val="0070C0"/>
              </a:solidFill>
              <a:latin typeface="Times New Roman"/>
              <a:ea typeface="Times New Roman"/>
              <a:cs typeface="Times New Roman"/>
              <a:sym typeface="Times New Roman"/>
            </a:endParaRPr>
          </a:p>
        </p:txBody>
      </p:sp>
      <p:sp>
        <p:nvSpPr>
          <p:cNvPr id="280" name="Google Shape;280;p3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t>27</a:t>
            </a:fld>
            <a:endParaRPr sz="1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566249" y="88917"/>
            <a:ext cx="78867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sz="4000">
                <a:solidFill>
                  <a:schemeClr val="accent1"/>
                </a:solidFill>
              </a:rPr>
              <a:t>LITERATURE SURVEY</a:t>
            </a:r>
            <a:endParaRPr sz="4000">
              <a:solidFill>
                <a:schemeClr val="accent1"/>
              </a:solidFill>
            </a:endParaRPr>
          </a:p>
        </p:txBody>
      </p:sp>
      <p:sp>
        <p:nvSpPr>
          <p:cNvPr id="96" name="Google Shape;96;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graphicFrame>
        <p:nvGraphicFramePr>
          <p:cNvPr id="97" name="Google Shape;97;p14"/>
          <p:cNvGraphicFramePr/>
          <p:nvPr/>
        </p:nvGraphicFramePr>
        <p:xfrm>
          <a:off x="503853" y="1482465"/>
          <a:ext cx="3000000" cy="3000000"/>
        </p:xfrm>
        <a:graphic>
          <a:graphicData uri="http://schemas.openxmlformats.org/drawingml/2006/table">
            <a:tbl>
              <a:tblPr firstRow="1" firstCol="1" lastRow="1" lastCol="1" bandRow="1" bandCol="1">
                <a:noFill/>
                <a:tableStyleId>{720B3D25-C276-4176-995D-5AA161A0E101}</a:tableStyleId>
              </a:tblPr>
              <a:tblGrid>
                <a:gridCol w="3426500">
                  <a:extLst>
                    <a:ext uri="{9D8B030D-6E8A-4147-A177-3AD203B41FA5}">
                      <a16:colId xmlns:a16="http://schemas.microsoft.com/office/drawing/2014/main" val="20000"/>
                    </a:ext>
                  </a:extLst>
                </a:gridCol>
                <a:gridCol w="958900">
                  <a:extLst>
                    <a:ext uri="{9D8B030D-6E8A-4147-A177-3AD203B41FA5}">
                      <a16:colId xmlns:a16="http://schemas.microsoft.com/office/drawing/2014/main" val="20001"/>
                    </a:ext>
                  </a:extLst>
                </a:gridCol>
                <a:gridCol w="3626100">
                  <a:extLst>
                    <a:ext uri="{9D8B030D-6E8A-4147-A177-3AD203B41FA5}">
                      <a16:colId xmlns:a16="http://schemas.microsoft.com/office/drawing/2014/main" val="20002"/>
                    </a:ext>
                  </a:extLst>
                </a:gridCol>
              </a:tblGrid>
              <a:tr h="794250">
                <a:tc>
                  <a:txBody>
                    <a:bodyPr/>
                    <a:lstStyle/>
                    <a:p>
                      <a:pPr marL="0" marR="0" lvl="0" indent="0" algn="l" rtl="0">
                        <a:lnSpc>
                          <a:spcPct val="100000"/>
                        </a:lnSpc>
                        <a:spcBef>
                          <a:spcPts val="0"/>
                        </a:spcBef>
                        <a:spcAft>
                          <a:spcPts val="0"/>
                        </a:spcAft>
                        <a:buNone/>
                      </a:pPr>
                      <a:r>
                        <a:rPr lang="en-US" sz="1700" u="none" strike="noStrike" cap="none"/>
                        <a:t> </a:t>
                      </a:r>
                      <a:endParaRPr sz="1000" u="none" strike="noStrike" cap="none"/>
                    </a:p>
                  </a:txBody>
                  <a:tcPr marL="0" marR="0" marT="0" marB="0">
                    <a:solidFill>
                      <a:schemeClr val="lt1"/>
                    </a:solidFill>
                  </a:tcPr>
                </a:tc>
                <a:tc>
                  <a:txBody>
                    <a:bodyPr/>
                    <a:lstStyle/>
                    <a:p>
                      <a:pPr marL="0" marR="0" lvl="0" indent="0" algn="l" rtl="0">
                        <a:lnSpc>
                          <a:spcPct val="100000"/>
                        </a:lnSpc>
                        <a:spcBef>
                          <a:spcPts val="0"/>
                        </a:spcBef>
                        <a:spcAft>
                          <a:spcPts val="0"/>
                        </a:spcAft>
                        <a:buNone/>
                      </a:pPr>
                      <a:r>
                        <a:rPr lang="en-US" sz="1700" u="none" strike="noStrike" cap="none"/>
                        <a:t> </a:t>
                      </a:r>
                      <a:endParaRPr sz="1000" u="none" strike="noStrike" cap="none"/>
                    </a:p>
                  </a:txBody>
                  <a:tcPr marL="0" marR="0" marT="0" marB="0">
                    <a:solidFill>
                      <a:schemeClr val="lt1"/>
                    </a:solidFill>
                  </a:tcPr>
                </a:tc>
                <a:tc>
                  <a:txBody>
                    <a:bodyPr/>
                    <a:lstStyle/>
                    <a:p>
                      <a:pPr marL="0" marR="0" lvl="0" indent="0" algn="l" rtl="0">
                        <a:lnSpc>
                          <a:spcPct val="100000"/>
                        </a:lnSpc>
                        <a:spcBef>
                          <a:spcPts val="0"/>
                        </a:spcBef>
                        <a:spcAft>
                          <a:spcPts val="0"/>
                        </a:spcAft>
                        <a:buNone/>
                      </a:pPr>
                      <a:r>
                        <a:rPr lang="en-US" sz="1700" u="none" strike="noStrike" cap="none"/>
                        <a:t> </a:t>
                      </a:r>
                      <a:endParaRPr sz="1000" u="none" strike="noStrike" cap="none"/>
                    </a:p>
                  </a:txBody>
                  <a:tcPr marL="0" marR="0" marT="0" marB="0">
                    <a:solidFill>
                      <a:schemeClr val="lt1"/>
                    </a:solidFill>
                  </a:tcPr>
                </a:tc>
                <a:extLst>
                  <a:ext uri="{0D108BD9-81ED-4DB2-BD59-A6C34878D82A}">
                    <a16:rowId xmlns:a16="http://schemas.microsoft.com/office/drawing/2014/main" val="10000"/>
                  </a:ext>
                </a:extLst>
              </a:tr>
              <a:tr h="1750925">
                <a:tc>
                  <a:txBody>
                    <a:bodyPr/>
                    <a:lstStyle/>
                    <a:p>
                      <a:pPr marL="0" marR="0" lvl="0" indent="0" algn="l" rtl="0">
                        <a:lnSpc>
                          <a:spcPct val="100000"/>
                        </a:lnSpc>
                        <a:spcBef>
                          <a:spcPts val="0"/>
                        </a:spcBef>
                        <a:spcAft>
                          <a:spcPts val="0"/>
                        </a:spcAft>
                        <a:buNone/>
                      </a:pPr>
                      <a:r>
                        <a:rPr lang="en-US" sz="2400" u="none" strike="noStrike" cap="none"/>
                        <a:t> </a:t>
                      </a:r>
                      <a:endParaRPr sz="1000" u="none" strike="noStrike" cap="none"/>
                    </a:p>
                  </a:txBody>
                  <a:tcPr marL="0" marR="0" marT="0" marB="0">
                    <a:solidFill>
                      <a:schemeClr val="lt1"/>
                    </a:solidFill>
                  </a:tcPr>
                </a:tc>
                <a:tc>
                  <a:txBody>
                    <a:bodyPr/>
                    <a:lstStyle/>
                    <a:p>
                      <a:pPr marL="0" marR="0" lvl="0" indent="0" algn="l" rtl="0">
                        <a:lnSpc>
                          <a:spcPct val="100000"/>
                        </a:lnSpc>
                        <a:spcBef>
                          <a:spcPts val="0"/>
                        </a:spcBef>
                        <a:spcAft>
                          <a:spcPts val="0"/>
                        </a:spcAft>
                        <a:buNone/>
                      </a:pPr>
                      <a:r>
                        <a:rPr lang="en-US" sz="1800" u="none" strike="noStrike" cap="none"/>
                        <a:t> </a:t>
                      </a:r>
                      <a:endParaRPr sz="1000" u="none" strike="noStrike" cap="none"/>
                    </a:p>
                    <a:p>
                      <a:pPr marL="0" marR="0" lvl="0" indent="0" algn="l" rtl="0">
                        <a:lnSpc>
                          <a:spcPct val="100000"/>
                        </a:lnSpc>
                        <a:spcBef>
                          <a:spcPts val="0"/>
                        </a:spcBef>
                        <a:spcAft>
                          <a:spcPts val="0"/>
                        </a:spcAft>
                        <a:buNone/>
                      </a:pPr>
                      <a:r>
                        <a:rPr lang="en-US" sz="1800" u="none" strike="noStrike" cap="none"/>
                        <a:t> </a:t>
                      </a:r>
                      <a:endParaRPr sz="1000" u="none" strike="noStrike" cap="none"/>
                    </a:p>
                  </a:txBody>
                  <a:tcPr marL="0" marR="0" marT="0" marB="0">
                    <a:solidFill>
                      <a:schemeClr val="lt1"/>
                    </a:solidFill>
                  </a:tcPr>
                </a:tc>
                <a:tc>
                  <a:txBody>
                    <a:bodyPr/>
                    <a:lstStyle/>
                    <a:p>
                      <a:pPr marL="85725" marR="73660" lvl="0" indent="0" algn="just" rtl="0">
                        <a:lnSpc>
                          <a:spcPct val="105000"/>
                        </a:lnSpc>
                        <a:spcBef>
                          <a:spcPts val="0"/>
                        </a:spcBef>
                        <a:spcAft>
                          <a:spcPts val="0"/>
                        </a:spcAft>
                        <a:buNone/>
                      </a:pPr>
                      <a:endParaRPr sz="1600" u="none" strike="noStrike" cap="none">
                        <a:solidFill>
                          <a:schemeClr val="dk1"/>
                        </a:solidFill>
                      </a:endParaRPr>
                    </a:p>
                  </a:txBody>
                  <a:tcPr marL="0" marR="0" marT="0" marB="0">
                    <a:solidFill>
                      <a:schemeClr val="lt1"/>
                    </a:solidFill>
                  </a:tcPr>
                </a:tc>
                <a:extLst>
                  <a:ext uri="{0D108BD9-81ED-4DB2-BD59-A6C34878D82A}">
                    <a16:rowId xmlns:a16="http://schemas.microsoft.com/office/drawing/2014/main" val="10001"/>
                  </a:ext>
                </a:extLst>
              </a:tr>
              <a:tr h="1445175">
                <a:tc>
                  <a:txBody>
                    <a:bodyPr/>
                    <a:lstStyle/>
                    <a:p>
                      <a:pPr marL="85090" marR="76200" lvl="0" indent="0" algn="just" rtl="0">
                        <a:lnSpc>
                          <a:spcPct val="105000"/>
                        </a:lnSpc>
                        <a:spcBef>
                          <a:spcPts val="0"/>
                        </a:spcBef>
                        <a:spcAft>
                          <a:spcPts val="0"/>
                        </a:spcAft>
                        <a:buNone/>
                      </a:pPr>
                      <a:endParaRPr sz="1000" u="none" strike="noStrike" cap="none">
                        <a:solidFill>
                          <a:schemeClr val="dk1"/>
                        </a:solidFill>
                        <a:latin typeface="Times New Roman"/>
                        <a:ea typeface="Times New Roman"/>
                        <a:cs typeface="Times New Roman"/>
                        <a:sym typeface="Times New Roman"/>
                      </a:endParaRPr>
                    </a:p>
                  </a:txBody>
                  <a:tcPr marL="0" marR="0" marT="0" marB="0">
                    <a:solidFill>
                      <a:schemeClr val="lt1"/>
                    </a:solidFill>
                  </a:tcPr>
                </a:tc>
                <a:tc>
                  <a:txBody>
                    <a:bodyPr/>
                    <a:lstStyle/>
                    <a:p>
                      <a:pPr marL="0" marR="0" lvl="0" indent="0" algn="l" rtl="0">
                        <a:lnSpc>
                          <a:spcPct val="100000"/>
                        </a:lnSpc>
                        <a:spcBef>
                          <a:spcPts val="0"/>
                        </a:spcBef>
                        <a:spcAft>
                          <a:spcPts val="0"/>
                        </a:spcAft>
                        <a:buNone/>
                      </a:pPr>
                      <a:r>
                        <a:rPr lang="en-US" sz="1800" u="none" strike="noStrike" cap="none"/>
                        <a:t> </a:t>
                      </a:r>
                      <a:endParaRPr sz="1000" u="none" strike="noStrike" cap="none"/>
                    </a:p>
                  </a:txBody>
                  <a:tcPr marL="0" marR="0" marT="0" marB="0">
                    <a:solidFill>
                      <a:schemeClr val="lt1"/>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solidFill>
                      <a:schemeClr val="lt1"/>
                    </a:solidFill>
                  </a:tcPr>
                </a:tc>
                <a:extLst>
                  <a:ext uri="{0D108BD9-81ED-4DB2-BD59-A6C34878D82A}">
                    <a16:rowId xmlns:a16="http://schemas.microsoft.com/office/drawing/2014/main" val="10002"/>
                  </a:ext>
                </a:extLst>
              </a:tr>
            </a:tbl>
          </a:graphicData>
        </a:graphic>
      </p:graphicFrame>
      <p:graphicFrame>
        <p:nvGraphicFramePr>
          <p:cNvPr id="98" name="Google Shape;98;p14"/>
          <p:cNvGraphicFramePr/>
          <p:nvPr/>
        </p:nvGraphicFramePr>
        <p:xfrm>
          <a:off x="1524000" y="1371565"/>
          <a:ext cx="3000000" cy="3000000"/>
        </p:xfrm>
        <a:graphic>
          <a:graphicData uri="http://schemas.openxmlformats.org/drawingml/2006/table">
            <a:tbl>
              <a:tblPr firstRow="1" bandRow="1">
                <a:noFill/>
                <a:tableStyleId>{BBD1D760-DADE-402A-B5D7-7CFB0C3F82A6}</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500" u="none" strike="noStrike" cap="none">
                          <a:solidFill>
                            <a:schemeClr val="dk1"/>
                          </a:solidFill>
                          <a:latin typeface="Times New Roman"/>
                          <a:ea typeface="Times New Roman"/>
                          <a:cs typeface="Times New Roman"/>
                          <a:sym typeface="Times New Roman"/>
                        </a:rPr>
                        <a:t>Title / Journal</a:t>
                      </a:r>
                      <a:endParaRPr sz="15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500" u="none" strike="noStrike" cap="none">
                          <a:solidFill>
                            <a:schemeClr val="dk1"/>
                          </a:solidFill>
                          <a:latin typeface="Times New Roman"/>
                          <a:ea typeface="Times New Roman"/>
                          <a:cs typeface="Times New Roman"/>
                          <a:sym typeface="Times New Roman"/>
                        </a:rPr>
                        <a:t>Year</a:t>
                      </a:r>
                      <a:endParaRPr sz="21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500" b="0" u="none" strike="noStrike" cap="none">
                          <a:solidFill>
                            <a:schemeClr val="dk1"/>
                          </a:solidFill>
                          <a:latin typeface="Times New Roman"/>
                          <a:ea typeface="Times New Roman"/>
                          <a:cs typeface="Times New Roman"/>
                          <a:sym typeface="Times New Roman"/>
                        </a:rPr>
                        <a:t>Description</a:t>
                      </a:r>
                      <a:endParaRPr sz="15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500" u="none" strike="noStrike" cap="none">
                          <a:solidFill>
                            <a:schemeClr val="dk1"/>
                          </a:solidFill>
                          <a:latin typeface="Times New Roman"/>
                          <a:ea typeface="Times New Roman"/>
                          <a:cs typeface="Times New Roman"/>
                          <a:sym typeface="Times New Roman"/>
                        </a:rPr>
                        <a:t>Implementation and Use of Disease Diagnosis Systems for Electronic Medical Records Based on Machine Learning / IEEE Access</a:t>
                      </a:r>
                      <a:endParaRPr sz="15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500" u="none" strike="noStrike" cap="none">
                          <a:latin typeface="Times New Roman"/>
                          <a:ea typeface="Times New Roman"/>
                          <a:cs typeface="Times New Roman"/>
                          <a:sym typeface="Times New Roman"/>
                        </a:rPr>
                        <a:t>2020</a:t>
                      </a:r>
                      <a:endParaRPr sz="15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500" u="none" strike="noStrike" cap="none">
                          <a:solidFill>
                            <a:schemeClr val="dk1"/>
                          </a:solidFill>
                          <a:latin typeface="Times New Roman"/>
                          <a:ea typeface="Times New Roman"/>
                          <a:cs typeface="Times New Roman"/>
                          <a:sym typeface="Times New Roman"/>
                        </a:rPr>
                        <a:t>This survey paper highlighted both the strength and weakness of various techniques using rule based, machine learning and deep learning based in disease diagnosis for electronic health records.</a:t>
                      </a:r>
                      <a:endParaRPr sz="15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lvl="0" indent="0" algn="just" rtl="0">
                        <a:spcBef>
                          <a:spcPts val="0"/>
                        </a:spcBef>
                        <a:spcAft>
                          <a:spcPts val="0"/>
                        </a:spcAft>
                        <a:buClr>
                          <a:schemeClr val="dk1"/>
                        </a:buClr>
                        <a:buFont typeface="Arial"/>
                        <a:buNone/>
                      </a:pPr>
                      <a:r>
                        <a:rPr lang="en-US" sz="1500">
                          <a:latin typeface="Times New Roman"/>
                          <a:ea typeface="Times New Roman"/>
                          <a:cs typeface="Times New Roman"/>
                          <a:sym typeface="Times New Roman"/>
                        </a:rPr>
                        <a:t>Automatic Detection of COVID-19 Infection Using Chest X-Ray Images Through Transfer Learning / IEEE Journal of Automatica Sinica</a:t>
                      </a:r>
                      <a:endParaRPr sz="13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Font typeface="Arial"/>
                        <a:buNone/>
                      </a:pPr>
                      <a:r>
                        <a:rPr lang="en-US" sz="1500">
                          <a:latin typeface="Times New Roman"/>
                          <a:ea typeface="Times New Roman"/>
                          <a:cs typeface="Times New Roman"/>
                          <a:sym typeface="Times New Roman"/>
                        </a:rPr>
                        <a:t>2020</a:t>
                      </a:r>
                      <a:endParaRPr sz="13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400" u="none" strike="noStrike" cap="none">
                          <a:latin typeface="Times New Roman"/>
                          <a:ea typeface="Times New Roman"/>
                          <a:cs typeface="Times New Roman"/>
                          <a:sym typeface="Times New Roman"/>
                        </a:rPr>
                        <a:t> </a:t>
                      </a:r>
                      <a:r>
                        <a:rPr lang="en-US" sz="1500">
                          <a:latin typeface="Times New Roman"/>
                          <a:ea typeface="Times New Roman"/>
                          <a:cs typeface="Times New Roman"/>
                          <a:sym typeface="Times New Roman"/>
                        </a:rPr>
                        <a:t>The results of the paper shows that MobileNet combined with support vector machines (SVM) (Linear) achieved the highest accuracy (98.462%) in detecting COVID-19 using X-ray images</a:t>
                      </a:r>
                      <a:endParaRPr sz="13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28650" y="347201"/>
            <a:ext cx="78867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sz="4000">
                <a:solidFill>
                  <a:schemeClr val="accent1"/>
                </a:solidFill>
              </a:rPr>
              <a:t>PROBLEM STATEMENT</a:t>
            </a:r>
            <a:endParaRPr sz="4000">
              <a:solidFill>
                <a:schemeClr val="accent1"/>
              </a:solidFill>
            </a:endParaRPr>
          </a:p>
        </p:txBody>
      </p:sp>
      <p:sp>
        <p:nvSpPr>
          <p:cNvPr id="104" name="Google Shape;104;p15"/>
          <p:cNvSpPr txBox="1">
            <a:spLocks noGrp="1"/>
          </p:cNvSpPr>
          <p:nvPr>
            <p:ph type="body" idx="1"/>
          </p:nvPr>
        </p:nvSpPr>
        <p:spPr>
          <a:xfrm>
            <a:off x="628650" y="1807700"/>
            <a:ext cx="7886700" cy="43512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So our project is to detect presence of COVID in a persons by uploading the person’s Chest X-ray scan and determine them quickly with a algorithm. Along with it we have developed a electronic medical records for storing and managing a small hospital .</a:t>
            </a:r>
            <a:endParaRPr/>
          </a:p>
          <a:p>
            <a:pPr marL="457200" lvl="0" indent="-342900" algn="l" rtl="0">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This enables the patient to book a appointment with the Doctor through the System and doctor can manage to accept or reschedule.</a:t>
            </a:r>
            <a:endParaRPr/>
          </a:p>
          <a:p>
            <a:pPr marL="457200" lvl="0" indent="-342900" algn="l" rtl="0">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The patients medical records such as Prescription can be Stored digitally in the system and can be accessed in a date wise manner.</a:t>
            </a:r>
            <a:endParaRPr/>
          </a:p>
          <a:p>
            <a:pPr marL="457200" lvl="0" indent="-342900" algn="l" rtl="0">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It eases the relationship between a patient and Doctor in small clinics and helps patient to store the records digitally. </a:t>
            </a:r>
            <a:endParaRPr/>
          </a:p>
        </p:txBody>
      </p:sp>
      <p:sp>
        <p:nvSpPr>
          <p:cNvPr id="105" name="Google Shape;105;p15"/>
          <p:cNvSpPr txBox="1">
            <a:spLocks noGrp="1"/>
          </p:cNvSpPr>
          <p:nvPr>
            <p:ph type="sldNum" idx="12"/>
          </p:nvPr>
        </p:nvSpPr>
        <p:spPr>
          <a:xfrm>
            <a:off x="6457950" y="6338426"/>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535343" y="356362"/>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959"/>
              <a:buFont typeface="Calibri"/>
              <a:buNone/>
            </a:pPr>
            <a:r>
              <a:rPr lang="en-US" sz="4000">
                <a:solidFill>
                  <a:schemeClr val="accent1"/>
                </a:solidFill>
                <a:latin typeface="Times New Roman"/>
                <a:ea typeface="Times New Roman"/>
                <a:cs typeface="Times New Roman"/>
                <a:sym typeface="Times New Roman"/>
              </a:rPr>
              <a:t>Software / Hardware used</a:t>
            </a:r>
            <a:endParaRPr sz="4000">
              <a:solidFill>
                <a:schemeClr val="accent1"/>
              </a:solidFill>
              <a:latin typeface="Times New Roman"/>
              <a:ea typeface="Times New Roman"/>
              <a:cs typeface="Times New Roman"/>
              <a:sym typeface="Times New Roman"/>
            </a:endParaRPr>
          </a:p>
        </p:txBody>
      </p:sp>
      <p:sp>
        <p:nvSpPr>
          <p:cNvPr id="111" name="Google Shape;111;p16"/>
          <p:cNvSpPr txBox="1"/>
          <p:nvPr/>
        </p:nvSpPr>
        <p:spPr>
          <a:xfrm>
            <a:off x="1091000" y="1403675"/>
            <a:ext cx="6585000" cy="1477500"/>
          </a:xfrm>
          <a:prstGeom prst="rect">
            <a:avLst/>
          </a:prstGeom>
          <a:noFill/>
          <a:ln>
            <a:noFill/>
          </a:ln>
        </p:spPr>
        <p:txBody>
          <a:bodyPr spcFirstLastPara="1" wrap="square" lIns="91425" tIns="91425" rIns="91425" bIns="91425" anchor="t" anchorCtr="0">
            <a:spAutoFit/>
          </a:bodyPr>
          <a:lstStyle/>
          <a:p>
            <a:pPr marL="457200" marR="0" lvl="0" indent="-361950" algn="l" rtl="0">
              <a:lnSpc>
                <a:spcPct val="100000"/>
              </a:lnSpc>
              <a:spcBef>
                <a:spcPts val="0"/>
              </a:spcBef>
              <a:spcAft>
                <a:spcPts val="0"/>
              </a:spcAft>
              <a:buClr>
                <a:srgbClr val="000000"/>
              </a:buClr>
              <a:buSzPts val="2100"/>
              <a:buFont typeface="Times New Roman"/>
              <a:buChar char="●"/>
            </a:pPr>
            <a:r>
              <a:rPr lang="en-US" sz="2000" b="1" i="0" u="none" strike="noStrike" cap="none">
                <a:solidFill>
                  <a:srgbClr val="000000"/>
                </a:solidFill>
                <a:latin typeface="Times New Roman"/>
                <a:ea typeface="Times New Roman"/>
                <a:cs typeface="Times New Roman"/>
                <a:sym typeface="Times New Roman"/>
              </a:rPr>
              <a:t>MINIMUM 2GB RAM REQUIRED</a:t>
            </a:r>
            <a:endParaRPr sz="2000" b="1" i="0" u="none" strike="noStrike" cap="none">
              <a:solidFill>
                <a:srgbClr val="000000"/>
              </a:solidFill>
              <a:latin typeface="Times New Roman"/>
              <a:ea typeface="Times New Roman"/>
              <a:cs typeface="Times New Roman"/>
              <a:sym typeface="Times New Roman"/>
            </a:endParaRPr>
          </a:p>
          <a:p>
            <a:pPr marL="457200" marR="0" lvl="0" indent="-361950" algn="l" rtl="0">
              <a:lnSpc>
                <a:spcPct val="100000"/>
              </a:lnSpc>
              <a:spcBef>
                <a:spcPts val="0"/>
              </a:spcBef>
              <a:spcAft>
                <a:spcPts val="0"/>
              </a:spcAft>
              <a:buClr>
                <a:srgbClr val="000000"/>
              </a:buClr>
              <a:buSzPts val="2100"/>
              <a:buFont typeface="Times New Roman"/>
              <a:buChar char="●"/>
            </a:pPr>
            <a:r>
              <a:rPr lang="en-US" sz="2000" b="1" i="0" u="none" strike="noStrike" cap="none">
                <a:solidFill>
                  <a:srgbClr val="000000"/>
                </a:solidFill>
                <a:latin typeface="Times New Roman"/>
                <a:ea typeface="Times New Roman"/>
                <a:cs typeface="Times New Roman"/>
                <a:sym typeface="Times New Roman"/>
              </a:rPr>
              <a:t>PENTIUM CORE PROCESSING MACHINE</a:t>
            </a:r>
            <a:endParaRPr sz="2000" b="1" i="0" u="none" strike="noStrike" cap="none">
              <a:solidFill>
                <a:srgbClr val="000000"/>
              </a:solidFill>
              <a:latin typeface="Times New Roman"/>
              <a:ea typeface="Times New Roman"/>
              <a:cs typeface="Times New Roman"/>
              <a:sym typeface="Times New Roman"/>
            </a:endParaRPr>
          </a:p>
          <a:p>
            <a:pPr marL="457200" marR="0" lvl="0" indent="-361950" algn="l" rtl="0">
              <a:lnSpc>
                <a:spcPct val="100000"/>
              </a:lnSpc>
              <a:spcBef>
                <a:spcPts val="0"/>
              </a:spcBef>
              <a:spcAft>
                <a:spcPts val="0"/>
              </a:spcAft>
              <a:buClr>
                <a:srgbClr val="000000"/>
              </a:buClr>
              <a:buSzPts val="2100"/>
              <a:buFont typeface="Times New Roman"/>
              <a:buChar char="●"/>
            </a:pPr>
            <a:r>
              <a:rPr lang="en-US" sz="2000" b="1" i="0" u="none" strike="noStrike" cap="none">
                <a:solidFill>
                  <a:srgbClr val="000000"/>
                </a:solidFill>
                <a:latin typeface="Times New Roman"/>
                <a:ea typeface="Times New Roman"/>
                <a:cs typeface="Times New Roman"/>
                <a:sym typeface="Times New Roman"/>
              </a:rPr>
              <a:t>PHONE/TABLET/LAPTOP</a:t>
            </a:r>
            <a:endParaRPr sz="1400" b="0" i="0" u="none" strike="noStrike" cap="none">
              <a:solidFill>
                <a:srgbClr val="000000"/>
              </a:solidFill>
              <a:latin typeface="Times New Roman"/>
              <a:ea typeface="Times New Roman"/>
              <a:cs typeface="Times New Roman"/>
              <a:sym typeface="Times New Roman"/>
            </a:endParaRPr>
          </a:p>
          <a:p>
            <a:pPr marL="457200" marR="0" lvl="0" indent="-361950" algn="l" rtl="0">
              <a:lnSpc>
                <a:spcPct val="100000"/>
              </a:lnSpc>
              <a:spcBef>
                <a:spcPts val="0"/>
              </a:spcBef>
              <a:spcAft>
                <a:spcPts val="0"/>
              </a:spcAft>
              <a:buClr>
                <a:srgbClr val="000000"/>
              </a:buClr>
              <a:buSzPts val="2100"/>
              <a:buFont typeface="Times New Roman"/>
              <a:buChar char="●"/>
            </a:pPr>
            <a:r>
              <a:rPr lang="en-US" sz="2000" b="1" i="0" u="none" strike="noStrike" cap="none">
                <a:solidFill>
                  <a:srgbClr val="000000"/>
                </a:solidFill>
                <a:latin typeface="Times New Roman"/>
                <a:ea typeface="Times New Roman"/>
                <a:cs typeface="Times New Roman"/>
                <a:sym typeface="Times New Roman"/>
              </a:rPr>
              <a:t>STABLE INTERNET CONNECTION</a:t>
            </a:r>
            <a:endParaRPr sz="2000" b="1" i="0" u="none" strike="noStrike" cap="none">
              <a:solidFill>
                <a:srgbClr val="000000"/>
              </a:solidFill>
              <a:latin typeface="Times New Roman"/>
              <a:ea typeface="Times New Roman"/>
              <a:cs typeface="Times New Roman"/>
              <a:sym typeface="Times New Roman"/>
            </a:endParaRPr>
          </a:p>
        </p:txBody>
      </p:sp>
      <p:sp>
        <p:nvSpPr>
          <p:cNvPr id="112" name="Google Shape;112;p16"/>
          <p:cNvSpPr txBox="1"/>
          <p:nvPr/>
        </p:nvSpPr>
        <p:spPr>
          <a:xfrm>
            <a:off x="0" y="3323269"/>
            <a:ext cx="7886700" cy="530258"/>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7030A0"/>
              </a:buClr>
              <a:buSzPts val="3959"/>
              <a:buFont typeface="Calibri"/>
              <a:buNone/>
            </a:pPr>
            <a:r>
              <a:rPr lang="en-US" sz="4000" b="0" i="0" u="none" strike="noStrike" cap="none">
                <a:solidFill>
                  <a:schemeClr val="accent1"/>
                </a:solidFill>
                <a:latin typeface="Times New Roman"/>
                <a:ea typeface="Times New Roman"/>
                <a:cs typeface="Times New Roman"/>
                <a:sym typeface="Times New Roman"/>
              </a:rPr>
              <a:t>Technologies used</a:t>
            </a:r>
            <a:endParaRPr sz="1400" b="0" i="0" u="none" strike="noStrike" cap="none">
              <a:solidFill>
                <a:schemeClr val="accent1"/>
              </a:solidFill>
              <a:latin typeface="Times New Roman"/>
              <a:ea typeface="Times New Roman"/>
              <a:cs typeface="Times New Roman"/>
              <a:sym typeface="Times New Roman"/>
            </a:endParaRPr>
          </a:p>
        </p:txBody>
      </p:sp>
      <p:sp>
        <p:nvSpPr>
          <p:cNvPr id="113" name="Google Shape;113;p16"/>
          <p:cNvSpPr txBox="1"/>
          <p:nvPr/>
        </p:nvSpPr>
        <p:spPr>
          <a:xfrm>
            <a:off x="1091000" y="4357379"/>
            <a:ext cx="6585000" cy="1754700"/>
          </a:xfrm>
          <a:prstGeom prst="rect">
            <a:avLst/>
          </a:prstGeom>
          <a:noFill/>
          <a:ln>
            <a:noFill/>
          </a:ln>
        </p:spPr>
        <p:txBody>
          <a:bodyPr spcFirstLastPara="1" wrap="square" lIns="91425" tIns="91425" rIns="91425" bIns="91425" anchor="t" anchorCtr="0">
            <a:spAutoFit/>
          </a:bodyPr>
          <a:lstStyle/>
          <a:p>
            <a:pPr marL="457200" marR="0" lvl="0" indent="-361950" algn="l" rtl="0">
              <a:lnSpc>
                <a:spcPct val="100000"/>
              </a:lnSpc>
              <a:spcBef>
                <a:spcPts val="0"/>
              </a:spcBef>
              <a:spcAft>
                <a:spcPts val="0"/>
              </a:spcAft>
              <a:buClr>
                <a:srgbClr val="000000"/>
              </a:buClr>
              <a:buSzPts val="2100"/>
              <a:buFont typeface="Times New Roman"/>
              <a:buChar char="●"/>
            </a:pPr>
            <a:r>
              <a:rPr lang="en-US" sz="2000" b="1" i="0" u="none" strike="noStrike" cap="none">
                <a:solidFill>
                  <a:srgbClr val="000000"/>
                </a:solidFill>
                <a:latin typeface="Times New Roman"/>
                <a:ea typeface="Times New Roman"/>
                <a:cs typeface="Times New Roman"/>
                <a:sym typeface="Times New Roman"/>
              </a:rPr>
              <a:t>KERAS,TENSORFLOW,CONVOLUTIONAL NEURAL NETWORK(CNN) </a:t>
            </a:r>
            <a:endParaRPr sz="1400" b="0" i="0" u="none" strike="noStrike" cap="none">
              <a:solidFill>
                <a:srgbClr val="000000"/>
              </a:solidFill>
              <a:latin typeface="Times New Roman"/>
              <a:ea typeface="Times New Roman"/>
              <a:cs typeface="Times New Roman"/>
              <a:sym typeface="Times New Roman"/>
            </a:endParaRPr>
          </a:p>
          <a:p>
            <a:pPr marL="457200" marR="0" lvl="0" indent="-361950" algn="l" rtl="0">
              <a:lnSpc>
                <a:spcPct val="100000"/>
              </a:lnSpc>
              <a:spcBef>
                <a:spcPts val="0"/>
              </a:spcBef>
              <a:spcAft>
                <a:spcPts val="0"/>
              </a:spcAft>
              <a:buClr>
                <a:srgbClr val="000000"/>
              </a:buClr>
              <a:buSzPts val="2100"/>
              <a:buFont typeface="Times New Roman"/>
              <a:buChar char="●"/>
            </a:pPr>
            <a:r>
              <a:rPr lang="en-US" sz="2000" b="1" i="0" u="none" strike="noStrike" cap="none">
                <a:solidFill>
                  <a:srgbClr val="000000"/>
                </a:solidFill>
                <a:latin typeface="Times New Roman"/>
                <a:ea typeface="Times New Roman"/>
                <a:cs typeface="Times New Roman"/>
                <a:sym typeface="Times New Roman"/>
              </a:rPr>
              <a:t>HTML5, JAVASCRIPT,CASCADING STYLE SHEET(CSS)</a:t>
            </a:r>
            <a:endParaRPr sz="1400" b="0" i="0" u="none" strike="noStrike" cap="none">
              <a:solidFill>
                <a:srgbClr val="000000"/>
              </a:solidFill>
              <a:latin typeface="Times New Roman"/>
              <a:ea typeface="Times New Roman"/>
              <a:cs typeface="Times New Roman"/>
              <a:sym typeface="Times New Roman"/>
            </a:endParaRPr>
          </a:p>
          <a:p>
            <a:pPr marL="9525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Times New Roman"/>
              <a:ea typeface="Times New Roman"/>
              <a:cs typeface="Times New Roman"/>
              <a:sym typeface="Times New Roman"/>
            </a:endParaRPr>
          </a:p>
        </p:txBody>
      </p:sp>
      <p:sp>
        <p:nvSpPr>
          <p:cNvPr id="114" name="Google Shape;11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t>5</a:t>
            </a:fld>
            <a:endParaRPr sz="18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959"/>
              <a:buFont typeface="Calibri"/>
              <a:buNone/>
            </a:pPr>
            <a:r>
              <a:rPr lang="en-US" sz="3959">
                <a:solidFill>
                  <a:schemeClr val="accent1"/>
                </a:solidFill>
                <a:latin typeface="Calibri"/>
                <a:ea typeface="Calibri"/>
                <a:cs typeface="Calibri"/>
                <a:sym typeface="Calibri"/>
              </a:rPr>
              <a:t>System Architecture</a:t>
            </a:r>
            <a:endParaRPr sz="3959">
              <a:solidFill>
                <a:schemeClr val="accent1"/>
              </a:solidFill>
              <a:latin typeface="Calibri"/>
              <a:ea typeface="Calibri"/>
              <a:cs typeface="Calibri"/>
              <a:sym typeface="Calibri"/>
            </a:endParaRPr>
          </a:p>
        </p:txBody>
      </p:sp>
      <p:sp>
        <p:nvSpPr>
          <p:cNvPr id="120" name="Google Shape;120;p17"/>
          <p:cNvSpPr txBox="1"/>
          <p:nvPr/>
        </p:nvSpPr>
        <p:spPr>
          <a:xfrm>
            <a:off x="853816" y="1912375"/>
            <a:ext cx="18774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21" name="Google Shape;121;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t>6</a:t>
            </a:fld>
            <a:endParaRPr sz="1800" b="1"/>
          </a:p>
        </p:txBody>
      </p:sp>
      <p:sp>
        <p:nvSpPr>
          <p:cNvPr id="122" name="Google Shape;122;p17"/>
          <p:cNvSpPr txBox="1"/>
          <p:nvPr/>
        </p:nvSpPr>
        <p:spPr>
          <a:xfrm>
            <a:off x="428625" y="5861875"/>
            <a:ext cx="68874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a:t>Fig 1:</a:t>
            </a:r>
            <a:r>
              <a:rPr lang="en-US" sz="2000" b="0" i="0" u="none" strike="noStrike" cap="none">
                <a:solidFill>
                  <a:srgbClr val="000000"/>
                </a:solidFill>
                <a:latin typeface="Arial"/>
                <a:ea typeface="Arial"/>
                <a:cs typeface="Arial"/>
                <a:sym typeface="Arial"/>
              </a:rPr>
              <a:t> shows System Architecture of modules of disease prediction for covid with electronic health records</a:t>
            </a:r>
            <a:endParaRPr sz="2000" b="0" i="0" u="none" strike="noStrike" cap="none">
              <a:solidFill>
                <a:srgbClr val="000000"/>
              </a:solidFill>
              <a:latin typeface="Arial"/>
              <a:ea typeface="Arial"/>
              <a:cs typeface="Arial"/>
              <a:sym typeface="Arial"/>
            </a:endParaRPr>
          </a:p>
        </p:txBody>
      </p:sp>
      <p:pic>
        <p:nvPicPr>
          <p:cNvPr id="123" name="Google Shape;123;p17"/>
          <p:cNvPicPr preferRelativeResize="0"/>
          <p:nvPr/>
        </p:nvPicPr>
        <p:blipFill rotWithShape="1">
          <a:blip r:embed="rId3">
            <a:alphaModFix/>
          </a:blip>
          <a:srcRect/>
          <a:stretch/>
        </p:blipFill>
        <p:spPr>
          <a:xfrm>
            <a:off x="1500200" y="924050"/>
            <a:ext cx="5815925" cy="481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9" name="Google Shape;129;p18"/>
          <p:cNvSpPr txBox="1">
            <a:spLocks noGrp="1"/>
          </p:cNvSpPr>
          <p:nvPr>
            <p:ph type="title" idx="4294967295"/>
          </p:nvPr>
        </p:nvSpPr>
        <p:spPr>
          <a:xfrm>
            <a:off x="372026" y="28374"/>
            <a:ext cx="78867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4000">
                <a:solidFill>
                  <a:schemeClr val="accent1"/>
                </a:solidFill>
                <a:latin typeface="Times New Roman"/>
                <a:ea typeface="Times New Roman"/>
                <a:cs typeface="Times New Roman"/>
                <a:sym typeface="Times New Roman"/>
              </a:rPr>
              <a:t>SYSTEM DESIGN</a:t>
            </a:r>
            <a:br>
              <a:rPr lang="en-US" sz="4000">
                <a:solidFill>
                  <a:schemeClr val="accent1"/>
                </a:solidFill>
                <a:latin typeface="Times New Roman"/>
                <a:ea typeface="Times New Roman"/>
                <a:cs typeface="Times New Roman"/>
                <a:sym typeface="Times New Roman"/>
              </a:rPr>
            </a:br>
            <a:r>
              <a:rPr lang="en-US" sz="4000">
                <a:solidFill>
                  <a:schemeClr val="accent1"/>
                </a:solidFill>
                <a:latin typeface="Times New Roman"/>
                <a:ea typeface="Times New Roman"/>
                <a:cs typeface="Times New Roman"/>
                <a:sym typeface="Times New Roman"/>
              </a:rPr>
              <a:t>USE CASE DIAGRAM</a:t>
            </a:r>
            <a:endParaRPr sz="4000">
              <a:solidFill>
                <a:schemeClr val="accent1"/>
              </a:solidFill>
              <a:latin typeface="Times New Roman"/>
              <a:ea typeface="Times New Roman"/>
              <a:cs typeface="Times New Roman"/>
              <a:sym typeface="Times New Roman"/>
            </a:endParaRPr>
          </a:p>
        </p:txBody>
      </p:sp>
      <p:sp>
        <p:nvSpPr>
          <p:cNvPr id="130" name="Google Shape;130;p18"/>
          <p:cNvSpPr txBox="1"/>
          <p:nvPr/>
        </p:nvSpPr>
        <p:spPr>
          <a:xfrm>
            <a:off x="102637" y="1353937"/>
            <a:ext cx="8892074" cy="1346331"/>
          </a:xfrm>
          <a:prstGeom prst="rect">
            <a:avLst/>
          </a:prstGeom>
          <a:noFill/>
          <a:ln>
            <a:noFill/>
          </a:ln>
        </p:spPr>
        <p:txBody>
          <a:bodyPr spcFirstLastPara="1" wrap="square" lIns="91425" tIns="45700" rIns="91425" bIns="45700" anchor="t" anchorCtr="0">
            <a:spAutoFit/>
          </a:bodyPr>
          <a:lstStyle/>
          <a:p>
            <a:pPr marL="520700" marR="744220" lvl="0" indent="333375" algn="l" rtl="0">
              <a:lnSpc>
                <a:spcPct val="150000"/>
              </a:lnSpc>
              <a:spcBef>
                <a:spcPts val="0"/>
              </a:spcBef>
              <a:spcAft>
                <a:spcPts val="0"/>
              </a:spcAft>
              <a:buNone/>
            </a:pPr>
            <a:r>
              <a:rPr lang="en-US" sz="1400" b="0" i="0" u="none" strike="noStrike" cap="none">
                <a:solidFill>
                  <a:srgbClr val="202021"/>
                </a:solidFill>
                <a:latin typeface="Times New Roman"/>
                <a:ea typeface="Times New Roman"/>
                <a:cs typeface="Times New Roman"/>
                <a:sym typeface="Times New Roman"/>
              </a:rPr>
              <a:t>A </a:t>
            </a:r>
            <a:r>
              <a:rPr lang="en-US" sz="1400" b="1" i="0" u="none" strike="noStrike" cap="none">
                <a:solidFill>
                  <a:srgbClr val="202021"/>
                </a:solidFill>
                <a:latin typeface="Times New Roman"/>
                <a:ea typeface="Times New Roman"/>
                <a:cs typeface="Times New Roman"/>
                <a:sym typeface="Times New Roman"/>
              </a:rPr>
              <a:t>use case diagram </a:t>
            </a:r>
            <a:r>
              <a:rPr lang="en-US" sz="1400" b="0" i="0" u="none" strike="noStrike" cap="none">
                <a:solidFill>
                  <a:srgbClr val="202021"/>
                </a:solidFill>
                <a:latin typeface="Times New Roman"/>
                <a:ea typeface="Times New Roman"/>
                <a:cs typeface="Times New Roman"/>
                <a:sym typeface="Times New Roman"/>
              </a:rPr>
              <a:t>at its simplest is a representation of a user's interaction with the system that shows the relationship between  the  user  and  the  different </a:t>
            </a:r>
            <a:r>
              <a:rPr lang="en-US" sz="1400" b="0" i="0" u="none" strike="noStrike" cap="none">
                <a:solidFill>
                  <a:srgbClr val="000000"/>
                </a:solidFill>
                <a:latin typeface="Times New Roman"/>
                <a:ea typeface="Times New Roman"/>
                <a:cs typeface="Times New Roman"/>
                <a:sym typeface="Times New Roman"/>
              </a:rPr>
              <a:t>use cases </a:t>
            </a:r>
            <a:r>
              <a:rPr lang="en-US" sz="1400" b="0" i="0" u="none" strike="noStrike" cap="none">
                <a:solidFill>
                  <a:srgbClr val="202021"/>
                </a:solidFill>
                <a:latin typeface="Times New Roman"/>
                <a:ea typeface="Times New Roman"/>
                <a:cs typeface="Times New Roman"/>
                <a:sym typeface="Times New Roman"/>
              </a:rPr>
              <a:t>in which the user is involved. A use case diagram can identify the different types of users of a system and the different use cases and will often be accompanied by other types of diagrams as well.</a:t>
            </a:r>
            <a:endParaRPr sz="1400" b="0" i="0" u="none" strike="noStrike" cap="none">
              <a:solidFill>
                <a:srgbClr val="000000"/>
              </a:solidFill>
              <a:latin typeface="Times New Roman"/>
              <a:ea typeface="Times New Roman"/>
              <a:cs typeface="Times New Roman"/>
              <a:sym typeface="Times New Roman"/>
            </a:endParaRPr>
          </a:p>
        </p:txBody>
      </p:sp>
      <p:pic>
        <p:nvPicPr>
          <p:cNvPr id="131" name="Google Shape;131;p18"/>
          <p:cNvPicPr preferRelativeResize="0"/>
          <p:nvPr/>
        </p:nvPicPr>
        <p:blipFill rotWithShape="1">
          <a:blip r:embed="rId3">
            <a:alphaModFix/>
          </a:blip>
          <a:srcRect/>
          <a:stretch/>
        </p:blipFill>
        <p:spPr>
          <a:xfrm>
            <a:off x="1865202" y="2898562"/>
            <a:ext cx="5199236" cy="37229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628650" y="136524"/>
            <a:ext cx="78867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sz="4000">
                <a:solidFill>
                  <a:schemeClr val="accent1"/>
                </a:solidFill>
                <a:latin typeface="Times New Roman"/>
                <a:ea typeface="Times New Roman"/>
                <a:cs typeface="Times New Roman"/>
                <a:sym typeface="Times New Roman"/>
              </a:rPr>
              <a:t>PACKAGE DIAGRAM</a:t>
            </a:r>
            <a:endParaRPr sz="4000">
              <a:solidFill>
                <a:schemeClr val="accent1"/>
              </a:solidFill>
              <a:latin typeface="Times New Roman"/>
              <a:ea typeface="Times New Roman"/>
              <a:cs typeface="Times New Roman"/>
              <a:sym typeface="Times New Roman"/>
            </a:endParaRPr>
          </a:p>
        </p:txBody>
      </p:sp>
      <p:sp>
        <p:nvSpPr>
          <p:cNvPr id="137" name="Google Shape;137;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38" name="Google Shape;138;p19"/>
          <p:cNvSpPr txBox="1"/>
          <p:nvPr/>
        </p:nvSpPr>
        <p:spPr>
          <a:xfrm>
            <a:off x="261257" y="1270227"/>
            <a:ext cx="8621486" cy="1023165"/>
          </a:xfrm>
          <a:prstGeom prst="rect">
            <a:avLst/>
          </a:prstGeom>
          <a:noFill/>
          <a:ln>
            <a:noFill/>
          </a:ln>
        </p:spPr>
        <p:txBody>
          <a:bodyPr spcFirstLastPara="1" wrap="square" lIns="91425" tIns="45700" rIns="91425" bIns="45700" anchor="t" anchorCtr="0">
            <a:spAutoFit/>
          </a:bodyPr>
          <a:lstStyle/>
          <a:p>
            <a:pPr marL="520700" marR="746760" lvl="0" indent="333375" algn="just" rtl="0">
              <a:lnSpc>
                <a:spcPct val="150000"/>
              </a:lnSpc>
              <a:spcBef>
                <a:spcPts val="0"/>
              </a:spcBef>
              <a:spcAft>
                <a:spcPts val="0"/>
              </a:spcAft>
              <a:buNone/>
            </a:pPr>
            <a:r>
              <a:rPr lang="en-US" sz="1400" b="0" i="0" u="none" strike="noStrike" cap="none">
                <a:solidFill>
                  <a:srgbClr val="000000"/>
                </a:solidFill>
                <a:latin typeface="Times New Roman"/>
                <a:ea typeface="Times New Roman"/>
                <a:cs typeface="Times New Roman"/>
                <a:sym typeface="Times New Roman"/>
              </a:rPr>
              <a:t>A package diagram, a kind of structural diagram, shows the arrangement and organization of model elements in middle to large scale projects. The package diagram can show both structure and dependencies between sub-systems or modules, showing different views of a system.</a:t>
            </a:r>
            <a:endParaRPr sz="1400" b="0" i="0" u="none" strike="noStrike" cap="none">
              <a:solidFill>
                <a:srgbClr val="000000"/>
              </a:solidFill>
              <a:latin typeface="Times New Roman"/>
              <a:ea typeface="Times New Roman"/>
              <a:cs typeface="Times New Roman"/>
              <a:sym typeface="Times New Roman"/>
            </a:endParaRPr>
          </a:p>
        </p:txBody>
      </p:sp>
      <p:pic>
        <p:nvPicPr>
          <p:cNvPr id="139" name="Google Shape;139;p19"/>
          <p:cNvPicPr preferRelativeResize="0"/>
          <p:nvPr/>
        </p:nvPicPr>
        <p:blipFill rotWithShape="1">
          <a:blip r:embed="rId3">
            <a:alphaModFix/>
          </a:blip>
          <a:srcRect/>
          <a:stretch/>
        </p:blipFill>
        <p:spPr>
          <a:xfrm>
            <a:off x="1471612" y="2681809"/>
            <a:ext cx="6200775" cy="328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544675" y="0"/>
            <a:ext cx="78867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sz="4000">
                <a:solidFill>
                  <a:schemeClr val="accent1"/>
                </a:solidFill>
              </a:rPr>
              <a:t>FLOW DIAGRAM</a:t>
            </a:r>
            <a:endParaRPr sz="4000">
              <a:solidFill>
                <a:schemeClr val="accent1"/>
              </a:solidFill>
            </a:endParaRPr>
          </a:p>
        </p:txBody>
      </p:sp>
      <p:sp>
        <p:nvSpPr>
          <p:cNvPr id="145" name="Google Shape;145;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sp>
        <p:nvSpPr>
          <p:cNvPr id="146" name="Google Shape;146;p20"/>
          <p:cNvSpPr txBox="1"/>
          <p:nvPr/>
        </p:nvSpPr>
        <p:spPr>
          <a:xfrm>
            <a:off x="121298" y="1125941"/>
            <a:ext cx="8901404" cy="700000"/>
          </a:xfrm>
          <a:prstGeom prst="rect">
            <a:avLst/>
          </a:prstGeom>
          <a:noFill/>
          <a:ln>
            <a:noFill/>
          </a:ln>
        </p:spPr>
        <p:txBody>
          <a:bodyPr spcFirstLastPara="1" wrap="square" lIns="91425" tIns="45700" rIns="91425" bIns="45700" anchor="t" anchorCtr="0">
            <a:spAutoFit/>
          </a:bodyPr>
          <a:lstStyle/>
          <a:p>
            <a:pPr marL="520700" marR="591820" lvl="0" indent="333375" algn="ctr" rtl="0">
              <a:lnSpc>
                <a:spcPct val="150000"/>
              </a:lnSpc>
              <a:spcBef>
                <a:spcPts val="0"/>
              </a:spcBef>
              <a:spcAft>
                <a:spcPts val="0"/>
              </a:spcAft>
              <a:buNone/>
            </a:pPr>
            <a:r>
              <a:rPr lang="en-US" sz="1400" b="0" i="0" u="none" strike="noStrike" cap="none">
                <a:solidFill>
                  <a:srgbClr val="212121"/>
                </a:solidFill>
                <a:latin typeface="Times New Roman"/>
                <a:ea typeface="Times New Roman"/>
                <a:cs typeface="Times New Roman"/>
                <a:sym typeface="Times New Roman"/>
              </a:rPr>
              <a:t>A diagram of the sequence of movements or actions of people or things involved in a complex system or activity.</a:t>
            </a:r>
            <a:endParaRPr sz="1400" b="0" i="0" u="none" strike="noStrike" cap="none">
              <a:solidFill>
                <a:srgbClr val="000000"/>
              </a:solidFill>
              <a:latin typeface="Times New Roman"/>
              <a:ea typeface="Times New Roman"/>
              <a:cs typeface="Times New Roman"/>
              <a:sym typeface="Times New Roman"/>
            </a:endParaRPr>
          </a:p>
        </p:txBody>
      </p:sp>
      <p:pic>
        <p:nvPicPr>
          <p:cNvPr id="147" name="Google Shape;147;p20"/>
          <p:cNvPicPr preferRelativeResize="0"/>
          <p:nvPr/>
        </p:nvPicPr>
        <p:blipFill rotWithShape="1">
          <a:blip r:embed="rId3">
            <a:alphaModFix/>
          </a:blip>
          <a:srcRect/>
          <a:stretch/>
        </p:blipFill>
        <p:spPr>
          <a:xfrm>
            <a:off x="1748155" y="2038161"/>
            <a:ext cx="5738495" cy="410596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1268</Words>
  <Application>Microsoft Office PowerPoint</Application>
  <PresentationFormat>On-screen Show (4:3)</PresentationFormat>
  <Paragraphs>134</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Comic Sans MS</vt:lpstr>
      <vt:lpstr>Times New Roman</vt:lpstr>
      <vt:lpstr>Office Theme</vt:lpstr>
      <vt:lpstr>PowerPoint Presentation</vt:lpstr>
      <vt:lpstr>INTRODUCTION</vt:lpstr>
      <vt:lpstr>LITERATURE SURVEY</vt:lpstr>
      <vt:lpstr>PROBLEM STATEMENT</vt:lpstr>
      <vt:lpstr>Software / Hardware used</vt:lpstr>
      <vt:lpstr>System Architecture</vt:lpstr>
      <vt:lpstr>SYSTEM DESIGN USE CASE DIAGRAM</vt:lpstr>
      <vt:lpstr>PACKAGE DIAGRAM</vt:lpstr>
      <vt:lpstr>FLOW DIAGRAM</vt:lpstr>
      <vt:lpstr>SEQUENCE DIAGRAM</vt:lpstr>
      <vt:lpstr>MODULE DESCRIPTION  Convolution Neural Network (CNN)</vt:lpstr>
      <vt:lpstr>PowerPoint Presentation</vt:lpstr>
      <vt:lpstr>X-ray image Dataset </vt:lpstr>
      <vt:lpstr>Materials and Methods</vt:lpstr>
      <vt:lpstr>RANDOM FOREST</vt:lpstr>
      <vt:lpstr>PowerPoint Presentation</vt:lpstr>
      <vt:lpstr>PowerPoint Presentation</vt:lpstr>
      <vt:lpstr>TESTING</vt:lpstr>
      <vt:lpstr>PowerPoint Presentation</vt:lpstr>
      <vt:lpstr>SCREENSHOTS</vt:lpstr>
      <vt:lpstr>PowerPoint Presentation</vt:lpstr>
      <vt:lpstr>PowerPoint Presentation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Shanu</cp:lastModifiedBy>
  <cp:revision>1</cp:revision>
  <dcterms:modified xsi:type="dcterms:W3CDTF">2023-04-03T12:49:05Z</dcterms:modified>
</cp:coreProperties>
</file>