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0B3D25-C276-4176-995D-5AA161A0E101}">
  <a:tblStyle styleId="{720B3D25-C276-4176-995D-5AA161A0E101}"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BBD1D760-DADE-402A-B5D7-7CFB0C3F82A6}"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CE7"/>
          </a:solidFill>
        </a:fill>
      </a:tcStyle>
    </a:wholeTbl>
    <a:band1H>
      <a:tcTxStyle/>
      <a:tcStyle>
        <a:fill>
          <a:solidFill>
            <a:srgbClr val="F8D6CC"/>
          </a:solidFill>
        </a:fill>
      </a:tcStyle>
    </a:band1H>
    <a:band2H>
      <a:tcTxStyle/>
    </a:band2H>
    <a:band1V>
      <a:tcTxStyle/>
      <a:tcStyle>
        <a:fill>
          <a:solidFill>
            <a:srgbClr val="F8D6CC"/>
          </a:solidFill>
        </a:fill>
      </a:tcStyle>
    </a:band1V>
    <a:band2V>
      <a:tcTxStyle/>
    </a:band2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11"/>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6"/>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5" name="Shape 45"/>
        <p:cNvGrpSpPr/>
        <p:nvPr/>
      </p:nvGrpSpPr>
      <p:grpSpPr>
        <a:xfrm>
          <a:off x="0" y="0"/>
          <a:ext cx="0" cy="0"/>
          <a:chOff x="0" y="0"/>
          <a:chExt cx="0" cy="0"/>
        </a:xfrm>
      </p:grpSpPr>
      <p:sp>
        <p:nvSpPr>
          <p:cNvPr id="46" name="Google Shape;46;p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8" name="Google Shape;48;p8"/>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 name="Google Shape;49;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2" name="Shape 52"/>
        <p:cNvGrpSpPr/>
        <p:nvPr/>
      </p:nvGrpSpPr>
      <p:grpSpPr>
        <a:xfrm>
          <a:off x="0" y="0"/>
          <a:ext cx="0" cy="0"/>
          <a:chOff x="0" y="0"/>
          <a:chExt cx="0" cy="0"/>
        </a:xfrm>
      </p:grpSpPr>
      <p:sp>
        <p:nvSpPr>
          <p:cNvPr id="53" name="Google Shape;53;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9"/>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5" name="Google Shape;55;p9"/>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9" name="Shape 59"/>
        <p:cNvGrpSpPr/>
        <p:nvPr/>
      </p:nvGrpSpPr>
      <p:grpSpPr>
        <a:xfrm>
          <a:off x="0" y="0"/>
          <a:ext cx="0" cy="0"/>
          <a:chOff x="0" y="0"/>
          <a:chExt cx="0" cy="0"/>
        </a:xfrm>
      </p:grpSpPr>
      <p:sp>
        <p:nvSpPr>
          <p:cNvPr id="60" name="Google Shape;60;p1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0"/>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jpg"/><Relationship Id="rId4" Type="http://schemas.openxmlformats.org/officeDocument/2006/relationships/image" Target="../media/image2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2"/>
          <p:cNvPicPr preferRelativeResize="0"/>
          <p:nvPr/>
        </p:nvPicPr>
        <p:blipFill rotWithShape="1">
          <a:blip r:embed="rId3">
            <a:alphaModFix/>
          </a:blip>
          <a:srcRect b="0" l="0" r="0" t="0"/>
          <a:stretch/>
        </p:blipFill>
        <p:spPr>
          <a:xfrm>
            <a:off x="108244" y="341513"/>
            <a:ext cx="1285550" cy="1078914"/>
          </a:xfrm>
          <a:prstGeom prst="rect">
            <a:avLst/>
          </a:prstGeom>
          <a:noFill/>
          <a:ln>
            <a:noFill/>
          </a:ln>
        </p:spPr>
      </p:pic>
      <p:sp>
        <p:nvSpPr>
          <p:cNvPr id="76" name="Google Shape;76;p12"/>
          <p:cNvSpPr/>
          <p:nvPr/>
        </p:nvSpPr>
        <p:spPr>
          <a:xfrm>
            <a:off x="1258733" y="361129"/>
            <a:ext cx="6214971"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accent1"/>
                </a:solidFill>
                <a:latin typeface="Calibri"/>
                <a:ea typeface="Calibri"/>
                <a:cs typeface="Calibri"/>
                <a:sym typeface="Calibri"/>
              </a:rPr>
              <a:t>PANIMALAR ENGINEERING COLLEGE</a:t>
            </a:r>
            <a:endParaRPr b="0" i="0" sz="1400" u="none" cap="none" strike="noStrike">
              <a:solidFill>
                <a:srgbClr val="000000"/>
              </a:solidFill>
              <a:latin typeface="Arial"/>
              <a:ea typeface="Arial"/>
              <a:cs typeface="Arial"/>
              <a:sym typeface="Arial"/>
            </a:endParaRPr>
          </a:p>
        </p:txBody>
      </p:sp>
      <p:pic>
        <p:nvPicPr>
          <p:cNvPr descr="Anna University - Wikipedia" id="77" name="Google Shape;77;p12"/>
          <p:cNvPicPr preferRelativeResize="0"/>
          <p:nvPr/>
        </p:nvPicPr>
        <p:blipFill rotWithShape="1">
          <a:blip r:embed="rId4">
            <a:alphaModFix/>
          </a:blip>
          <a:srcRect b="0" l="0" r="0" t="0"/>
          <a:stretch/>
        </p:blipFill>
        <p:spPr>
          <a:xfrm>
            <a:off x="7645200" y="347574"/>
            <a:ext cx="1071563" cy="1066800"/>
          </a:xfrm>
          <a:prstGeom prst="rect">
            <a:avLst/>
          </a:prstGeom>
          <a:noFill/>
          <a:ln>
            <a:noFill/>
          </a:ln>
        </p:spPr>
      </p:pic>
      <p:sp>
        <p:nvSpPr>
          <p:cNvPr id="78" name="Google Shape;78;p12"/>
          <p:cNvSpPr txBox="1"/>
          <p:nvPr/>
        </p:nvSpPr>
        <p:spPr>
          <a:xfrm>
            <a:off x="1565290" y="1220372"/>
            <a:ext cx="607991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C00000"/>
                </a:solidFill>
                <a:latin typeface="Times New Roman"/>
                <a:ea typeface="Times New Roman"/>
                <a:cs typeface="Times New Roman"/>
                <a:sym typeface="Times New Roman"/>
              </a:rPr>
              <a:t>Department of Computer Science and Engineering </a:t>
            </a:r>
            <a:endParaRPr b="0" i="0" sz="2000" u="none" cap="none" strike="noStrike">
              <a:solidFill>
                <a:srgbClr val="C00000"/>
              </a:solidFill>
              <a:latin typeface="Calibri"/>
              <a:ea typeface="Calibri"/>
              <a:cs typeface="Calibri"/>
              <a:sym typeface="Calibri"/>
            </a:endParaRPr>
          </a:p>
        </p:txBody>
      </p:sp>
      <p:sp>
        <p:nvSpPr>
          <p:cNvPr id="79" name="Google Shape;79;p12"/>
          <p:cNvSpPr txBox="1"/>
          <p:nvPr/>
        </p:nvSpPr>
        <p:spPr>
          <a:xfrm>
            <a:off x="2327844" y="1676500"/>
            <a:ext cx="379774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7030A0"/>
                </a:solidFill>
                <a:latin typeface="Times New Roman"/>
                <a:ea typeface="Times New Roman"/>
                <a:cs typeface="Times New Roman"/>
                <a:sym typeface="Times New Roman"/>
              </a:rPr>
              <a:t> Project Review, </a:t>
            </a:r>
            <a:r>
              <a:rPr lang="en-US" sz="1800">
                <a:solidFill>
                  <a:srgbClr val="7030A0"/>
                </a:solidFill>
                <a:latin typeface="Times New Roman"/>
                <a:ea typeface="Times New Roman"/>
                <a:cs typeface="Times New Roman"/>
                <a:sym typeface="Times New Roman"/>
              </a:rPr>
              <a:t>07</a:t>
            </a:r>
            <a:r>
              <a:rPr b="0" i="0" lang="en-US" sz="1800" u="none" cap="none" strike="noStrike">
                <a:solidFill>
                  <a:srgbClr val="7030A0"/>
                </a:solidFill>
                <a:latin typeface="Times New Roman"/>
                <a:ea typeface="Times New Roman"/>
                <a:cs typeface="Times New Roman"/>
                <a:sym typeface="Times New Roman"/>
              </a:rPr>
              <a:t>.0</a:t>
            </a:r>
            <a:r>
              <a:rPr lang="en-US" sz="1800">
                <a:solidFill>
                  <a:srgbClr val="7030A0"/>
                </a:solidFill>
                <a:latin typeface="Times New Roman"/>
                <a:ea typeface="Times New Roman"/>
                <a:cs typeface="Times New Roman"/>
                <a:sym typeface="Times New Roman"/>
              </a:rPr>
              <a:t>8</a:t>
            </a:r>
            <a:r>
              <a:rPr b="0" i="0" lang="en-US" sz="1800" u="none" cap="none" strike="noStrike">
                <a:solidFill>
                  <a:srgbClr val="7030A0"/>
                </a:solidFill>
                <a:latin typeface="Times New Roman"/>
                <a:ea typeface="Times New Roman"/>
                <a:cs typeface="Times New Roman"/>
                <a:sym typeface="Times New Roman"/>
              </a:rPr>
              <a:t>.2021</a:t>
            </a:r>
            <a:endParaRPr b="0" i="0" sz="1800" u="none" cap="none" strike="noStrike">
              <a:solidFill>
                <a:srgbClr val="7030A0"/>
              </a:solidFill>
              <a:latin typeface="Calibri"/>
              <a:ea typeface="Calibri"/>
              <a:cs typeface="Calibri"/>
              <a:sym typeface="Calibri"/>
            </a:endParaRPr>
          </a:p>
        </p:txBody>
      </p:sp>
      <p:sp>
        <p:nvSpPr>
          <p:cNvPr id="80" name="Google Shape;80;p12"/>
          <p:cNvSpPr txBox="1"/>
          <p:nvPr/>
        </p:nvSpPr>
        <p:spPr>
          <a:xfrm>
            <a:off x="1455150" y="2142175"/>
            <a:ext cx="5917200" cy="1066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US" sz="2300">
                <a:solidFill>
                  <a:srgbClr val="1B57B5"/>
                </a:solidFill>
              </a:rPr>
              <a:t>Diseases </a:t>
            </a:r>
            <a:r>
              <a:rPr b="0" i="0" lang="en-US" sz="2300" u="none" cap="none" strike="noStrike">
                <a:solidFill>
                  <a:srgbClr val="1B57B5"/>
                </a:solidFill>
                <a:latin typeface="Arial"/>
                <a:ea typeface="Arial"/>
                <a:cs typeface="Arial"/>
                <a:sym typeface="Arial"/>
              </a:rPr>
              <a:t>Prediction Systems </a:t>
            </a:r>
            <a:r>
              <a:rPr lang="en-US" sz="2300">
                <a:solidFill>
                  <a:srgbClr val="1B57B5"/>
                </a:solidFill>
              </a:rPr>
              <a:t>For </a:t>
            </a:r>
            <a:r>
              <a:rPr lang="en-US" sz="2300">
                <a:solidFill>
                  <a:srgbClr val="1B57B5"/>
                </a:solidFill>
              </a:rPr>
              <a:t>Covid </a:t>
            </a:r>
            <a:r>
              <a:rPr b="0" i="0" lang="en-US" sz="2300" u="none" cap="none" strike="noStrike">
                <a:solidFill>
                  <a:srgbClr val="1B57B5"/>
                </a:solidFill>
                <a:latin typeface="Arial"/>
                <a:ea typeface="Arial"/>
                <a:cs typeface="Arial"/>
                <a:sym typeface="Arial"/>
              </a:rPr>
              <a:t>with Electronic Medical Records </a:t>
            </a:r>
            <a:endParaRPr b="0" i="0" sz="500" u="none" cap="none" strike="noStrike">
              <a:solidFill>
                <a:srgbClr val="000000"/>
              </a:solidFill>
              <a:latin typeface="Calibri"/>
              <a:ea typeface="Calibri"/>
              <a:cs typeface="Calibri"/>
              <a:sym typeface="Calibri"/>
            </a:endParaRPr>
          </a:p>
        </p:txBody>
      </p:sp>
      <p:sp>
        <p:nvSpPr>
          <p:cNvPr id="81" name="Google Shape;81;p12"/>
          <p:cNvSpPr txBox="1"/>
          <p:nvPr/>
        </p:nvSpPr>
        <p:spPr>
          <a:xfrm>
            <a:off x="1565300" y="3360800"/>
            <a:ext cx="5507700" cy="182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2300" u="none" cap="none" strike="noStrike">
                <a:solidFill>
                  <a:schemeClr val="dk1"/>
                </a:solidFill>
                <a:latin typeface="Calibri"/>
                <a:ea typeface="Calibri"/>
                <a:cs typeface="Calibri"/>
                <a:sym typeface="Calibri"/>
              </a:rPr>
              <a:t>BATCH NO:- F8</a:t>
            </a:r>
            <a:endParaRPr b="1" i="0" sz="23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b="1" i="0" lang="en-US" sz="2300" u="none" cap="none" strike="noStrike">
                <a:solidFill>
                  <a:schemeClr val="dk1"/>
                </a:solidFill>
                <a:latin typeface="Calibri"/>
                <a:ea typeface="Calibri"/>
                <a:cs typeface="Calibri"/>
                <a:sym typeface="Calibri"/>
              </a:rPr>
              <a:t>SASIDHAR.V.J (211417104247)</a:t>
            </a:r>
            <a:endParaRPr b="1" i="0" sz="23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b="1" i="0" lang="en-US" sz="2300" u="none" cap="none" strike="noStrike">
                <a:solidFill>
                  <a:schemeClr val="dk1"/>
                </a:solidFill>
                <a:latin typeface="Calibri"/>
                <a:ea typeface="Calibri"/>
                <a:cs typeface="Calibri"/>
                <a:sym typeface="Calibri"/>
              </a:rPr>
              <a:t>SARAVANA KUMAR.S (211417104245)</a:t>
            </a:r>
            <a:endParaRPr b="1" i="0" sz="23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b="1" i="0" lang="en-US" sz="2300" u="none" cap="none" strike="noStrike">
                <a:solidFill>
                  <a:schemeClr val="dk1"/>
                </a:solidFill>
                <a:latin typeface="Calibri"/>
                <a:ea typeface="Calibri"/>
                <a:cs typeface="Calibri"/>
                <a:sym typeface="Calibri"/>
              </a:rPr>
              <a:t>VIGNESH.E (211417104298)</a:t>
            </a:r>
            <a:endParaRPr b="1" i="0" sz="2300" u="none" cap="none" strike="noStrike">
              <a:solidFill>
                <a:schemeClr val="dk1"/>
              </a:solidFill>
              <a:latin typeface="Arial"/>
              <a:ea typeface="Arial"/>
              <a:cs typeface="Arial"/>
              <a:sym typeface="Arial"/>
            </a:endParaRPr>
          </a:p>
        </p:txBody>
      </p:sp>
      <p:sp>
        <p:nvSpPr>
          <p:cNvPr id="82" name="Google Shape;82;p12"/>
          <p:cNvSpPr txBox="1"/>
          <p:nvPr/>
        </p:nvSpPr>
        <p:spPr>
          <a:xfrm>
            <a:off x="334550" y="5333325"/>
            <a:ext cx="7196400" cy="1246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PROJECT GUIDE : </a:t>
            </a:r>
            <a:r>
              <a:rPr b="1" i="0" lang="en-US" sz="2300" u="none" cap="none" strike="noStrike">
                <a:solidFill>
                  <a:srgbClr val="000000"/>
                </a:solidFill>
                <a:latin typeface="Calibri"/>
                <a:ea typeface="Calibri"/>
                <a:cs typeface="Calibri"/>
                <a:sym typeface="Calibri"/>
              </a:rPr>
              <a:t>MR.G.SENTHILKUMAR</a:t>
            </a:r>
            <a:endParaRPr b="1" i="0" sz="23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300"/>
              <a:buFont typeface="Arial"/>
              <a:buNone/>
            </a:pPr>
            <a:r>
              <a:rPr b="1" i="0" lang="en-US" sz="2300" u="none" cap="none" strike="noStrike">
                <a:solidFill>
                  <a:srgbClr val="000000"/>
                </a:solidFill>
                <a:latin typeface="Calibri"/>
                <a:ea typeface="Calibri"/>
                <a:cs typeface="Calibri"/>
                <a:sym typeface="Calibri"/>
              </a:rPr>
              <a:t>		          ASSOCIATE PROFESSOR,CSE</a:t>
            </a:r>
            <a:endParaRPr b="1" i="0" sz="23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300"/>
              <a:buFont typeface="Arial"/>
              <a:buNone/>
            </a:pPr>
            <a:r>
              <a:rPr b="1" i="0" lang="en-US" sz="2300" u="none" cap="none" strike="noStrike">
                <a:solidFill>
                  <a:srgbClr val="000000"/>
                </a:solidFill>
                <a:latin typeface="Calibri"/>
                <a:ea typeface="Calibri"/>
                <a:cs typeface="Calibri"/>
                <a:sym typeface="Calibri"/>
              </a:rPr>
              <a:t>				 </a:t>
            </a:r>
            <a:endParaRPr b="1" i="0" sz="2300" u="none" cap="none" strike="noStrike">
              <a:solidFill>
                <a:srgbClr val="000000"/>
              </a:solidFill>
              <a:latin typeface="Calibri"/>
              <a:ea typeface="Calibri"/>
              <a:cs typeface="Calibri"/>
              <a:sym typeface="Calibri"/>
            </a:endParaRPr>
          </a:p>
        </p:txBody>
      </p:sp>
      <p:sp>
        <p:nvSpPr>
          <p:cNvPr id="83" name="Google Shape;83;p12"/>
          <p:cNvSpPr txBox="1"/>
          <p:nvPr>
            <p:ph idx="12" type="sldNum"/>
          </p:nvPr>
        </p:nvSpPr>
        <p:spPr>
          <a:xfrm>
            <a:off x="6502250" y="6397562"/>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b="1" lang="en-US" sz="1800"/>
              <a:t>‹#›</a:t>
            </a:fld>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703294" y="135649"/>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lang="en-US">
                <a:solidFill>
                  <a:schemeClr val="accent1"/>
                </a:solidFill>
              </a:rPr>
              <a:t>SEQUENCE DIAGRAM</a:t>
            </a:r>
            <a:endParaRPr>
              <a:solidFill>
                <a:schemeClr val="accent1"/>
              </a:solidFill>
            </a:endParaRPr>
          </a:p>
        </p:txBody>
      </p:sp>
      <p:sp>
        <p:nvSpPr>
          <p:cNvPr id="153" name="Google Shape;153;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54" name="Google Shape;154;p21"/>
          <p:cNvSpPr txBox="1"/>
          <p:nvPr/>
        </p:nvSpPr>
        <p:spPr>
          <a:xfrm>
            <a:off x="83975" y="1360093"/>
            <a:ext cx="8808097" cy="1346331"/>
          </a:xfrm>
          <a:prstGeom prst="rect">
            <a:avLst/>
          </a:prstGeom>
          <a:noFill/>
          <a:ln>
            <a:noFill/>
          </a:ln>
        </p:spPr>
        <p:txBody>
          <a:bodyPr anchorCtr="0" anchor="t" bIns="45700" lIns="91425" spcFirstLastPara="1" rIns="91425" wrap="square" tIns="45700">
            <a:spAutoFit/>
          </a:bodyPr>
          <a:lstStyle/>
          <a:p>
            <a:pPr indent="457200" lvl="0" marL="520700" marR="744855" rtl="0" algn="just">
              <a:lnSpc>
                <a:spcPct val="150000"/>
              </a:lnSpc>
              <a:spcBef>
                <a:spcPts val="0"/>
              </a:spcBef>
              <a:spcAft>
                <a:spcPts val="0"/>
              </a:spcAft>
              <a:buNone/>
            </a:pPr>
            <a:r>
              <a:rPr b="0" i="0" lang="en-US" sz="1400" u="none" cap="none" strike="noStrike">
                <a:solidFill>
                  <a:srgbClr val="202021"/>
                </a:solidFill>
                <a:latin typeface="Times New Roman"/>
                <a:ea typeface="Times New Roman"/>
                <a:cs typeface="Times New Roman"/>
                <a:sym typeface="Times New Roman"/>
              </a:rPr>
              <a:t>A sequence diagram shows object interactions arranged in time sequence. It depicts the objects and classes involved in the scenario and the sequence of messages exchanged between the objects needed to carry out the functionality of the scenario. Sequence diagrams are typically associated with use case realizations in the </a:t>
            </a:r>
            <a:r>
              <a:rPr b="0" i="0" lang="en-US" sz="1400" u="none" cap="none" strike="noStrike">
                <a:solidFill>
                  <a:srgbClr val="000000"/>
                </a:solidFill>
                <a:latin typeface="Times New Roman"/>
                <a:ea typeface="Times New Roman"/>
                <a:cs typeface="Times New Roman"/>
                <a:sym typeface="Times New Roman"/>
              </a:rPr>
              <a:t>sequence diagram </a:t>
            </a:r>
            <a:r>
              <a:rPr b="0" i="0" lang="en-US" sz="1400" u="none" cap="none" strike="noStrike">
                <a:solidFill>
                  <a:srgbClr val="202021"/>
                </a:solidFill>
                <a:latin typeface="Times New Roman"/>
                <a:ea typeface="Times New Roman"/>
                <a:cs typeface="Times New Roman"/>
                <a:sym typeface="Times New Roman"/>
              </a:rPr>
              <a:t>of the system under development.</a:t>
            </a:r>
            <a:endParaRPr b="0" i="0" sz="1400" u="none" cap="none" strike="noStrike">
              <a:solidFill>
                <a:srgbClr val="000000"/>
              </a:solidFill>
              <a:latin typeface="Times New Roman"/>
              <a:ea typeface="Times New Roman"/>
              <a:cs typeface="Times New Roman"/>
              <a:sym typeface="Times New Roman"/>
            </a:endParaRPr>
          </a:p>
        </p:txBody>
      </p:sp>
      <p:pic>
        <p:nvPicPr>
          <p:cNvPr id="155" name="Google Shape;155;p21"/>
          <p:cNvPicPr preferRelativeResize="0"/>
          <p:nvPr/>
        </p:nvPicPr>
        <p:blipFill rotWithShape="1">
          <a:blip r:embed="rId3">
            <a:alphaModFix/>
          </a:blip>
          <a:srcRect b="0" l="0" r="0" t="0"/>
          <a:stretch/>
        </p:blipFill>
        <p:spPr>
          <a:xfrm>
            <a:off x="1847461" y="2920481"/>
            <a:ext cx="5135951" cy="31070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628650" y="365127"/>
            <a:ext cx="7886700" cy="115576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rPr lang="en-US" sz="4000">
                <a:solidFill>
                  <a:schemeClr val="accent1"/>
                </a:solidFill>
                <a:latin typeface="Times New Roman"/>
                <a:ea typeface="Times New Roman"/>
                <a:cs typeface="Times New Roman"/>
                <a:sym typeface="Times New Roman"/>
              </a:rPr>
              <a:t>MODULE DESCRIPTION</a:t>
            </a:r>
            <a:br>
              <a:rPr lang="en-US" sz="4000">
                <a:solidFill>
                  <a:srgbClr val="7030A0"/>
                </a:solidFill>
                <a:latin typeface="Times New Roman"/>
                <a:ea typeface="Times New Roman"/>
                <a:cs typeface="Times New Roman"/>
                <a:sym typeface="Times New Roman"/>
              </a:rPr>
            </a:br>
            <a:br>
              <a:rPr lang="en-US" sz="4000">
                <a:solidFill>
                  <a:srgbClr val="7030A0"/>
                </a:solidFill>
                <a:latin typeface="Times New Roman"/>
                <a:ea typeface="Times New Roman"/>
                <a:cs typeface="Times New Roman"/>
                <a:sym typeface="Times New Roman"/>
              </a:rPr>
            </a:br>
            <a:r>
              <a:rPr lang="en-US" sz="4000">
                <a:solidFill>
                  <a:schemeClr val="accent1"/>
                </a:solidFill>
                <a:latin typeface="Times New Roman"/>
                <a:ea typeface="Times New Roman"/>
                <a:cs typeface="Times New Roman"/>
                <a:sym typeface="Times New Roman"/>
              </a:rPr>
              <a:t>Convolution Neural Network (CNN)</a:t>
            </a:r>
            <a:endParaRPr>
              <a:solidFill>
                <a:schemeClr val="accent1"/>
              </a:solidFill>
              <a:latin typeface="Times New Roman"/>
              <a:ea typeface="Times New Roman"/>
              <a:cs typeface="Times New Roman"/>
              <a:sym typeface="Times New Roman"/>
            </a:endParaRPr>
          </a:p>
        </p:txBody>
      </p:sp>
      <p:sp>
        <p:nvSpPr>
          <p:cNvPr id="161" name="Google Shape;161;p22"/>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SzPts val="1800"/>
              <a:buChar char="•"/>
            </a:pPr>
            <a:r>
              <a:rPr i="0" lang="en-US" sz="2000">
                <a:solidFill>
                  <a:srgbClr val="202124"/>
                </a:solidFill>
                <a:latin typeface="Times New Roman"/>
                <a:ea typeface="Times New Roman"/>
                <a:cs typeface="Times New Roman"/>
                <a:sym typeface="Times New Roman"/>
              </a:rPr>
              <a:t>A </a:t>
            </a:r>
            <a:r>
              <a:rPr b="1" i="0" lang="en-US" sz="2000">
                <a:solidFill>
                  <a:srgbClr val="202124"/>
                </a:solidFill>
                <a:latin typeface="Times New Roman"/>
                <a:ea typeface="Times New Roman"/>
                <a:cs typeface="Times New Roman"/>
                <a:sym typeface="Times New Roman"/>
              </a:rPr>
              <a:t>Convolutional neural network</a:t>
            </a:r>
            <a:r>
              <a:rPr i="0" lang="en-US" sz="2000">
                <a:solidFill>
                  <a:srgbClr val="202124"/>
                </a:solidFill>
                <a:latin typeface="Times New Roman"/>
                <a:ea typeface="Times New Roman"/>
                <a:cs typeface="Times New Roman"/>
                <a:sym typeface="Times New Roman"/>
              </a:rPr>
              <a:t> (</a:t>
            </a:r>
            <a:r>
              <a:rPr b="1" i="0" lang="en-US" sz="2000">
                <a:solidFill>
                  <a:srgbClr val="202124"/>
                </a:solidFill>
                <a:latin typeface="Times New Roman"/>
                <a:ea typeface="Times New Roman"/>
                <a:cs typeface="Times New Roman"/>
                <a:sym typeface="Times New Roman"/>
              </a:rPr>
              <a:t>CNN</a:t>
            </a:r>
            <a:r>
              <a:rPr i="0" lang="en-US" sz="2000">
                <a:solidFill>
                  <a:srgbClr val="202124"/>
                </a:solidFill>
                <a:latin typeface="Times New Roman"/>
                <a:ea typeface="Times New Roman"/>
                <a:cs typeface="Times New Roman"/>
                <a:sym typeface="Times New Roman"/>
              </a:rPr>
              <a:t>) is a </a:t>
            </a:r>
            <a:r>
              <a:rPr b="1" i="0" lang="en-US" sz="2000">
                <a:solidFill>
                  <a:srgbClr val="202124"/>
                </a:solidFill>
                <a:latin typeface="Times New Roman"/>
                <a:ea typeface="Times New Roman"/>
                <a:cs typeface="Times New Roman"/>
                <a:sym typeface="Times New Roman"/>
              </a:rPr>
              <a:t>neural network</a:t>
            </a:r>
            <a:r>
              <a:rPr i="0" lang="en-US" sz="2000">
                <a:solidFill>
                  <a:srgbClr val="202124"/>
                </a:solidFill>
                <a:latin typeface="Times New Roman"/>
                <a:ea typeface="Times New Roman"/>
                <a:cs typeface="Times New Roman"/>
                <a:sym typeface="Times New Roman"/>
              </a:rPr>
              <a:t> that has one or more </a:t>
            </a:r>
            <a:r>
              <a:rPr b="1" i="0" lang="en-US" sz="2000">
                <a:solidFill>
                  <a:srgbClr val="202124"/>
                </a:solidFill>
                <a:latin typeface="Times New Roman"/>
                <a:ea typeface="Times New Roman"/>
                <a:cs typeface="Times New Roman"/>
                <a:sym typeface="Times New Roman"/>
              </a:rPr>
              <a:t>convolutional</a:t>
            </a:r>
            <a:r>
              <a:rPr i="0" lang="en-US" sz="2000">
                <a:solidFill>
                  <a:srgbClr val="202124"/>
                </a:solidFill>
                <a:latin typeface="Times New Roman"/>
                <a:ea typeface="Times New Roman"/>
                <a:cs typeface="Times New Roman"/>
                <a:sym typeface="Times New Roman"/>
              </a:rPr>
              <a:t> layers and are </a:t>
            </a:r>
            <a:r>
              <a:rPr b="1" i="0" lang="en-US" sz="2000">
                <a:solidFill>
                  <a:srgbClr val="202124"/>
                </a:solidFill>
                <a:latin typeface="Times New Roman"/>
                <a:ea typeface="Times New Roman"/>
                <a:cs typeface="Times New Roman"/>
                <a:sym typeface="Times New Roman"/>
              </a:rPr>
              <a:t>used</a:t>
            </a:r>
            <a:r>
              <a:rPr i="0" lang="en-US" sz="2000">
                <a:solidFill>
                  <a:srgbClr val="202124"/>
                </a:solidFill>
                <a:latin typeface="Times New Roman"/>
                <a:ea typeface="Times New Roman"/>
                <a:cs typeface="Times New Roman"/>
                <a:sym typeface="Times New Roman"/>
              </a:rPr>
              <a:t> mainly for image processing, classification, segmentation and also for other auto correlated data. A </a:t>
            </a:r>
            <a:r>
              <a:rPr b="1" i="0" lang="en-US" sz="2000">
                <a:solidFill>
                  <a:srgbClr val="202124"/>
                </a:solidFill>
                <a:latin typeface="Times New Roman"/>
                <a:ea typeface="Times New Roman"/>
                <a:cs typeface="Times New Roman"/>
                <a:sym typeface="Times New Roman"/>
              </a:rPr>
              <a:t>convolution</a:t>
            </a:r>
            <a:r>
              <a:rPr i="0" lang="en-US" sz="2000">
                <a:solidFill>
                  <a:srgbClr val="202124"/>
                </a:solidFill>
                <a:latin typeface="Times New Roman"/>
                <a:ea typeface="Times New Roman"/>
                <a:cs typeface="Times New Roman"/>
                <a:sym typeface="Times New Roman"/>
              </a:rPr>
              <a:t> is essentially sliding a filter over the input.</a:t>
            </a:r>
            <a:endParaRPr>
              <a:latin typeface="Times New Roman"/>
              <a:ea typeface="Times New Roman"/>
              <a:cs typeface="Times New Roman"/>
              <a:sym typeface="Times New Roman"/>
            </a:endParaRPr>
          </a:p>
          <a:p>
            <a:pPr indent="-342900" lvl="0" marL="457200" rtl="0" algn="l">
              <a:lnSpc>
                <a:spcPct val="150000"/>
              </a:lnSpc>
              <a:spcBef>
                <a:spcPts val="1000"/>
              </a:spcBef>
              <a:spcAft>
                <a:spcPts val="0"/>
              </a:spcAft>
              <a:buSzPts val="1800"/>
              <a:buFont typeface="Times New Roman"/>
              <a:buChar char="•"/>
            </a:pPr>
            <a:r>
              <a:rPr lang="en-US" sz="2000">
                <a:solidFill>
                  <a:srgbClr val="202124"/>
                </a:solidFill>
                <a:latin typeface="Times New Roman"/>
                <a:ea typeface="Times New Roman"/>
                <a:cs typeface="Times New Roman"/>
                <a:sym typeface="Times New Roman"/>
              </a:rPr>
              <a:t>This Neural network plays a major role in the Covid detection of the Chest X-ray scans it learns the difference between the healthy and Covid x-ray scans and predict the nature of given Input.</a:t>
            </a:r>
            <a:endParaRPr sz="2000">
              <a:latin typeface="Times New Roman"/>
              <a:ea typeface="Times New Roman"/>
              <a:cs typeface="Times New Roman"/>
              <a:sym typeface="Times New Roman"/>
            </a:endParaRPr>
          </a:p>
        </p:txBody>
      </p:sp>
      <p:sp>
        <p:nvSpPr>
          <p:cNvPr id="162" name="Google Shape;162;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3"/>
          <p:cNvPicPr preferRelativeResize="0"/>
          <p:nvPr/>
        </p:nvPicPr>
        <p:blipFill rotWithShape="1">
          <a:blip r:embed="rId3">
            <a:alphaModFix/>
          </a:blip>
          <a:srcRect b="0" l="0" r="0" t="0"/>
          <a:stretch/>
        </p:blipFill>
        <p:spPr>
          <a:xfrm>
            <a:off x="76200" y="490725"/>
            <a:ext cx="8711576" cy="5557850"/>
          </a:xfrm>
          <a:prstGeom prst="rect">
            <a:avLst/>
          </a:prstGeom>
          <a:noFill/>
          <a:ln>
            <a:noFill/>
          </a:ln>
        </p:spPr>
      </p:pic>
      <p:sp>
        <p:nvSpPr>
          <p:cNvPr id="168" name="Google Shape;168;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b="1" lang="en-US" sz="1800"/>
              <a:t>‹#›</a:t>
            </a:fld>
            <a:endParaRPr b="1" sz="1800"/>
          </a:p>
        </p:txBody>
      </p:sp>
      <p:sp>
        <p:nvSpPr>
          <p:cNvPr id="169" name="Google Shape;169;p23"/>
          <p:cNvSpPr txBox="1"/>
          <p:nvPr/>
        </p:nvSpPr>
        <p:spPr>
          <a:xfrm>
            <a:off x="1194319" y="6048574"/>
            <a:ext cx="70914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n-US" sz="2200">
                <a:latin typeface="Times New Roman"/>
                <a:ea typeface="Times New Roman"/>
                <a:cs typeface="Times New Roman"/>
                <a:sym typeface="Times New Roman"/>
              </a:rPr>
              <a:t>Fig 2</a:t>
            </a:r>
            <a:r>
              <a:rPr b="0" i="0" lang="en-US" sz="2200" u="none" cap="none" strike="noStrike">
                <a:solidFill>
                  <a:srgbClr val="000000"/>
                </a:solidFill>
                <a:latin typeface="Times New Roman"/>
                <a:ea typeface="Times New Roman"/>
                <a:cs typeface="Times New Roman"/>
                <a:sym typeface="Times New Roman"/>
              </a:rPr>
              <a:t>: Shows the Working of CNN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b="1" lang="en-US" sz="4000">
                <a:solidFill>
                  <a:schemeClr val="accent1"/>
                </a:solidFill>
                <a:latin typeface="Times New Roman"/>
                <a:ea typeface="Times New Roman"/>
                <a:cs typeface="Times New Roman"/>
                <a:sym typeface="Times New Roman"/>
              </a:rPr>
              <a:t>X-ray image Dataset</a:t>
            </a:r>
            <a:br>
              <a:rPr lang="en-US" sz="1800">
                <a:latin typeface="Times New Roman"/>
                <a:ea typeface="Times New Roman"/>
                <a:cs typeface="Times New Roman"/>
                <a:sym typeface="Times New Roman"/>
              </a:rPr>
            </a:br>
            <a:endParaRPr/>
          </a:p>
        </p:txBody>
      </p:sp>
      <p:sp>
        <p:nvSpPr>
          <p:cNvPr id="175" name="Google Shape;175;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76" name="Google Shape;176;p24"/>
          <p:cNvSpPr txBox="1"/>
          <p:nvPr/>
        </p:nvSpPr>
        <p:spPr>
          <a:xfrm>
            <a:off x="1026367" y="1231924"/>
            <a:ext cx="8434800" cy="2401200"/>
          </a:xfrm>
          <a:prstGeom prst="rect">
            <a:avLst/>
          </a:prstGeom>
          <a:noFill/>
          <a:ln>
            <a:noFill/>
          </a:ln>
        </p:spPr>
        <p:txBody>
          <a:bodyPr anchorCtr="0" anchor="t" bIns="45700" lIns="91425" spcFirstLastPara="1" rIns="91425" wrap="square" tIns="45700">
            <a:spAutoFit/>
          </a:bodyPr>
          <a:lstStyle/>
          <a:p>
            <a:pPr indent="-342900" lvl="0" marL="342900" marR="704215" rtl="0" algn="ctr">
              <a:lnSpc>
                <a:spcPct val="115000"/>
              </a:lnSpc>
              <a:spcBef>
                <a:spcPts val="0"/>
              </a:spcBef>
              <a:spcAft>
                <a:spcPts val="0"/>
              </a:spcAft>
              <a:buClr>
                <a:srgbClr val="000000"/>
              </a:buClr>
              <a:buSzPts val="2000"/>
              <a:buFont typeface="Arial"/>
              <a:buChar char="•"/>
            </a:pPr>
            <a:r>
              <a:rPr b="0" i="0" lang="en-US" sz="2000" u="none" cap="none" strike="noStrike">
                <a:solidFill>
                  <a:srgbClr val="333333"/>
                </a:solidFill>
                <a:latin typeface="Times New Roman"/>
                <a:ea typeface="Times New Roman"/>
                <a:cs typeface="Times New Roman"/>
                <a:sym typeface="Times New Roman"/>
              </a:rPr>
              <a:t>In this work, we used around 4200 chest X-ray images of COVID-19 obtained from the open-source GitHub repository, shared by Dr. Joseph Cohen,</a:t>
            </a:r>
            <a:r>
              <a:rPr b="0" baseline="30000" i="0" lang="en-US" sz="2000" u="none" cap="none" strike="noStrike">
                <a:solidFill>
                  <a:srgbClr val="333333"/>
                </a:solidFill>
                <a:latin typeface="Times New Roman"/>
                <a:ea typeface="Times New Roman"/>
                <a:cs typeface="Times New Roman"/>
                <a:sym typeface="Times New Roman"/>
              </a:rPr>
              <a:t> </a:t>
            </a:r>
            <a:r>
              <a:rPr b="0" i="0" lang="en-US" sz="2000" u="none" cap="none" strike="noStrike">
                <a:solidFill>
                  <a:srgbClr val="333333"/>
                </a:solidFill>
                <a:latin typeface="Times New Roman"/>
                <a:ea typeface="Times New Roman"/>
                <a:cs typeface="Times New Roman"/>
                <a:sym typeface="Times New Roman"/>
              </a:rPr>
              <a:t>and the Covid-19 Radiography dataset. We also used the ChestX-ray8 database on no-findings and pneumonia images.</a:t>
            </a:r>
            <a:endParaRPr b="0" i="0" sz="2000" u="none" cap="none" strike="noStrike">
              <a:solidFill>
                <a:srgbClr val="000000"/>
              </a:solidFill>
              <a:latin typeface="Times New Roman"/>
              <a:ea typeface="Times New Roman"/>
              <a:cs typeface="Times New Roman"/>
              <a:sym typeface="Times New Roman"/>
            </a:endParaRPr>
          </a:p>
          <a:p>
            <a:pPr indent="-342900" lvl="0" marL="342900" marR="704215" rtl="0" algn="ctr">
              <a:lnSpc>
                <a:spcPct val="115000"/>
              </a:lnSpc>
              <a:spcBef>
                <a:spcPts val="180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Below </a:t>
            </a:r>
            <a:r>
              <a:rPr lang="en-US" sz="2000">
                <a:latin typeface="Times New Roman"/>
                <a:ea typeface="Times New Roman"/>
                <a:cs typeface="Times New Roman"/>
                <a:sym typeface="Times New Roman"/>
              </a:rPr>
              <a:t>F</a:t>
            </a:r>
            <a:r>
              <a:rPr b="0" i="0" lang="en-US" sz="2000" u="none" cap="none" strike="noStrike">
                <a:solidFill>
                  <a:srgbClr val="000000"/>
                </a:solidFill>
                <a:latin typeface="Times New Roman"/>
                <a:ea typeface="Times New Roman"/>
                <a:cs typeface="Times New Roman"/>
                <a:sym typeface="Times New Roman"/>
              </a:rPr>
              <a:t>igure 3 shows some examples of chest X-ray images from prepared dataset: </a:t>
            </a:r>
            <a:endParaRPr b="0" i="0" sz="2000" u="none" cap="none" strike="noStrike">
              <a:solidFill>
                <a:srgbClr val="000000"/>
              </a:solidFill>
              <a:latin typeface="Times New Roman"/>
              <a:ea typeface="Times New Roman"/>
              <a:cs typeface="Times New Roman"/>
              <a:sym typeface="Times New Roman"/>
            </a:endParaRPr>
          </a:p>
        </p:txBody>
      </p:sp>
      <p:pic>
        <p:nvPicPr>
          <p:cNvPr id="177" name="Google Shape;177;p24"/>
          <p:cNvPicPr preferRelativeResize="0"/>
          <p:nvPr/>
        </p:nvPicPr>
        <p:blipFill rotWithShape="1">
          <a:blip r:embed="rId3">
            <a:alphaModFix/>
          </a:blip>
          <a:srcRect b="0" l="0" r="0" t="0"/>
          <a:stretch/>
        </p:blipFill>
        <p:spPr>
          <a:xfrm>
            <a:off x="757250" y="3375526"/>
            <a:ext cx="3154525" cy="2718525"/>
          </a:xfrm>
          <a:prstGeom prst="rect">
            <a:avLst/>
          </a:prstGeom>
          <a:noFill/>
          <a:ln>
            <a:noFill/>
          </a:ln>
        </p:spPr>
      </p:pic>
      <p:sp>
        <p:nvSpPr>
          <p:cNvPr id="178" name="Google Shape;178;p24"/>
          <p:cNvSpPr txBox="1"/>
          <p:nvPr/>
        </p:nvSpPr>
        <p:spPr>
          <a:xfrm>
            <a:off x="4413380" y="3814961"/>
            <a:ext cx="4730620" cy="2649251"/>
          </a:xfrm>
          <a:prstGeom prst="rect">
            <a:avLst/>
          </a:prstGeom>
          <a:noFill/>
          <a:ln>
            <a:noFill/>
          </a:ln>
        </p:spPr>
        <p:txBody>
          <a:bodyPr anchorCtr="0" anchor="t" bIns="45700" lIns="91425" spcFirstLastPara="1" rIns="91425" wrap="square" tIns="45700">
            <a:spAutoFit/>
          </a:bodyPr>
          <a:lstStyle/>
          <a:p>
            <a:pPr indent="0" lvl="0" marL="0" marR="704215" rtl="0" algn="just">
              <a:lnSpc>
                <a:spcPct val="115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(a) Chest X-ray image of Normal patient</a:t>
            </a:r>
            <a:endParaRPr b="0" i="0" sz="2000" u="none" cap="none" strike="noStrike">
              <a:solidFill>
                <a:srgbClr val="000000"/>
              </a:solidFill>
              <a:latin typeface="Times New Roman"/>
              <a:ea typeface="Times New Roman"/>
              <a:cs typeface="Times New Roman"/>
              <a:sym typeface="Times New Roman"/>
            </a:endParaRPr>
          </a:p>
          <a:p>
            <a:pPr indent="0" lvl="0" marL="0" marR="704215" rtl="0" algn="just">
              <a:lnSpc>
                <a:spcPct val="115000"/>
              </a:lnSpc>
              <a:spcBef>
                <a:spcPts val="1800"/>
              </a:spcBef>
              <a:spcAft>
                <a:spcPts val="0"/>
              </a:spcAft>
              <a:buNone/>
            </a:pPr>
            <a:r>
              <a:rPr b="0" i="0" lang="en-US" sz="2000" u="none" cap="none" strike="noStrike">
                <a:solidFill>
                  <a:srgbClr val="000000"/>
                </a:solidFill>
                <a:latin typeface="Times New Roman"/>
                <a:ea typeface="Times New Roman"/>
                <a:cs typeface="Times New Roman"/>
                <a:sym typeface="Times New Roman"/>
              </a:rPr>
              <a:t>(b) Chest X-ray image of COVID-19 patient</a:t>
            </a:r>
            <a:endParaRPr b="0" i="0" sz="2000" u="none" cap="none" strike="noStrike">
              <a:solidFill>
                <a:srgbClr val="000000"/>
              </a:solidFill>
              <a:latin typeface="Times New Roman"/>
              <a:ea typeface="Times New Roman"/>
              <a:cs typeface="Times New Roman"/>
              <a:sym typeface="Times New Roman"/>
            </a:endParaRPr>
          </a:p>
          <a:p>
            <a:pPr indent="0" lvl="0" marL="0" marR="704215" rtl="0" algn="just">
              <a:lnSpc>
                <a:spcPct val="115000"/>
              </a:lnSpc>
              <a:spcBef>
                <a:spcPts val="1800"/>
              </a:spcBef>
              <a:spcAft>
                <a:spcPts val="0"/>
              </a:spcAft>
              <a:buNone/>
            </a:pPr>
            <a:r>
              <a:rPr b="0" i="0" lang="en-US" sz="2000" u="none" cap="none" strike="noStrike">
                <a:solidFill>
                  <a:srgbClr val="000000"/>
                </a:solidFill>
                <a:latin typeface="Times New Roman"/>
                <a:ea typeface="Times New Roman"/>
                <a:cs typeface="Times New Roman"/>
                <a:sym typeface="Times New Roman"/>
              </a:rPr>
              <a:t>(c)Chest X-ray image of Normal patient</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84" name="Google Shape;184;p25"/>
          <p:cNvSpPr txBox="1"/>
          <p:nvPr>
            <p:ph idx="4294967295" type="body"/>
          </p:nvPr>
        </p:nvSpPr>
        <p:spPr>
          <a:xfrm>
            <a:off x="628650" y="1443070"/>
            <a:ext cx="7886700" cy="4351338"/>
          </a:xfrm>
          <a:prstGeom prst="rect">
            <a:avLst/>
          </a:prstGeom>
          <a:noFill/>
          <a:ln>
            <a:noFill/>
          </a:ln>
        </p:spPr>
        <p:txBody>
          <a:bodyPr anchorCtr="0" anchor="t" bIns="45700" lIns="91425" spcFirstLastPara="1" rIns="91425" wrap="square" tIns="45700">
            <a:noAutofit/>
          </a:bodyPr>
          <a:lstStyle/>
          <a:p>
            <a:pPr indent="0" lvl="0" marL="50800" marR="704215" rtl="0" algn="l">
              <a:lnSpc>
                <a:spcPct val="115000"/>
              </a:lnSpc>
              <a:spcBef>
                <a:spcPts val="1200"/>
              </a:spcBef>
              <a:spcAft>
                <a:spcPts val="0"/>
              </a:spcAft>
              <a:buSzPts val="2800"/>
              <a:buNone/>
            </a:pPr>
            <a:r>
              <a:rPr lang="en-US" sz="2000">
                <a:solidFill>
                  <a:srgbClr val="333333"/>
                </a:solidFill>
                <a:latin typeface="Times New Roman"/>
                <a:ea typeface="Times New Roman"/>
                <a:cs typeface="Times New Roman"/>
                <a:sym typeface="Times New Roman"/>
              </a:rPr>
              <a:t>In this study, we propose a new CNN-based method of classifying COVID-19, pneumonia, and no-findings chest X-ray images.</a:t>
            </a:r>
            <a:endParaRPr sz="2000">
              <a:latin typeface="Times New Roman"/>
              <a:ea typeface="Times New Roman"/>
              <a:cs typeface="Times New Roman"/>
              <a:sym typeface="Times New Roman"/>
            </a:endParaRPr>
          </a:p>
          <a:p>
            <a:pPr indent="0" lvl="0" marL="50800" rtl="0" algn="l">
              <a:lnSpc>
                <a:spcPct val="90000"/>
              </a:lnSpc>
              <a:spcBef>
                <a:spcPts val="1600"/>
              </a:spcBef>
              <a:spcAft>
                <a:spcPts val="0"/>
              </a:spcAft>
              <a:buSzPts val="2800"/>
              <a:buNone/>
            </a:pPr>
            <a:r>
              <a:t/>
            </a:r>
            <a:endParaRPr sz="2000">
              <a:latin typeface="Times New Roman"/>
              <a:ea typeface="Times New Roman"/>
              <a:cs typeface="Times New Roman"/>
              <a:sym typeface="Times New Roman"/>
            </a:endParaRPr>
          </a:p>
          <a:p>
            <a:pPr indent="0" lvl="0" marL="50800" rtl="0" algn="l">
              <a:lnSpc>
                <a:spcPct val="90000"/>
              </a:lnSpc>
              <a:spcBef>
                <a:spcPts val="1600"/>
              </a:spcBef>
              <a:spcAft>
                <a:spcPts val="0"/>
              </a:spcAft>
              <a:buSzPts val="2800"/>
              <a:buNone/>
            </a:pPr>
            <a:r>
              <a:t/>
            </a:r>
            <a:endParaRPr sz="2000">
              <a:latin typeface="Times New Roman"/>
              <a:ea typeface="Times New Roman"/>
              <a:cs typeface="Times New Roman"/>
              <a:sym typeface="Times New Roman"/>
            </a:endParaRPr>
          </a:p>
          <a:p>
            <a:pPr indent="0" lvl="0" marL="50800" rtl="0" algn="l">
              <a:lnSpc>
                <a:spcPct val="90000"/>
              </a:lnSpc>
              <a:spcBef>
                <a:spcPts val="1600"/>
              </a:spcBef>
              <a:spcAft>
                <a:spcPts val="0"/>
              </a:spcAft>
              <a:buSzPts val="2800"/>
              <a:buNone/>
            </a:pPr>
            <a:r>
              <a:t/>
            </a:r>
            <a:endParaRPr sz="2000">
              <a:latin typeface="Times New Roman"/>
              <a:ea typeface="Times New Roman"/>
              <a:cs typeface="Times New Roman"/>
              <a:sym typeface="Times New Roman"/>
            </a:endParaRPr>
          </a:p>
          <a:p>
            <a:pPr indent="0" lvl="0" marL="50800" rtl="0" algn="l">
              <a:lnSpc>
                <a:spcPct val="90000"/>
              </a:lnSpc>
              <a:spcBef>
                <a:spcPts val="1600"/>
              </a:spcBef>
              <a:spcAft>
                <a:spcPts val="0"/>
              </a:spcAft>
              <a:buSzPts val="2800"/>
              <a:buNone/>
            </a:pPr>
            <a:r>
              <a:t/>
            </a:r>
            <a:endParaRPr sz="2000">
              <a:latin typeface="Times New Roman"/>
              <a:ea typeface="Times New Roman"/>
              <a:cs typeface="Times New Roman"/>
              <a:sym typeface="Times New Roman"/>
            </a:endParaRPr>
          </a:p>
          <a:p>
            <a:pPr indent="0" lvl="0" marL="50800" rtl="0" algn="l">
              <a:lnSpc>
                <a:spcPct val="90000"/>
              </a:lnSpc>
              <a:spcBef>
                <a:spcPts val="1600"/>
              </a:spcBef>
              <a:spcAft>
                <a:spcPts val="0"/>
              </a:spcAft>
              <a:buSzPts val="2800"/>
              <a:buNone/>
            </a:pPr>
            <a:r>
              <a:t/>
            </a:r>
            <a:endParaRPr sz="2000">
              <a:latin typeface="Times New Roman"/>
              <a:ea typeface="Times New Roman"/>
              <a:cs typeface="Times New Roman"/>
              <a:sym typeface="Times New Roman"/>
            </a:endParaRPr>
          </a:p>
          <a:p>
            <a:pPr indent="0" lvl="0" marL="50800" rtl="0" algn="l">
              <a:lnSpc>
                <a:spcPct val="90000"/>
              </a:lnSpc>
              <a:spcBef>
                <a:spcPts val="1600"/>
              </a:spcBef>
              <a:spcAft>
                <a:spcPts val="0"/>
              </a:spcAft>
              <a:buSzPts val="2800"/>
              <a:buNone/>
            </a:pPr>
            <a:r>
              <a:t/>
            </a:r>
            <a:endParaRPr sz="2000">
              <a:latin typeface="Times New Roman"/>
              <a:ea typeface="Times New Roman"/>
              <a:cs typeface="Times New Roman"/>
              <a:sym typeface="Times New Roman"/>
            </a:endParaRPr>
          </a:p>
          <a:p>
            <a:pPr indent="0" lvl="0" marL="50800" rtl="0" algn="l">
              <a:spcBef>
                <a:spcPts val="1600"/>
              </a:spcBef>
              <a:spcAft>
                <a:spcPts val="0"/>
              </a:spcAft>
              <a:buClr>
                <a:schemeClr val="dk1"/>
              </a:buClr>
              <a:buSzPts val="2800"/>
              <a:buFont typeface="Arial"/>
              <a:buNone/>
            </a:pPr>
            <a:r>
              <a:rPr lang="en-US" sz="2200">
                <a:solidFill>
                  <a:srgbClr val="333333"/>
                </a:solidFill>
                <a:latin typeface="Times New Roman"/>
                <a:ea typeface="Times New Roman"/>
                <a:cs typeface="Times New Roman"/>
                <a:sym typeface="Times New Roman"/>
              </a:rPr>
              <a:t>F</a:t>
            </a:r>
            <a:r>
              <a:rPr lang="en-US" sz="2200">
                <a:solidFill>
                  <a:srgbClr val="333333"/>
                </a:solidFill>
                <a:latin typeface="Times New Roman"/>
                <a:ea typeface="Times New Roman"/>
                <a:cs typeface="Times New Roman"/>
                <a:sym typeface="Times New Roman"/>
              </a:rPr>
              <a:t>igure 4: shows the flow diagram of proposed method</a:t>
            </a:r>
            <a:endParaRPr sz="2200">
              <a:latin typeface="Times New Roman"/>
              <a:ea typeface="Times New Roman"/>
              <a:cs typeface="Times New Roman"/>
              <a:sym typeface="Times New Roman"/>
            </a:endParaRPr>
          </a:p>
        </p:txBody>
      </p:sp>
      <p:sp>
        <p:nvSpPr>
          <p:cNvPr id="185" name="Google Shape;185;p25"/>
          <p:cNvSpPr txBox="1"/>
          <p:nvPr>
            <p:ph idx="4294967295" type="title"/>
          </p:nvPr>
        </p:nvSpPr>
        <p:spPr>
          <a:xfrm>
            <a:off x="0" y="365125"/>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b="1" lang="en-US" sz="4000">
                <a:solidFill>
                  <a:schemeClr val="accent1"/>
                </a:solidFill>
                <a:latin typeface="Times New Roman"/>
                <a:ea typeface="Times New Roman"/>
                <a:cs typeface="Times New Roman"/>
                <a:sym typeface="Times New Roman"/>
              </a:rPr>
              <a:t>Materials and Methods</a:t>
            </a:r>
            <a:endParaRPr sz="4000">
              <a:solidFill>
                <a:schemeClr val="accent1"/>
              </a:solidFill>
              <a:latin typeface="Times New Roman"/>
              <a:ea typeface="Times New Roman"/>
              <a:cs typeface="Times New Roman"/>
              <a:sym typeface="Times New Roman"/>
            </a:endParaRPr>
          </a:p>
        </p:txBody>
      </p:sp>
      <p:pic>
        <p:nvPicPr>
          <p:cNvPr id="186" name="Google Shape;186;p25"/>
          <p:cNvPicPr preferRelativeResize="0"/>
          <p:nvPr/>
        </p:nvPicPr>
        <p:blipFill rotWithShape="1">
          <a:blip r:embed="rId3">
            <a:alphaModFix/>
          </a:blip>
          <a:srcRect b="0" l="0" r="0" t="0"/>
          <a:stretch/>
        </p:blipFill>
        <p:spPr>
          <a:xfrm>
            <a:off x="2311659" y="2418099"/>
            <a:ext cx="3797559" cy="26405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628650" y="127193"/>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lang="en-US" sz="4000">
                <a:solidFill>
                  <a:schemeClr val="accent1"/>
                </a:solidFill>
                <a:latin typeface="Times New Roman"/>
                <a:ea typeface="Times New Roman"/>
                <a:cs typeface="Times New Roman"/>
                <a:sym typeface="Times New Roman"/>
              </a:rPr>
              <a:t>RANDOM FOREST</a:t>
            </a:r>
            <a:endParaRPr sz="4000">
              <a:solidFill>
                <a:schemeClr val="accent1"/>
              </a:solidFill>
              <a:latin typeface="Times New Roman"/>
              <a:ea typeface="Times New Roman"/>
              <a:cs typeface="Times New Roman"/>
              <a:sym typeface="Times New Roman"/>
            </a:endParaRPr>
          </a:p>
        </p:txBody>
      </p:sp>
      <p:sp>
        <p:nvSpPr>
          <p:cNvPr id="192" name="Google Shape;192;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3" name="Google Shape;193;p26"/>
          <p:cNvSpPr txBox="1"/>
          <p:nvPr/>
        </p:nvSpPr>
        <p:spPr>
          <a:xfrm>
            <a:off x="0" y="1049926"/>
            <a:ext cx="8789437" cy="5709255"/>
          </a:xfrm>
          <a:prstGeom prst="rect">
            <a:avLst/>
          </a:prstGeom>
          <a:noFill/>
          <a:ln>
            <a:noFill/>
          </a:ln>
        </p:spPr>
        <p:txBody>
          <a:bodyPr anchorCtr="0" anchor="t" bIns="45700" lIns="91425" spcFirstLastPara="1" rIns="91425" wrap="square" tIns="45700">
            <a:spAutoFit/>
          </a:bodyPr>
          <a:lstStyle/>
          <a:p>
            <a:pPr indent="0" lvl="0" marL="977900" marR="1269365" rtl="0" algn="just">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As per the existing models, random forest gives the best accuracy among other algorithms. Hence, we will be using random forest classifier.</a:t>
            </a:r>
            <a:endParaRPr b="0" i="0" sz="1600" u="none" cap="none" strike="noStrike">
              <a:solidFill>
                <a:srgbClr val="000000"/>
              </a:solidFill>
              <a:latin typeface="Times New Roman"/>
              <a:ea typeface="Times New Roman"/>
              <a:cs typeface="Times New Roman"/>
              <a:sym typeface="Times New Roman"/>
            </a:endParaRPr>
          </a:p>
          <a:p>
            <a:pPr indent="0" lvl="0" marL="977900" marR="1270000" rtl="0" algn="just">
              <a:lnSpc>
                <a:spcPct val="100000"/>
              </a:lnSpc>
              <a:spcBef>
                <a:spcPts val="550"/>
              </a:spcBef>
              <a:spcAft>
                <a:spcPts val="0"/>
              </a:spcAft>
              <a:buNone/>
            </a:pPr>
            <a:r>
              <a:rPr b="0" i="0" lang="en-US" sz="1600" u="none" cap="none" strike="noStrike">
                <a:solidFill>
                  <a:srgbClr val="000000"/>
                </a:solidFill>
                <a:latin typeface="Times New Roman"/>
                <a:ea typeface="Times New Roman"/>
                <a:cs typeface="Times New Roman"/>
                <a:sym typeface="Times New Roman"/>
              </a:rPr>
              <a:t>Random Forest is an ensemble learning method for classification and regression by constructing multiple decision trees in training and outputting the classification or prediction(regression). The goal of Random Forest is to combine weak leaning models into a strong and robust leaning model. From a tutorial online, we learn that the algorithm of Random Forest can be summarized in 4 steps:</a:t>
            </a:r>
            <a:endParaRPr b="0" i="0" sz="1600" u="none" cap="none" strike="noStrike">
              <a:solidFill>
                <a:srgbClr val="000000"/>
              </a:solidFill>
              <a:latin typeface="Times New Roman"/>
              <a:ea typeface="Times New Roman"/>
              <a:cs typeface="Times New Roman"/>
              <a:sym typeface="Times New Roman"/>
            </a:endParaRPr>
          </a:p>
          <a:p>
            <a:pPr indent="0" lvl="0" marL="1021714" marR="0" rtl="0" algn="just">
              <a:lnSpc>
                <a:spcPct val="100000"/>
              </a:lnSpc>
              <a:spcBef>
                <a:spcPts val="550"/>
              </a:spcBef>
              <a:spcAft>
                <a:spcPts val="0"/>
              </a:spcAft>
              <a:buNone/>
            </a:pPr>
            <a:r>
              <a:rPr b="1" i="0" lang="en-US" sz="1600" u="none" cap="none" strike="noStrike">
                <a:solidFill>
                  <a:srgbClr val="000000"/>
                </a:solidFill>
                <a:latin typeface="Times New Roman"/>
                <a:ea typeface="Times New Roman"/>
                <a:cs typeface="Times New Roman"/>
                <a:sym typeface="Times New Roman"/>
              </a:rPr>
              <a:t>Step 1</a:t>
            </a:r>
            <a:r>
              <a:rPr b="0" i="0" lang="en-US" sz="1600" u="none" cap="none" strike="noStrike">
                <a:solidFill>
                  <a:srgbClr val="000000"/>
                </a:solidFill>
                <a:latin typeface="Times New Roman"/>
                <a:ea typeface="Times New Roman"/>
                <a:cs typeface="Times New Roman"/>
                <a:sym typeface="Times New Roman"/>
              </a:rPr>
              <a:t>:</a:t>
            </a:r>
            <a:endParaRPr b="1" i="0" sz="1600" u="none" cap="none" strike="noStrike">
              <a:solidFill>
                <a:srgbClr val="000000"/>
              </a:solidFill>
              <a:latin typeface="Times New Roman"/>
              <a:ea typeface="Times New Roman"/>
              <a:cs typeface="Times New Roman"/>
              <a:sym typeface="Times New Roman"/>
            </a:endParaRPr>
          </a:p>
          <a:p>
            <a:pPr indent="593089" lvl="0" marL="977900" marR="1064895" rtl="0" algn="l">
              <a:lnSpc>
                <a:spcPct val="100000"/>
              </a:lnSpc>
              <a:spcBef>
                <a:spcPts val="550"/>
              </a:spcBef>
              <a:spcAft>
                <a:spcPts val="0"/>
              </a:spcAft>
              <a:buNone/>
            </a:pPr>
            <a:r>
              <a:rPr b="0" i="0" lang="en-US" sz="1600" u="none" cap="none" strike="noStrike">
                <a:solidFill>
                  <a:srgbClr val="000000"/>
                </a:solidFill>
                <a:latin typeface="Times New Roman"/>
                <a:ea typeface="Times New Roman"/>
                <a:cs typeface="Times New Roman"/>
                <a:sym typeface="Times New Roman"/>
              </a:rPr>
              <a:t>Randomly draw M bootstrap samples from the training set with replacement.</a:t>
            </a:r>
            <a:endParaRPr b="0" i="0" sz="1600" u="none" cap="none" strike="noStrike">
              <a:solidFill>
                <a:srgbClr val="000000"/>
              </a:solidFill>
              <a:latin typeface="Times New Roman"/>
              <a:ea typeface="Times New Roman"/>
              <a:cs typeface="Times New Roman"/>
              <a:sym typeface="Times New Roman"/>
            </a:endParaRPr>
          </a:p>
          <a:p>
            <a:pPr indent="0" lvl="0" marL="977900" marR="0" rtl="0" algn="l">
              <a:lnSpc>
                <a:spcPct val="100000"/>
              </a:lnSpc>
              <a:spcBef>
                <a:spcPts val="550"/>
              </a:spcBef>
              <a:spcAft>
                <a:spcPts val="0"/>
              </a:spcAft>
              <a:buNone/>
            </a:pPr>
            <a:r>
              <a:rPr b="1" i="0" lang="en-US" sz="1600" u="none" cap="none" strike="noStrike">
                <a:solidFill>
                  <a:srgbClr val="000000"/>
                </a:solidFill>
                <a:latin typeface="Times New Roman"/>
                <a:ea typeface="Times New Roman"/>
                <a:cs typeface="Times New Roman"/>
                <a:sym typeface="Times New Roman"/>
              </a:rPr>
              <a:t>Step 2</a:t>
            </a:r>
            <a:r>
              <a:rPr b="0" i="0" lang="en-US" sz="1600" u="none" cap="none" strike="noStrike">
                <a:solidFill>
                  <a:srgbClr val="000000"/>
                </a:solidFill>
                <a:latin typeface="Times New Roman"/>
                <a:ea typeface="Times New Roman"/>
                <a:cs typeface="Times New Roman"/>
                <a:sym typeface="Times New Roman"/>
              </a:rPr>
              <a:t>:</a:t>
            </a:r>
            <a:endParaRPr b="1" i="0" sz="1600" u="none" cap="none" strike="noStrike">
              <a:solidFill>
                <a:srgbClr val="000000"/>
              </a:solidFill>
              <a:latin typeface="Times New Roman"/>
              <a:ea typeface="Times New Roman"/>
              <a:cs typeface="Times New Roman"/>
              <a:sym typeface="Times New Roman"/>
            </a:endParaRPr>
          </a:p>
          <a:p>
            <a:pPr indent="577214" lvl="0" marL="977900" marR="1268730" rtl="0" algn="just">
              <a:lnSpc>
                <a:spcPct val="100000"/>
              </a:lnSpc>
              <a:spcBef>
                <a:spcPts val="550"/>
              </a:spcBef>
              <a:spcAft>
                <a:spcPts val="0"/>
              </a:spcAft>
              <a:buNone/>
            </a:pPr>
            <a:r>
              <a:rPr b="0" i="0" lang="en-US" sz="1600" u="none" cap="none" strike="noStrike">
                <a:solidFill>
                  <a:srgbClr val="000000"/>
                </a:solidFill>
                <a:latin typeface="Times New Roman"/>
                <a:ea typeface="Times New Roman"/>
                <a:cs typeface="Times New Roman"/>
                <a:sym typeface="Times New Roman"/>
              </a:rPr>
              <a:t>Grow a decision tree from the bootstrap samples. At each node: Randomly select K features without replacement and split the node by finding the best cut among the selected features that maximizes the information gain.</a:t>
            </a:r>
            <a:endParaRPr b="0" i="0" sz="1600" u="none" cap="none" strike="noStrike">
              <a:solidFill>
                <a:srgbClr val="000000"/>
              </a:solidFill>
              <a:latin typeface="Times New Roman"/>
              <a:ea typeface="Times New Roman"/>
              <a:cs typeface="Times New Roman"/>
              <a:sym typeface="Times New Roman"/>
            </a:endParaRPr>
          </a:p>
          <a:p>
            <a:pPr indent="0" lvl="0" marL="977900" marR="0" rtl="0" algn="just">
              <a:lnSpc>
                <a:spcPct val="100000"/>
              </a:lnSpc>
              <a:spcBef>
                <a:spcPts val="550"/>
              </a:spcBef>
              <a:spcAft>
                <a:spcPts val="0"/>
              </a:spcAft>
              <a:buNone/>
            </a:pPr>
            <a:r>
              <a:rPr b="1" i="0" lang="en-US" sz="1600" u="none" cap="none" strike="noStrike">
                <a:solidFill>
                  <a:srgbClr val="000000"/>
                </a:solidFill>
                <a:latin typeface="Times New Roman"/>
                <a:ea typeface="Times New Roman"/>
                <a:cs typeface="Times New Roman"/>
                <a:sym typeface="Times New Roman"/>
              </a:rPr>
              <a:t>Step 3</a:t>
            </a:r>
            <a:r>
              <a:rPr b="0" i="0" lang="en-US" sz="1600" u="none" cap="none" strike="noStrike">
                <a:solidFill>
                  <a:srgbClr val="000000"/>
                </a:solidFill>
                <a:latin typeface="Times New Roman"/>
                <a:ea typeface="Times New Roman"/>
                <a:cs typeface="Times New Roman"/>
                <a:sym typeface="Times New Roman"/>
              </a:rPr>
              <a:t>:</a:t>
            </a:r>
            <a:endParaRPr b="1" i="0" sz="1600" u="none" cap="none" strike="noStrike">
              <a:solidFill>
                <a:srgbClr val="000000"/>
              </a:solidFill>
              <a:latin typeface="Times New Roman"/>
              <a:ea typeface="Times New Roman"/>
              <a:cs typeface="Times New Roman"/>
              <a:sym typeface="Times New Roman"/>
            </a:endParaRPr>
          </a:p>
          <a:p>
            <a:pPr indent="0" lvl="0" marL="1421765" marR="0" rtl="0" algn="just">
              <a:lnSpc>
                <a:spcPct val="100000"/>
              </a:lnSpc>
              <a:spcBef>
                <a:spcPts val="550"/>
              </a:spcBef>
              <a:spcAft>
                <a:spcPts val="0"/>
              </a:spcAft>
              <a:buNone/>
            </a:pPr>
            <a:r>
              <a:rPr b="0" i="0" lang="en-US" sz="1600" u="none" cap="none" strike="noStrike">
                <a:solidFill>
                  <a:srgbClr val="000000"/>
                </a:solidFill>
                <a:latin typeface="Times New Roman"/>
                <a:ea typeface="Times New Roman"/>
                <a:cs typeface="Times New Roman"/>
                <a:sym typeface="Times New Roman"/>
              </a:rPr>
              <a:t>Repeat the steps 1 and 2 T times to get T trees;</a:t>
            </a:r>
            <a:endParaRPr b="0" i="0" sz="1600" u="none" cap="none" strike="noStrike">
              <a:solidFill>
                <a:srgbClr val="000000"/>
              </a:solidFill>
              <a:latin typeface="Times New Roman"/>
              <a:ea typeface="Times New Roman"/>
              <a:cs typeface="Times New Roman"/>
              <a:sym typeface="Times New Roman"/>
            </a:endParaRPr>
          </a:p>
          <a:p>
            <a:pPr indent="0" lvl="0" marL="977900" marR="0" rtl="0" algn="just">
              <a:lnSpc>
                <a:spcPct val="100000"/>
              </a:lnSpc>
              <a:spcBef>
                <a:spcPts val="550"/>
              </a:spcBef>
              <a:spcAft>
                <a:spcPts val="0"/>
              </a:spcAft>
              <a:buNone/>
            </a:pPr>
            <a:r>
              <a:rPr b="1" i="0" lang="en-US" sz="1600" u="none" cap="none" strike="noStrike">
                <a:solidFill>
                  <a:srgbClr val="000000"/>
                </a:solidFill>
                <a:latin typeface="Times New Roman"/>
                <a:ea typeface="Times New Roman"/>
                <a:cs typeface="Times New Roman"/>
                <a:sym typeface="Times New Roman"/>
              </a:rPr>
              <a:t>Step 4</a:t>
            </a:r>
            <a:r>
              <a:rPr b="0" i="0" lang="en-US" sz="1600" u="none" cap="none" strike="noStrike">
                <a:solidFill>
                  <a:srgbClr val="000000"/>
                </a:solidFill>
                <a:latin typeface="Times New Roman"/>
                <a:ea typeface="Times New Roman"/>
                <a:cs typeface="Times New Roman"/>
                <a:sym typeface="Times New Roman"/>
              </a:rPr>
              <a:t>:</a:t>
            </a:r>
            <a:endParaRPr b="1" i="0" sz="1600" u="none" cap="none" strike="noStrike">
              <a:solidFill>
                <a:srgbClr val="000000"/>
              </a:solidFill>
              <a:latin typeface="Times New Roman"/>
              <a:ea typeface="Times New Roman"/>
              <a:cs typeface="Times New Roman"/>
              <a:sym typeface="Times New Roman"/>
            </a:endParaRPr>
          </a:p>
          <a:p>
            <a:pPr indent="545464" lvl="0" marL="977900" marR="1064895" rtl="0" algn="l">
              <a:lnSpc>
                <a:spcPct val="100000"/>
              </a:lnSpc>
              <a:spcBef>
                <a:spcPts val="550"/>
              </a:spcBef>
              <a:spcAft>
                <a:spcPts val="0"/>
              </a:spcAft>
              <a:buNone/>
            </a:pPr>
            <a:r>
              <a:rPr b="0" i="0" lang="en-US" sz="1600" u="none" cap="none" strike="noStrike">
                <a:solidFill>
                  <a:srgbClr val="000000"/>
                </a:solidFill>
                <a:latin typeface="Times New Roman"/>
                <a:ea typeface="Times New Roman"/>
                <a:cs typeface="Times New Roman"/>
                <a:sym typeface="Times New Roman"/>
              </a:rPr>
              <a:t>Aggregate the predictions made by different trees via the majority vote.</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9" name="Google Shape;199;p27"/>
          <p:cNvPicPr preferRelativeResize="0"/>
          <p:nvPr/>
        </p:nvPicPr>
        <p:blipFill rotWithShape="1">
          <a:blip r:embed="rId3">
            <a:alphaModFix/>
          </a:blip>
          <a:srcRect b="0" l="0" r="0" t="0"/>
          <a:stretch/>
        </p:blipFill>
        <p:spPr>
          <a:xfrm>
            <a:off x="2161883" y="449269"/>
            <a:ext cx="4966705" cy="4132062"/>
          </a:xfrm>
          <a:prstGeom prst="rect">
            <a:avLst/>
          </a:prstGeom>
          <a:noFill/>
          <a:ln>
            <a:noFill/>
          </a:ln>
        </p:spPr>
      </p:pic>
      <p:sp>
        <p:nvSpPr>
          <p:cNvPr id="200" name="Google Shape;200;p27"/>
          <p:cNvSpPr txBox="1"/>
          <p:nvPr/>
        </p:nvSpPr>
        <p:spPr>
          <a:xfrm>
            <a:off x="242596" y="4855392"/>
            <a:ext cx="8509518"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3A3B40"/>
                </a:solidFill>
                <a:latin typeface="Times New Roman"/>
                <a:ea typeface="Times New Roman"/>
                <a:cs typeface="Times New Roman"/>
                <a:sym typeface="Times New Roman"/>
              </a:rPr>
              <a:t>The hyper-parameters in random forest are either used to increase the predictive power of the model or to make the model faster. Let's look at the hyper-parameters of sklearns built-in random forest function</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06" name="Google Shape;206;p28"/>
          <p:cNvPicPr preferRelativeResize="0"/>
          <p:nvPr/>
        </p:nvPicPr>
        <p:blipFill rotWithShape="1">
          <a:blip r:embed="rId3">
            <a:alphaModFix/>
          </a:blip>
          <a:srcRect b="0" l="0" r="0" t="0"/>
          <a:stretch/>
        </p:blipFill>
        <p:spPr>
          <a:xfrm>
            <a:off x="1518558" y="778328"/>
            <a:ext cx="5715000" cy="3733800"/>
          </a:xfrm>
          <a:prstGeom prst="rect">
            <a:avLst/>
          </a:prstGeom>
          <a:noFill/>
          <a:ln>
            <a:noFill/>
          </a:ln>
        </p:spPr>
      </p:pic>
      <p:sp>
        <p:nvSpPr>
          <p:cNvPr id="207" name="Google Shape;207;p28"/>
          <p:cNvSpPr txBox="1"/>
          <p:nvPr/>
        </p:nvSpPr>
        <p:spPr>
          <a:xfrm>
            <a:off x="1665514" y="5252359"/>
            <a:ext cx="58131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2800">
                <a:solidFill>
                  <a:schemeClr val="dk1"/>
                </a:solidFill>
                <a:latin typeface="Times New Roman"/>
                <a:ea typeface="Times New Roman"/>
                <a:cs typeface="Times New Roman"/>
                <a:sym typeface="Times New Roman"/>
              </a:rPr>
              <a:t>Figure 5:</a:t>
            </a:r>
            <a:r>
              <a:rPr b="0" i="0" lang="en-US" sz="2800" u="none" cap="none" strike="noStrike">
                <a:solidFill>
                  <a:schemeClr val="dk1"/>
                </a:solidFill>
                <a:latin typeface="Times New Roman"/>
                <a:ea typeface="Times New Roman"/>
                <a:cs typeface="Times New Roman"/>
                <a:sym typeface="Times New Roman"/>
              </a:rPr>
              <a:t> shows the random forest algorithm</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628650" y="0"/>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sz="4000">
                <a:solidFill>
                  <a:srgbClr val="0070C0"/>
                </a:solidFill>
              </a:rPr>
              <a:t>TESTING</a:t>
            </a:r>
            <a:endParaRPr sz="4000">
              <a:solidFill>
                <a:srgbClr val="0070C0"/>
              </a:solidFill>
            </a:endParaRPr>
          </a:p>
        </p:txBody>
      </p:sp>
      <p:sp>
        <p:nvSpPr>
          <p:cNvPr id="213" name="Google Shape;213;p29"/>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14" name="Google Shape;214;p29"/>
          <p:cNvPicPr preferRelativeResize="0"/>
          <p:nvPr/>
        </p:nvPicPr>
        <p:blipFill>
          <a:blip r:embed="rId3">
            <a:alphaModFix/>
          </a:blip>
          <a:stretch>
            <a:fillRect/>
          </a:stretch>
        </p:blipFill>
        <p:spPr>
          <a:xfrm>
            <a:off x="152400" y="1478100"/>
            <a:ext cx="8839200" cy="4170998"/>
          </a:xfrm>
          <a:prstGeom prst="rect">
            <a:avLst/>
          </a:prstGeom>
          <a:noFill/>
          <a:ln>
            <a:noFill/>
          </a:ln>
        </p:spPr>
      </p:pic>
      <p:sp>
        <p:nvSpPr>
          <p:cNvPr id="215" name="Google Shape;215;p29"/>
          <p:cNvSpPr txBox="1"/>
          <p:nvPr/>
        </p:nvSpPr>
        <p:spPr>
          <a:xfrm>
            <a:off x="728675" y="5972175"/>
            <a:ext cx="6586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latin typeface="Times New Roman"/>
                <a:ea typeface="Times New Roman"/>
                <a:cs typeface="Times New Roman"/>
                <a:sym typeface="Times New Roman"/>
              </a:rPr>
              <a:t>Fig 6: Shows the patient login checking</a:t>
            </a:r>
            <a:endParaRPr sz="27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21" name="Google Shape;221;p30"/>
          <p:cNvPicPr preferRelativeResize="0"/>
          <p:nvPr/>
        </p:nvPicPr>
        <p:blipFill>
          <a:blip r:embed="rId3">
            <a:alphaModFix/>
          </a:blip>
          <a:stretch>
            <a:fillRect/>
          </a:stretch>
        </p:blipFill>
        <p:spPr>
          <a:xfrm>
            <a:off x="0" y="845295"/>
            <a:ext cx="9144000" cy="4338710"/>
          </a:xfrm>
          <a:prstGeom prst="rect">
            <a:avLst/>
          </a:prstGeom>
          <a:noFill/>
          <a:ln>
            <a:noFill/>
          </a:ln>
        </p:spPr>
      </p:pic>
      <p:sp>
        <p:nvSpPr>
          <p:cNvPr id="222" name="Google Shape;222;p30"/>
          <p:cNvSpPr txBox="1"/>
          <p:nvPr/>
        </p:nvSpPr>
        <p:spPr>
          <a:xfrm>
            <a:off x="542925" y="5915025"/>
            <a:ext cx="5915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latin typeface="Times New Roman"/>
                <a:ea typeface="Times New Roman"/>
                <a:cs typeface="Times New Roman"/>
                <a:sym typeface="Times New Roman"/>
              </a:rPr>
              <a:t>Fig 7:shows the doctor login checking</a:t>
            </a:r>
            <a:endParaRPr sz="27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959"/>
              <a:buFont typeface="Calibri"/>
              <a:buNone/>
            </a:pPr>
            <a:r>
              <a:rPr lang="en-US" sz="4000">
                <a:solidFill>
                  <a:schemeClr val="accent1"/>
                </a:solidFill>
                <a:latin typeface="Times New Roman"/>
                <a:ea typeface="Times New Roman"/>
                <a:cs typeface="Times New Roman"/>
                <a:sym typeface="Times New Roman"/>
              </a:rPr>
              <a:t>INTRODUCTION</a:t>
            </a:r>
            <a:endParaRPr sz="4000">
              <a:solidFill>
                <a:schemeClr val="accent1"/>
              </a:solidFill>
              <a:latin typeface="Times New Roman"/>
              <a:ea typeface="Times New Roman"/>
              <a:cs typeface="Times New Roman"/>
              <a:sym typeface="Times New Roman"/>
            </a:endParaRPr>
          </a:p>
        </p:txBody>
      </p:sp>
      <p:sp>
        <p:nvSpPr>
          <p:cNvPr id="89" name="Google Shape;89;p13"/>
          <p:cNvSpPr txBox="1"/>
          <p:nvPr/>
        </p:nvSpPr>
        <p:spPr>
          <a:xfrm>
            <a:off x="457200" y="1219202"/>
            <a:ext cx="8229600" cy="49071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Electronic Health Records (EHR) are electronic records that help the physicians to access the patient’s records instantly, to keep track of patients’ due dates for checkups and immunisations and monitor patients health performance and make decisions accordingly.EHR data is an integral part of smart and mobile health care systems.Through EHRs, it is possible to maintain patients data as well as diagnose whether potential patients are with diseases. The software also Detects the presence of covid by uploading the Chest X-ray Scan of the patients</a:t>
            </a:r>
            <a:endParaRPr b="0" i="0" sz="2000" u="none" cap="none" strike="noStrike">
              <a:solidFill>
                <a:srgbClr val="000000"/>
              </a:solidFill>
              <a:latin typeface="Times New Roman"/>
              <a:ea typeface="Times New Roman"/>
              <a:cs typeface="Times New Roman"/>
              <a:sym typeface="Times New Roman"/>
            </a:endParaRPr>
          </a:p>
        </p:txBody>
      </p:sp>
      <p:sp>
        <p:nvSpPr>
          <p:cNvPr id="90" name="Google Shape;90;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b="1" lang="en-US" sz="2000"/>
              <a:t>‹#›</a:t>
            </a:fld>
            <a:endParaRPr b="1"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470030" y="136524"/>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lang="en-US" sz="4000">
                <a:solidFill>
                  <a:schemeClr val="accent1"/>
                </a:solidFill>
                <a:latin typeface="Times New Roman"/>
                <a:ea typeface="Times New Roman"/>
                <a:cs typeface="Times New Roman"/>
                <a:sym typeface="Times New Roman"/>
              </a:rPr>
              <a:t>SCREENSHOTS</a:t>
            </a:r>
            <a:endParaRPr sz="4000">
              <a:solidFill>
                <a:schemeClr val="accent1"/>
              </a:solidFill>
              <a:latin typeface="Times New Roman"/>
              <a:ea typeface="Times New Roman"/>
              <a:cs typeface="Times New Roman"/>
              <a:sym typeface="Times New Roman"/>
            </a:endParaRPr>
          </a:p>
        </p:txBody>
      </p:sp>
      <p:sp>
        <p:nvSpPr>
          <p:cNvPr id="228" name="Google Shape;228;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29" name="Google Shape;229;p31"/>
          <p:cNvSpPr txBox="1"/>
          <p:nvPr>
            <p:ph type="title"/>
          </p:nvPr>
        </p:nvSpPr>
        <p:spPr>
          <a:xfrm>
            <a:off x="4729150" y="1719170"/>
            <a:ext cx="6029400" cy="569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br>
              <a:rPr lang="en-US" sz="4000">
                <a:latin typeface="Times New Roman"/>
                <a:ea typeface="Times New Roman"/>
                <a:cs typeface="Times New Roman"/>
                <a:sym typeface="Times New Roman"/>
              </a:rPr>
            </a:br>
            <a:endParaRPr sz="4000"/>
          </a:p>
        </p:txBody>
      </p:sp>
      <p:pic>
        <p:nvPicPr>
          <p:cNvPr id="230" name="Google Shape;230;p31"/>
          <p:cNvPicPr preferRelativeResize="0"/>
          <p:nvPr/>
        </p:nvPicPr>
        <p:blipFill>
          <a:blip r:embed="rId3">
            <a:alphaModFix/>
          </a:blip>
          <a:stretch>
            <a:fillRect/>
          </a:stretch>
        </p:blipFill>
        <p:spPr>
          <a:xfrm>
            <a:off x="152400" y="1654850"/>
            <a:ext cx="8772648" cy="4103025"/>
          </a:xfrm>
          <a:prstGeom prst="rect">
            <a:avLst/>
          </a:prstGeom>
          <a:noFill/>
          <a:ln>
            <a:noFill/>
          </a:ln>
        </p:spPr>
      </p:pic>
      <p:sp>
        <p:nvSpPr>
          <p:cNvPr id="231" name="Google Shape;231;p31"/>
          <p:cNvSpPr txBox="1"/>
          <p:nvPr/>
        </p:nvSpPr>
        <p:spPr>
          <a:xfrm>
            <a:off x="914400" y="6143625"/>
            <a:ext cx="6343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latin typeface="Times New Roman"/>
                <a:ea typeface="Times New Roman"/>
                <a:cs typeface="Times New Roman"/>
                <a:sym typeface="Times New Roman"/>
              </a:rPr>
              <a:t>Fig 8: shows the homepage </a:t>
            </a:r>
            <a:endParaRPr sz="27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37" name="Google Shape;237;p32"/>
          <p:cNvPicPr preferRelativeResize="0"/>
          <p:nvPr/>
        </p:nvPicPr>
        <p:blipFill>
          <a:blip r:embed="rId3">
            <a:alphaModFix/>
          </a:blip>
          <a:stretch>
            <a:fillRect/>
          </a:stretch>
        </p:blipFill>
        <p:spPr>
          <a:xfrm>
            <a:off x="152400" y="466725"/>
            <a:ext cx="8839200" cy="5123974"/>
          </a:xfrm>
          <a:prstGeom prst="rect">
            <a:avLst/>
          </a:prstGeom>
          <a:noFill/>
          <a:ln>
            <a:noFill/>
          </a:ln>
        </p:spPr>
      </p:pic>
      <p:sp>
        <p:nvSpPr>
          <p:cNvPr id="238" name="Google Shape;238;p32"/>
          <p:cNvSpPr txBox="1"/>
          <p:nvPr/>
        </p:nvSpPr>
        <p:spPr>
          <a:xfrm>
            <a:off x="500075" y="5829300"/>
            <a:ext cx="7058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latin typeface="Times New Roman"/>
                <a:ea typeface="Times New Roman"/>
                <a:cs typeface="Times New Roman"/>
                <a:sym typeface="Times New Roman"/>
              </a:rPr>
              <a:t>Fig 9 : shows appointment booking by patient</a:t>
            </a:r>
            <a:endParaRPr sz="27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4" name="Google Shape;244;p33"/>
          <p:cNvPicPr preferRelativeResize="0"/>
          <p:nvPr/>
        </p:nvPicPr>
        <p:blipFill>
          <a:blip r:embed="rId3">
            <a:alphaModFix/>
          </a:blip>
          <a:stretch>
            <a:fillRect/>
          </a:stretch>
        </p:blipFill>
        <p:spPr>
          <a:xfrm>
            <a:off x="152400" y="666750"/>
            <a:ext cx="8991600" cy="4224172"/>
          </a:xfrm>
          <a:prstGeom prst="rect">
            <a:avLst/>
          </a:prstGeom>
          <a:noFill/>
          <a:ln>
            <a:noFill/>
          </a:ln>
        </p:spPr>
      </p:pic>
      <p:sp>
        <p:nvSpPr>
          <p:cNvPr id="245" name="Google Shape;245;p33"/>
          <p:cNvSpPr txBox="1"/>
          <p:nvPr/>
        </p:nvSpPr>
        <p:spPr>
          <a:xfrm>
            <a:off x="300050" y="5557850"/>
            <a:ext cx="8286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latin typeface="Times New Roman"/>
                <a:ea typeface="Times New Roman"/>
                <a:cs typeface="Times New Roman"/>
                <a:sym typeface="Times New Roman"/>
              </a:rPr>
              <a:t>Fig 10: shows the confirmation screen in Doctor’s Login</a:t>
            </a:r>
            <a:endParaRPr sz="27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1" name="Google Shape;251;p34"/>
          <p:cNvPicPr preferRelativeResize="0"/>
          <p:nvPr/>
        </p:nvPicPr>
        <p:blipFill>
          <a:blip r:embed="rId3">
            <a:alphaModFix/>
          </a:blip>
          <a:stretch>
            <a:fillRect/>
          </a:stretch>
        </p:blipFill>
        <p:spPr>
          <a:xfrm>
            <a:off x="152400" y="738200"/>
            <a:ext cx="8839199" cy="4133869"/>
          </a:xfrm>
          <a:prstGeom prst="rect">
            <a:avLst/>
          </a:prstGeom>
          <a:noFill/>
          <a:ln>
            <a:noFill/>
          </a:ln>
        </p:spPr>
      </p:pic>
      <p:sp>
        <p:nvSpPr>
          <p:cNvPr id="252" name="Google Shape;252;p34"/>
          <p:cNvSpPr txBox="1"/>
          <p:nvPr/>
        </p:nvSpPr>
        <p:spPr>
          <a:xfrm>
            <a:off x="500075" y="5829300"/>
            <a:ext cx="752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latin typeface="Times New Roman"/>
                <a:ea typeface="Times New Roman"/>
                <a:cs typeface="Times New Roman"/>
                <a:sym typeface="Times New Roman"/>
              </a:rPr>
              <a:t>Fig 11: Shows the prediction page in patient Login</a:t>
            </a:r>
            <a:endParaRPr sz="27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8" name="Google Shape;258;p35"/>
          <p:cNvPicPr preferRelativeResize="0"/>
          <p:nvPr/>
        </p:nvPicPr>
        <p:blipFill rotWithShape="1">
          <a:blip r:embed="rId3">
            <a:alphaModFix/>
          </a:blip>
          <a:srcRect b="0" l="0" r="0" t="0"/>
          <a:stretch/>
        </p:blipFill>
        <p:spPr>
          <a:xfrm>
            <a:off x="559837" y="1278294"/>
            <a:ext cx="3470988" cy="4301411"/>
          </a:xfrm>
          <a:prstGeom prst="rect">
            <a:avLst/>
          </a:prstGeom>
          <a:noFill/>
          <a:ln>
            <a:noFill/>
          </a:ln>
        </p:spPr>
      </p:pic>
      <p:pic>
        <p:nvPicPr>
          <p:cNvPr id="259" name="Google Shape;259;p35"/>
          <p:cNvPicPr preferRelativeResize="0"/>
          <p:nvPr/>
        </p:nvPicPr>
        <p:blipFill rotWithShape="1">
          <a:blip r:embed="rId4">
            <a:alphaModFix/>
          </a:blip>
          <a:srcRect b="0" l="0" r="0" t="0"/>
          <a:stretch/>
        </p:blipFill>
        <p:spPr>
          <a:xfrm>
            <a:off x="4689800" y="1278295"/>
            <a:ext cx="3825550" cy="4301410"/>
          </a:xfrm>
          <a:prstGeom prst="rect">
            <a:avLst/>
          </a:prstGeom>
          <a:noFill/>
          <a:ln>
            <a:noFill/>
          </a:ln>
        </p:spPr>
      </p:pic>
      <p:sp>
        <p:nvSpPr>
          <p:cNvPr id="260" name="Google Shape;260;p35"/>
          <p:cNvSpPr txBox="1"/>
          <p:nvPr/>
        </p:nvSpPr>
        <p:spPr>
          <a:xfrm>
            <a:off x="485775" y="6029325"/>
            <a:ext cx="7500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latin typeface="Times New Roman"/>
                <a:ea typeface="Times New Roman"/>
                <a:cs typeface="Times New Roman"/>
                <a:sym typeface="Times New Roman"/>
              </a:rPr>
              <a:t>Fig 12:Shows the sample test cases for prediction</a:t>
            </a:r>
            <a:endParaRPr sz="27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ph type="title"/>
          </p:nvPr>
        </p:nvSpPr>
        <p:spPr>
          <a:xfrm>
            <a:off x="2301670" y="470276"/>
            <a:ext cx="8515500" cy="13257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1200"/>
              </a:spcBef>
              <a:spcAft>
                <a:spcPts val="1200"/>
              </a:spcAft>
              <a:buClr>
                <a:schemeClr val="dk1"/>
              </a:buClr>
              <a:buSzPts val="1100"/>
              <a:buFont typeface="Arial"/>
              <a:buNone/>
            </a:pPr>
            <a:r>
              <a:rPr b="1" lang="en-US" sz="3600">
                <a:solidFill>
                  <a:srgbClr val="0070C0"/>
                </a:solidFill>
                <a:latin typeface="Times New Roman"/>
                <a:ea typeface="Times New Roman"/>
                <a:cs typeface="Times New Roman"/>
                <a:sym typeface="Times New Roman"/>
              </a:rPr>
              <a:t>CONCLUSION</a:t>
            </a:r>
            <a:endParaRPr b="1" sz="3600">
              <a:solidFill>
                <a:srgbClr val="0070C0"/>
              </a:solidFill>
              <a:latin typeface="Times New Roman"/>
              <a:ea typeface="Times New Roman"/>
              <a:cs typeface="Times New Roman"/>
              <a:sym typeface="Times New Roman"/>
            </a:endParaRPr>
          </a:p>
        </p:txBody>
      </p:sp>
      <p:sp>
        <p:nvSpPr>
          <p:cNvPr id="266" name="Google Shape;266;p36"/>
          <p:cNvSpPr txBox="1"/>
          <p:nvPr>
            <p:ph idx="1" type="body"/>
          </p:nvPr>
        </p:nvSpPr>
        <p:spPr>
          <a:xfrm>
            <a:off x="480830" y="1253400"/>
            <a:ext cx="7886700" cy="43512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200"/>
              </a:spcBef>
              <a:spcAft>
                <a:spcPts val="0"/>
              </a:spcAft>
              <a:buClr>
                <a:schemeClr val="dk1"/>
              </a:buClr>
              <a:buSzPts val="1100"/>
              <a:buFont typeface="Arial"/>
              <a:buNone/>
            </a:pPr>
            <a:r>
              <a:t/>
            </a:r>
            <a:endParaRPr b="1" sz="2400">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This project focuses mainly on enhancing communication between the Patient and Doctor. It also helps in COVID prediction with chest X-ray scan and Electronic medical records system to manage the health records of the patient such as medical prescriptions,X-ray images, Lab reports and etc.</a:t>
            </a:r>
            <a:endParaRPr sz="2400">
              <a:latin typeface="Times New Roman"/>
              <a:ea typeface="Times New Roman"/>
              <a:cs typeface="Times New Roman"/>
              <a:sym typeface="Times New Roman"/>
            </a:endParaRPr>
          </a:p>
          <a:p>
            <a:pPr indent="0" lvl="0" marL="0" rtl="0" algn="l">
              <a:lnSpc>
                <a:spcPct val="90000"/>
              </a:lnSpc>
              <a:spcBef>
                <a:spcPts val="1200"/>
              </a:spcBef>
              <a:spcAft>
                <a:spcPts val="0"/>
              </a:spcAft>
              <a:buSzPts val="1800"/>
              <a:buNone/>
            </a:pPr>
            <a:r>
              <a:t/>
            </a:r>
            <a:endParaRPr sz="2400">
              <a:latin typeface="Times New Roman"/>
              <a:ea typeface="Times New Roman"/>
              <a:cs typeface="Times New Roman"/>
              <a:sym typeface="Times New Roman"/>
            </a:endParaRPr>
          </a:p>
        </p:txBody>
      </p:sp>
      <p:sp>
        <p:nvSpPr>
          <p:cNvPr id="267" name="Google Shape;267;p3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type="title"/>
          </p:nvPr>
        </p:nvSpPr>
        <p:spPr>
          <a:xfrm>
            <a:off x="628650" y="-171441"/>
            <a:ext cx="78867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lang="en-US">
                <a:solidFill>
                  <a:schemeClr val="accent1"/>
                </a:solidFill>
              </a:rPr>
              <a:t>REFERENCES</a:t>
            </a:r>
            <a:endParaRPr>
              <a:solidFill>
                <a:schemeClr val="accent1"/>
              </a:solidFill>
            </a:endParaRPr>
          </a:p>
        </p:txBody>
      </p:sp>
      <p:sp>
        <p:nvSpPr>
          <p:cNvPr id="273" name="Google Shape;273;p37"/>
          <p:cNvSpPr txBox="1"/>
          <p:nvPr>
            <p:ph idx="1" type="body"/>
          </p:nvPr>
        </p:nvSpPr>
        <p:spPr>
          <a:xfrm>
            <a:off x="628650" y="624681"/>
            <a:ext cx="7886700" cy="4351200"/>
          </a:xfrm>
          <a:prstGeom prst="rect">
            <a:avLst/>
          </a:prstGeom>
          <a:noFill/>
          <a:ln>
            <a:noFill/>
          </a:ln>
        </p:spPr>
        <p:txBody>
          <a:bodyPr anchorCtr="0" anchor="t" bIns="45700" lIns="91425" spcFirstLastPara="1" rIns="91425" wrap="square" tIns="45700">
            <a:noAutofit/>
          </a:bodyPr>
          <a:lstStyle/>
          <a:p>
            <a:pPr indent="-342900" lvl="0" marL="342900" marR="304165" rtl="0" algn="just">
              <a:lnSpc>
                <a:spcPct val="101000"/>
              </a:lnSpc>
              <a:spcBef>
                <a:spcPts val="5"/>
              </a:spcBef>
              <a:spcAft>
                <a:spcPts val="0"/>
              </a:spcAft>
              <a:buSzPts val="1800"/>
              <a:buFont typeface="Comic Sans MS"/>
              <a:buAutoNum type="arabicPeriod"/>
            </a:pPr>
            <a:r>
              <a:rPr lang="en-US" sz="1800">
                <a:latin typeface="Times New Roman"/>
                <a:ea typeface="Times New Roman"/>
                <a:cs typeface="Times New Roman"/>
                <a:sym typeface="Times New Roman"/>
              </a:rPr>
              <a:t>J. Latif, C. Xiao, S. Tu, S. U. Rehman, A. Imran and A. Bilal, "Implementation and Use of Disease Diagnosis Systems for Electronic Medical Records Based on Machine Learning: A Complete Review,“ IEEE Access, vol. 8, pp. 150489-150513, 2020.</a:t>
            </a:r>
            <a:endParaRPr sz="1800">
              <a:latin typeface="Times New Roman"/>
              <a:ea typeface="Times New Roman"/>
              <a:cs typeface="Times New Roman"/>
              <a:sym typeface="Times New Roman"/>
            </a:endParaRPr>
          </a:p>
          <a:p>
            <a:pPr indent="-342900" lvl="0" marL="342900" rtl="0" algn="just">
              <a:lnSpc>
                <a:spcPct val="124166"/>
              </a:lnSpc>
              <a:spcBef>
                <a:spcPts val="1000"/>
              </a:spcBef>
              <a:spcAft>
                <a:spcPts val="0"/>
              </a:spcAft>
              <a:buSzPts val="1800"/>
              <a:buFont typeface="Comic Sans MS"/>
              <a:buAutoNum type="arabicPeriod"/>
            </a:pPr>
            <a:r>
              <a:rPr lang="en-US" sz="1800">
                <a:latin typeface="Times New Roman"/>
                <a:ea typeface="Times New Roman"/>
                <a:cs typeface="Times New Roman"/>
                <a:sym typeface="Times New Roman"/>
              </a:rPr>
              <a:t>Y. Sun and D. Zhang, ‘‘Diagnosis and analysis of diabetic retinopathy based on electronic health records,’’ IEEE Access, vol. 7, pp. 86115–86120, 2019.</a:t>
            </a:r>
            <a:endParaRPr sz="1800">
              <a:latin typeface="Times New Roman"/>
              <a:ea typeface="Times New Roman"/>
              <a:cs typeface="Times New Roman"/>
              <a:sym typeface="Times New Roman"/>
            </a:endParaRPr>
          </a:p>
          <a:p>
            <a:pPr indent="-342900" lvl="0" marL="342900" marR="315595" rtl="0" algn="just">
              <a:lnSpc>
                <a:spcPct val="120555"/>
              </a:lnSpc>
              <a:spcBef>
                <a:spcPts val="145"/>
              </a:spcBef>
              <a:spcAft>
                <a:spcPts val="0"/>
              </a:spcAft>
              <a:buSzPts val="1800"/>
              <a:buFont typeface="Comic Sans MS"/>
              <a:buAutoNum type="arabicPeriod"/>
            </a:pPr>
            <a:r>
              <a:rPr lang="en-US" sz="1800">
                <a:latin typeface="Times New Roman"/>
                <a:ea typeface="Times New Roman"/>
                <a:cs typeface="Times New Roman"/>
                <a:sym typeface="Times New Roman"/>
              </a:rPr>
              <a:t>T. S. Brisimi, T. Xu, T. Wang, W. Dai, W. G. Adams, and I. C. Paschalidis, ‘‘Predicting chronic disease hospitalizations from electronic health records: An interpretable classification approach,’’ Proc.IEEE, vol. 106, no. 4, pp. 690–707, Apr. 2018.</a:t>
            </a:r>
            <a:endParaRPr sz="1800">
              <a:latin typeface="Times New Roman"/>
              <a:ea typeface="Times New Roman"/>
              <a:cs typeface="Times New Roman"/>
              <a:sym typeface="Times New Roman"/>
            </a:endParaRPr>
          </a:p>
          <a:p>
            <a:pPr indent="-342900" lvl="0" marL="342900" marR="367665" rtl="0" algn="just">
              <a:lnSpc>
                <a:spcPct val="120555"/>
              </a:lnSpc>
              <a:spcBef>
                <a:spcPts val="15"/>
              </a:spcBef>
              <a:spcAft>
                <a:spcPts val="0"/>
              </a:spcAft>
              <a:buSzPts val="1800"/>
              <a:buFont typeface="Comic Sans MS"/>
              <a:buAutoNum type="arabicPeriod"/>
            </a:pPr>
            <a:r>
              <a:rPr lang="en-US" sz="1800">
                <a:latin typeface="Times New Roman"/>
                <a:ea typeface="Times New Roman"/>
                <a:cs typeface="Times New Roman"/>
                <a:sym typeface="Times New Roman"/>
              </a:rPr>
              <a:t>M. Alodadi, ‘‘Radiology clinical notes mining using weighted association rules,’’ in Proc. IEEE Int. Conf. Healthcare Informat. (ICHI), Aug. 2017, pp. 325.</a:t>
            </a:r>
            <a:endParaRPr sz="1800">
              <a:latin typeface="Times New Roman"/>
              <a:ea typeface="Times New Roman"/>
              <a:cs typeface="Times New Roman"/>
              <a:sym typeface="Times New Roman"/>
            </a:endParaRPr>
          </a:p>
          <a:p>
            <a:pPr indent="-342900" lvl="0" marL="342900" marR="325755" rtl="0" algn="just">
              <a:lnSpc>
                <a:spcPct val="120555"/>
              </a:lnSpc>
              <a:spcBef>
                <a:spcPts val="10"/>
              </a:spcBef>
              <a:spcAft>
                <a:spcPts val="0"/>
              </a:spcAft>
              <a:buSzPts val="1800"/>
              <a:buFont typeface="Comic Sans MS"/>
              <a:buAutoNum type="arabicPeriod"/>
            </a:pPr>
            <a:r>
              <a:rPr lang="en-US" sz="1800">
                <a:latin typeface="Times New Roman"/>
                <a:ea typeface="Times New Roman"/>
                <a:cs typeface="Times New Roman"/>
                <a:sym typeface="Times New Roman"/>
              </a:rPr>
              <a:t>E. F. Ohata et al., "Automatic detection of COVID-19 infection using chest X-ray images through transfer learning," in IEEE/CAA Journal of Automatica Sinica, vol. 8, no. 1, pp. 239-248, January 2021.</a:t>
            </a:r>
            <a:endParaRPr sz="1800">
              <a:latin typeface="Times New Roman"/>
              <a:ea typeface="Times New Roman"/>
              <a:cs typeface="Times New Roman"/>
              <a:sym typeface="Times New Roman"/>
            </a:endParaRPr>
          </a:p>
          <a:p>
            <a:pPr indent="-342900" lvl="0" marL="342900" marR="293370" rtl="0" algn="just">
              <a:lnSpc>
                <a:spcPct val="120555"/>
              </a:lnSpc>
              <a:spcBef>
                <a:spcPts val="15"/>
              </a:spcBef>
              <a:spcAft>
                <a:spcPts val="0"/>
              </a:spcAft>
              <a:buSzPts val="1800"/>
              <a:buFont typeface="Comic Sans MS"/>
              <a:buAutoNum type="arabicPeriod"/>
            </a:pPr>
            <a:r>
              <a:rPr lang="en-US" sz="1800">
                <a:latin typeface="Times New Roman"/>
                <a:ea typeface="Times New Roman"/>
                <a:cs typeface="Times New Roman"/>
                <a:sym typeface="Times New Roman"/>
              </a:rPr>
              <a:t>A. Narin, C. Kaya, and Z. Pamuk, “Automatic detection of coronavirus disease (COVID-19) using X-ray images and deep convolutional neural networks, arXiv: 2003.10849, 2020.</a:t>
            </a:r>
            <a:endParaRPr sz="18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1800"/>
          </a:p>
        </p:txBody>
      </p:sp>
      <p:sp>
        <p:nvSpPr>
          <p:cNvPr id="274" name="Google Shape;274;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628650" y="2766218"/>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lang="en-US">
                <a:solidFill>
                  <a:srgbClr val="0070C0"/>
                </a:solidFill>
                <a:latin typeface="Times New Roman"/>
                <a:ea typeface="Times New Roman"/>
                <a:cs typeface="Times New Roman"/>
                <a:sym typeface="Times New Roman"/>
              </a:rPr>
              <a:t>THANK YOU</a:t>
            </a:r>
            <a:endParaRPr>
              <a:solidFill>
                <a:srgbClr val="0070C0"/>
              </a:solidFill>
              <a:latin typeface="Times New Roman"/>
              <a:ea typeface="Times New Roman"/>
              <a:cs typeface="Times New Roman"/>
              <a:sym typeface="Times New Roman"/>
            </a:endParaRPr>
          </a:p>
        </p:txBody>
      </p:sp>
      <p:sp>
        <p:nvSpPr>
          <p:cNvPr id="280" name="Google Shape;280;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b="1" lang="en-US" sz="1800"/>
              <a:t>‹#›</a:t>
            </a:fld>
            <a:endParaRPr b="1"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566249" y="88917"/>
            <a:ext cx="78867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lang="en-US" sz="4000">
                <a:solidFill>
                  <a:schemeClr val="accent1"/>
                </a:solidFill>
              </a:rPr>
              <a:t>LITERATURE SURVEY</a:t>
            </a:r>
            <a:endParaRPr sz="4000">
              <a:solidFill>
                <a:schemeClr val="accent1"/>
              </a:solidFill>
            </a:endParaRPr>
          </a:p>
        </p:txBody>
      </p:sp>
      <p:sp>
        <p:nvSpPr>
          <p:cNvPr id="96" name="Google Shape;96;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97" name="Google Shape;97;p14"/>
          <p:cNvGraphicFramePr/>
          <p:nvPr/>
        </p:nvGraphicFramePr>
        <p:xfrm>
          <a:off x="503853" y="1482465"/>
          <a:ext cx="3000000" cy="3000000"/>
        </p:xfrm>
        <a:graphic>
          <a:graphicData uri="http://schemas.openxmlformats.org/drawingml/2006/table">
            <a:tbl>
              <a:tblPr bandCol="1" bandRow="1" firstCol="1" firstRow="1" lastCol="1" lastRow="1">
                <a:noFill/>
                <a:tableStyleId>{720B3D25-C276-4176-995D-5AA161A0E101}</a:tableStyleId>
              </a:tblPr>
              <a:tblGrid>
                <a:gridCol w="3426500"/>
                <a:gridCol w="958900"/>
                <a:gridCol w="3626100"/>
              </a:tblGrid>
              <a:tr h="794250">
                <a:tc>
                  <a:txBody>
                    <a:bodyPr/>
                    <a:lstStyle/>
                    <a:p>
                      <a:pPr indent="0" lvl="0" marL="0" marR="0" rtl="0" algn="l">
                        <a:lnSpc>
                          <a:spcPct val="100000"/>
                        </a:lnSpc>
                        <a:spcBef>
                          <a:spcPts val="0"/>
                        </a:spcBef>
                        <a:spcAft>
                          <a:spcPts val="0"/>
                        </a:spcAft>
                        <a:buNone/>
                      </a:pPr>
                      <a:r>
                        <a:rPr lang="en-US" sz="1700" u="none" cap="none" strike="noStrike"/>
                        <a:t> </a:t>
                      </a:r>
                      <a:endParaRPr sz="1000" u="none" cap="none" strike="noStrike"/>
                    </a:p>
                  </a:txBody>
                  <a:tcPr marT="0" marB="0" marR="0" marL="0">
                    <a:solidFill>
                      <a:schemeClr val="lt1"/>
                    </a:solidFill>
                  </a:tcPr>
                </a:tc>
                <a:tc>
                  <a:txBody>
                    <a:bodyPr/>
                    <a:lstStyle/>
                    <a:p>
                      <a:pPr indent="0" lvl="0" marL="0" marR="0" rtl="0" algn="l">
                        <a:lnSpc>
                          <a:spcPct val="100000"/>
                        </a:lnSpc>
                        <a:spcBef>
                          <a:spcPts val="0"/>
                        </a:spcBef>
                        <a:spcAft>
                          <a:spcPts val="0"/>
                        </a:spcAft>
                        <a:buNone/>
                      </a:pPr>
                      <a:r>
                        <a:rPr lang="en-US" sz="1700" u="none" cap="none" strike="noStrike"/>
                        <a:t> </a:t>
                      </a:r>
                      <a:endParaRPr sz="1000" u="none" cap="none" strike="noStrike"/>
                    </a:p>
                  </a:txBody>
                  <a:tcPr marT="0" marB="0" marR="0" marL="0">
                    <a:solidFill>
                      <a:schemeClr val="lt1"/>
                    </a:solidFill>
                  </a:tcPr>
                </a:tc>
                <a:tc>
                  <a:txBody>
                    <a:bodyPr/>
                    <a:lstStyle/>
                    <a:p>
                      <a:pPr indent="0" lvl="0" marL="0" marR="0" rtl="0" algn="l">
                        <a:lnSpc>
                          <a:spcPct val="100000"/>
                        </a:lnSpc>
                        <a:spcBef>
                          <a:spcPts val="0"/>
                        </a:spcBef>
                        <a:spcAft>
                          <a:spcPts val="0"/>
                        </a:spcAft>
                        <a:buNone/>
                      </a:pPr>
                      <a:r>
                        <a:rPr lang="en-US" sz="1700" u="none" cap="none" strike="noStrike"/>
                        <a:t> </a:t>
                      </a:r>
                      <a:endParaRPr sz="1000" u="none" cap="none" strike="noStrike"/>
                    </a:p>
                  </a:txBody>
                  <a:tcPr marT="0" marB="0" marR="0" marL="0">
                    <a:solidFill>
                      <a:schemeClr val="lt1"/>
                    </a:solidFill>
                  </a:tcPr>
                </a:tc>
              </a:tr>
              <a:tr h="1750925">
                <a:tc>
                  <a:txBody>
                    <a:bodyPr/>
                    <a:lstStyle/>
                    <a:p>
                      <a:pPr indent="0" lvl="0" marL="0" marR="0" rtl="0" algn="l">
                        <a:lnSpc>
                          <a:spcPct val="100000"/>
                        </a:lnSpc>
                        <a:spcBef>
                          <a:spcPts val="0"/>
                        </a:spcBef>
                        <a:spcAft>
                          <a:spcPts val="0"/>
                        </a:spcAft>
                        <a:buNone/>
                      </a:pPr>
                      <a:r>
                        <a:rPr lang="en-US" sz="2400" u="none" cap="none" strike="noStrike"/>
                        <a:t> </a:t>
                      </a:r>
                      <a:endParaRPr sz="1000" u="none" cap="none" strike="noStrike"/>
                    </a:p>
                  </a:txBody>
                  <a:tcPr marT="0" marB="0" marR="0" marL="0">
                    <a:solidFill>
                      <a:schemeClr val="lt1"/>
                    </a:solidFill>
                  </a:tcPr>
                </a:tc>
                <a:tc>
                  <a:txBody>
                    <a:bodyPr/>
                    <a:lstStyle/>
                    <a:p>
                      <a:pPr indent="0" lvl="0" marL="0" marR="0" rtl="0" algn="l">
                        <a:lnSpc>
                          <a:spcPct val="100000"/>
                        </a:lnSpc>
                        <a:spcBef>
                          <a:spcPts val="0"/>
                        </a:spcBef>
                        <a:spcAft>
                          <a:spcPts val="0"/>
                        </a:spcAft>
                        <a:buNone/>
                      </a:pPr>
                      <a:r>
                        <a:rPr lang="en-US" sz="1800" u="none" cap="none" strike="noStrike"/>
                        <a:t> </a:t>
                      </a:r>
                      <a:endParaRPr sz="1000" u="none" cap="none" strike="noStrike"/>
                    </a:p>
                    <a:p>
                      <a:pPr indent="0" lvl="0" marL="0" marR="0" rtl="0" algn="l">
                        <a:lnSpc>
                          <a:spcPct val="100000"/>
                        </a:lnSpc>
                        <a:spcBef>
                          <a:spcPts val="0"/>
                        </a:spcBef>
                        <a:spcAft>
                          <a:spcPts val="0"/>
                        </a:spcAft>
                        <a:buNone/>
                      </a:pPr>
                      <a:r>
                        <a:rPr lang="en-US" sz="1800" u="none" cap="none" strike="noStrike"/>
                        <a:t> </a:t>
                      </a:r>
                      <a:endParaRPr sz="1000" u="none" cap="none" strike="noStrike"/>
                    </a:p>
                  </a:txBody>
                  <a:tcPr marT="0" marB="0" marR="0" marL="0">
                    <a:solidFill>
                      <a:schemeClr val="lt1"/>
                    </a:solidFill>
                  </a:tcPr>
                </a:tc>
                <a:tc>
                  <a:txBody>
                    <a:bodyPr/>
                    <a:lstStyle/>
                    <a:p>
                      <a:pPr indent="0" lvl="0" marL="85725" marR="73660" rtl="0" algn="just">
                        <a:lnSpc>
                          <a:spcPct val="105000"/>
                        </a:lnSpc>
                        <a:spcBef>
                          <a:spcPts val="0"/>
                        </a:spcBef>
                        <a:spcAft>
                          <a:spcPts val="0"/>
                        </a:spcAft>
                        <a:buNone/>
                      </a:pPr>
                      <a:r>
                        <a:t/>
                      </a:r>
                      <a:endParaRPr sz="1600" u="none" cap="none" strike="noStrike">
                        <a:solidFill>
                          <a:schemeClr val="dk1"/>
                        </a:solidFill>
                      </a:endParaRPr>
                    </a:p>
                  </a:txBody>
                  <a:tcPr marT="0" marB="0" marR="0" marL="0">
                    <a:solidFill>
                      <a:schemeClr val="lt1"/>
                    </a:solidFill>
                  </a:tcPr>
                </a:tc>
              </a:tr>
              <a:tr h="1445175">
                <a:tc>
                  <a:txBody>
                    <a:bodyPr/>
                    <a:lstStyle/>
                    <a:p>
                      <a:pPr indent="0" lvl="0" marL="85090" marR="76200" rtl="0" algn="just">
                        <a:lnSpc>
                          <a:spcPct val="105000"/>
                        </a:lnSpc>
                        <a:spcBef>
                          <a:spcPts val="0"/>
                        </a:spcBef>
                        <a:spcAft>
                          <a:spcPts val="0"/>
                        </a:spcAft>
                        <a:buNone/>
                      </a:pPr>
                      <a:r>
                        <a:t/>
                      </a:r>
                      <a:endParaRPr sz="1000" u="none" cap="none" strike="noStrike">
                        <a:solidFill>
                          <a:schemeClr val="dk1"/>
                        </a:solidFill>
                        <a:latin typeface="Times New Roman"/>
                        <a:ea typeface="Times New Roman"/>
                        <a:cs typeface="Times New Roman"/>
                        <a:sym typeface="Times New Roman"/>
                      </a:endParaRPr>
                    </a:p>
                  </a:txBody>
                  <a:tcPr marT="0" marB="0" marR="0" marL="0">
                    <a:solidFill>
                      <a:schemeClr val="lt1"/>
                    </a:solidFill>
                  </a:tcPr>
                </a:tc>
                <a:tc>
                  <a:txBody>
                    <a:bodyPr/>
                    <a:lstStyle/>
                    <a:p>
                      <a:pPr indent="0" lvl="0" marL="0" marR="0" rtl="0" algn="l">
                        <a:lnSpc>
                          <a:spcPct val="100000"/>
                        </a:lnSpc>
                        <a:spcBef>
                          <a:spcPts val="0"/>
                        </a:spcBef>
                        <a:spcAft>
                          <a:spcPts val="0"/>
                        </a:spcAft>
                        <a:buNone/>
                      </a:pPr>
                      <a:r>
                        <a:rPr lang="en-US" sz="1800" u="none" cap="none" strike="noStrike"/>
                        <a:t> </a:t>
                      </a:r>
                      <a:endParaRPr sz="1000" u="none" cap="none" strike="noStrike"/>
                    </a:p>
                  </a:txBody>
                  <a:tcPr marT="0" marB="0" marR="0" marL="0">
                    <a:solidFill>
                      <a:schemeClr val="lt1"/>
                    </a:solidFill>
                  </a:tcPr>
                </a:tc>
                <a:tc>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solidFill>
                      <a:schemeClr val="lt1"/>
                    </a:solidFill>
                  </a:tcPr>
                </a:tc>
              </a:tr>
            </a:tbl>
          </a:graphicData>
        </a:graphic>
      </p:graphicFrame>
      <p:graphicFrame>
        <p:nvGraphicFramePr>
          <p:cNvPr id="98" name="Google Shape;98;p14"/>
          <p:cNvGraphicFramePr/>
          <p:nvPr/>
        </p:nvGraphicFramePr>
        <p:xfrm>
          <a:off x="1524000" y="1371565"/>
          <a:ext cx="3000000" cy="3000000"/>
        </p:xfrm>
        <a:graphic>
          <a:graphicData uri="http://schemas.openxmlformats.org/drawingml/2006/table">
            <a:tbl>
              <a:tblPr bandRow="1" firstRow="1">
                <a:noFill/>
                <a:tableStyleId>{BBD1D760-DADE-402A-B5D7-7CFB0C3F82A6}</a:tableStyleId>
              </a:tblPr>
              <a:tblGrid>
                <a:gridCol w="2032000"/>
                <a:gridCol w="2032000"/>
                <a:gridCol w="20320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500" u="none" cap="none" strike="noStrike">
                          <a:solidFill>
                            <a:schemeClr val="dk1"/>
                          </a:solidFill>
                          <a:latin typeface="Times New Roman"/>
                          <a:ea typeface="Times New Roman"/>
                          <a:cs typeface="Times New Roman"/>
                          <a:sym typeface="Times New Roman"/>
                        </a:rPr>
                        <a:t>Title / Journal</a:t>
                      </a:r>
                      <a:endParaRPr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500" u="none" cap="none" strike="noStrike">
                          <a:solidFill>
                            <a:schemeClr val="dk1"/>
                          </a:solidFill>
                          <a:latin typeface="Times New Roman"/>
                          <a:ea typeface="Times New Roman"/>
                          <a:cs typeface="Times New Roman"/>
                          <a:sym typeface="Times New Roman"/>
                        </a:rPr>
                        <a:t>Year</a:t>
                      </a:r>
                      <a:endParaRPr sz="2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b="0" lang="en-US" sz="1500" u="none" cap="none" strike="noStrike">
                          <a:solidFill>
                            <a:schemeClr val="dk1"/>
                          </a:solidFill>
                          <a:latin typeface="Times New Roman"/>
                          <a:ea typeface="Times New Roman"/>
                          <a:cs typeface="Times New Roman"/>
                          <a:sym typeface="Times New Roman"/>
                        </a:rPr>
                        <a:t>Description</a:t>
                      </a:r>
                      <a:endParaRPr sz="15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500" u="none" cap="none" strike="noStrike">
                          <a:solidFill>
                            <a:schemeClr val="dk1"/>
                          </a:solidFill>
                          <a:latin typeface="Times New Roman"/>
                          <a:ea typeface="Times New Roman"/>
                          <a:cs typeface="Times New Roman"/>
                          <a:sym typeface="Times New Roman"/>
                        </a:rPr>
                        <a:t>Implementation and Use of Disease Diagnosis Systems for Electronic Medical Records Based on Machine Learning / IEEE Access</a:t>
                      </a:r>
                      <a:endParaRPr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500" u="none" cap="none" strike="noStrike">
                          <a:latin typeface="Times New Roman"/>
                          <a:ea typeface="Times New Roman"/>
                          <a:cs typeface="Times New Roman"/>
                          <a:sym typeface="Times New Roman"/>
                        </a:rPr>
                        <a:t>2020</a:t>
                      </a:r>
                      <a:endParaRPr sz="15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500" u="none" cap="none" strike="noStrike">
                          <a:solidFill>
                            <a:schemeClr val="dk1"/>
                          </a:solidFill>
                          <a:latin typeface="Times New Roman"/>
                          <a:ea typeface="Times New Roman"/>
                          <a:cs typeface="Times New Roman"/>
                          <a:sym typeface="Times New Roman"/>
                        </a:rPr>
                        <a:t>This survey paper highlighted both the strength and weakness of various techniques using rule based, machine learning and deep learning based in disease diagnosis for electronic health records.</a:t>
                      </a:r>
                      <a:endParaRPr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rtl="0" algn="just">
                        <a:spcBef>
                          <a:spcPts val="0"/>
                        </a:spcBef>
                        <a:spcAft>
                          <a:spcPts val="0"/>
                        </a:spcAft>
                        <a:buClr>
                          <a:schemeClr val="dk1"/>
                        </a:buClr>
                        <a:buFont typeface="Arial"/>
                        <a:buNone/>
                      </a:pPr>
                      <a:r>
                        <a:rPr lang="en-US" sz="1500">
                          <a:latin typeface="Times New Roman"/>
                          <a:ea typeface="Times New Roman"/>
                          <a:cs typeface="Times New Roman"/>
                          <a:sym typeface="Times New Roman"/>
                        </a:rPr>
                        <a:t>Automatic Detection of COVID-19 Infection Using Chest X-Ray Images Through Transfer Learning / IEEE Journal of Automatica Sinica</a:t>
                      </a:r>
                      <a:endParaRPr sz="1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1500">
                          <a:latin typeface="Times New Roman"/>
                          <a:ea typeface="Times New Roman"/>
                          <a:cs typeface="Times New Roman"/>
                          <a:sym typeface="Times New Roman"/>
                        </a:rPr>
                        <a:t>2020</a:t>
                      </a:r>
                      <a:endParaRPr sz="1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 </a:t>
                      </a:r>
                      <a:r>
                        <a:rPr lang="en-US" sz="1500">
                          <a:latin typeface="Times New Roman"/>
                          <a:ea typeface="Times New Roman"/>
                          <a:cs typeface="Times New Roman"/>
                          <a:sym typeface="Times New Roman"/>
                        </a:rPr>
                        <a:t>The results of the paper shows that MobileNet combined with support vector machines (SVM) (Linear) achieved the highest accuracy (98.462%) in detecting COVID-19 using X-ray images</a:t>
                      </a:r>
                      <a:endParaRPr sz="1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628650" y="347201"/>
            <a:ext cx="78867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lang="en-US" sz="4000">
                <a:solidFill>
                  <a:schemeClr val="accent1"/>
                </a:solidFill>
              </a:rPr>
              <a:t>PROBLEM STATEMENT</a:t>
            </a:r>
            <a:endParaRPr sz="4000">
              <a:solidFill>
                <a:schemeClr val="accent1"/>
              </a:solidFill>
            </a:endParaRPr>
          </a:p>
        </p:txBody>
      </p:sp>
      <p:sp>
        <p:nvSpPr>
          <p:cNvPr id="104" name="Google Shape;104;p15"/>
          <p:cNvSpPr txBox="1"/>
          <p:nvPr>
            <p:ph idx="1" type="body"/>
          </p:nvPr>
        </p:nvSpPr>
        <p:spPr>
          <a:xfrm>
            <a:off x="628650" y="1807700"/>
            <a:ext cx="78867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So our project is to detect presence of COVID in a persons by uploading the person’s Chest X-ray scan and determine them quickly with a algorithm. Along with it we have developed a electronic medical records for storing and managing a small hospital .</a:t>
            </a:r>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This enables the patient to book a appointment with the Doctor through the System and doctor can manage to accept or reschedule.</a:t>
            </a:r>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The patients medical records such as Prescription can be Stored digitally in the system and can be accessed in a date wise manner.</a:t>
            </a:r>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It eases the relationship between a patient and Doctor in small clinics and helps patient to store the records digitally. </a:t>
            </a:r>
            <a:endParaRPr/>
          </a:p>
        </p:txBody>
      </p:sp>
      <p:sp>
        <p:nvSpPr>
          <p:cNvPr id="105" name="Google Shape;105;p15"/>
          <p:cNvSpPr txBox="1"/>
          <p:nvPr>
            <p:ph idx="12" type="sldNum"/>
          </p:nvPr>
        </p:nvSpPr>
        <p:spPr>
          <a:xfrm>
            <a:off x="6457950" y="6338426"/>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535343" y="356362"/>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959"/>
              <a:buFont typeface="Calibri"/>
              <a:buNone/>
            </a:pPr>
            <a:r>
              <a:rPr lang="en-US" sz="4000">
                <a:solidFill>
                  <a:schemeClr val="accent1"/>
                </a:solidFill>
                <a:latin typeface="Times New Roman"/>
                <a:ea typeface="Times New Roman"/>
                <a:cs typeface="Times New Roman"/>
                <a:sym typeface="Times New Roman"/>
              </a:rPr>
              <a:t>Software / Hardware used</a:t>
            </a:r>
            <a:endParaRPr sz="4000">
              <a:solidFill>
                <a:schemeClr val="accent1"/>
              </a:solidFill>
              <a:latin typeface="Times New Roman"/>
              <a:ea typeface="Times New Roman"/>
              <a:cs typeface="Times New Roman"/>
              <a:sym typeface="Times New Roman"/>
            </a:endParaRPr>
          </a:p>
        </p:txBody>
      </p:sp>
      <p:sp>
        <p:nvSpPr>
          <p:cNvPr id="111" name="Google Shape;111;p16"/>
          <p:cNvSpPr txBox="1"/>
          <p:nvPr/>
        </p:nvSpPr>
        <p:spPr>
          <a:xfrm>
            <a:off x="1091000" y="1403675"/>
            <a:ext cx="6585000" cy="14775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rgbClr val="000000"/>
              </a:buClr>
              <a:buSzPts val="2100"/>
              <a:buFont typeface="Times New Roman"/>
              <a:buChar char="●"/>
            </a:pPr>
            <a:r>
              <a:rPr b="1" i="0" lang="en-US" sz="2000" u="none" cap="none" strike="noStrike">
                <a:solidFill>
                  <a:srgbClr val="000000"/>
                </a:solidFill>
                <a:latin typeface="Times New Roman"/>
                <a:ea typeface="Times New Roman"/>
                <a:cs typeface="Times New Roman"/>
                <a:sym typeface="Times New Roman"/>
              </a:rPr>
              <a:t>MINIMUM 2GB RAM REQUIRED</a:t>
            </a:r>
            <a:endParaRPr b="1" i="0" sz="2000" u="none" cap="none" strike="noStrike">
              <a:solidFill>
                <a:srgbClr val="000000"/>
              </a:solidFill>
              <a:latin typeface="Times New Roman"/>
              <a:ea typeface="Times New Roman"/>
              <a:cs typeface="Times New Roman"/>
              <a:sym typeface="Times New Roman"/>
            </a:endParaRPr>
          </a:p>
          <a:p>
            <a:pPr indent="-361950" lvl="0" marL="457200" marR="0" rtl="0" algn="l">
              <a:lnSpc>
                <a:spcPct val="100000"/>
              </a:lnSpc>
              <a:spcBef>
                <a:spcPts val="0"/>
              </a:spcBef>
              <a:spcAft>
                <a:spcPts val="0"/>
              </a:spcAft>
              <a:buClr>
                <a:srgbClr val="000000"/>
              </a:buClr>
              <a:buSzPts val="2100"/>
              <a:buFont typeface="Times New Roman"/>
              <a:buChar char="●"/>
            </a:pPr>
            <a:r>
              <a:rPr b="1" i="0" lang="en-US" sz="2000" u="none" cap="none" strike="noStrike">
                <a:solidFill>
                  <a:srgbClr val="000000"/>
                </a:solidFill>
                <a:latin typeface="Times New Roman"/>
                <a:ea typeface="Times New Roman"/>
                <a:cs typeface="Times New Roman"/>
                <a:sym typeface="Times New Roman"/>
              </a:rPr>
              <a:t>PENTIUM CORE PROCESSING MACHINE</a:t>
            </a:r>
            <a:endParaRPr b="1" i="0" sz="2000" u="none" cap="none" strike="noStrike">
              <a:solidFill>
                <a:srgbClr val="000000"/>
              </a:solidFill>
              <a:latin typeface="Times New Roman"/>
              <a:ea typeface="Times New Roman"/>
              <a:cs typeface="Times New Roman"/>
              <a:sym typeface="Times New Roman"/>
            </a:endParaRPr>
          </a:p>
          <a:p>
            <a:pPr indent="-361950" lvl="0" marL="457200" marR="0" rtl="0" algn="l">
              <a:lnSpc>
                <a:spcPct val="100000"/>
              </a:lnSpc>
              <a:spcBef>
                <a:spcPts val="0"/>
              </a:spcBef>
              <a:spcAft>
                <a:spcPts val="0"/>
              </a:spcAft>
              <a:buClr>
                <a:srgbClr val="000000"/>
              </a:buClr>
              <a:buSzPts val="2100"/>
              <a:buFont typeface="Times New Roman"/>
              <a:buChar char="●"/>
            </a:pPr>
            <a:r>
              <a:rPr b="1" i="0" lang="en-US" sz="2000" u="none" cap="none" strike="noStrike">
                <a:solidFill>
                  <a:srgbClr val="000000"/>
                </a:solidFill>
                <a:latin typeface="Times New Roman"/>
                <a:ea typeface="Times New Roman"/>
                <a:cs typeface="Times New Roman"/>
                <a:sym typeface="Times New Roman"/>
              </a:rPr>
              <a:t>PHONE/TABLET/LAPTOP</a:t>
            </a:r>
            <a:endParaRPr b="0" i="0" sz="1400" u="none" cap="none" strike="noStrike">
              <a:solidFill>
                <a:srgbClr val="000000"/>
              </a:solidFill>
              <a:latin typeface="Times New Roman"/>
              <a:ea typeface="Times New Roman"/>
              <a:cs typeface="Times New Roman"/>
              <a:sym typeface="Times New Roman"/>
            </a:endParaRPr>
          </a:p>
          <a:p>
            <a:pPr indent="-361950" lvl="0" marL="457200" marR="0" rtl="0" algn="l">
              <a:lnSpc>
                <a:spcPct val="100000"/>
              </a:lnSpc>
              <a:spcBef>
                <a:spcPts val="0"/>
              </a:spcBef>
              <a:spcAft>
                <a:spcPts val="0"/>
              </a:spcAft>
              <a:buClr>
                <a:srgbClr val="000000"/>
              </a:buClr>
              <a:buSzPts val="2100"/>
              <a:buFont typeface="Times New Roman"/>
              <a:buChar char="●"/>
            </a:pPr>
            <a:r>
              <a:rPr b="1" i="0" lang="en-US" sz="2000" u="none" cap="none" strike="noStrike">
                <a:solidFill>
                  <a:srgbClr val="000000"/>
                </a:solidFill>
                <a:latin typeface="Times New Roman"/>
                <a:ea typeface="Times New Roman"/>
                <a:cs typeface="Times New Roman"/>
                <a:sym typeface="Times New Roman"/>
              </a:rPr>
              <a:t>STABLE INTERNET CONNECTION</a:t>
            </a:r>
            <a:endParaRPr b="1" i="0" sz="2000" u="none" cap="none" strike="noStrike">
              <a:solidFill>
                <a:srgbClr val="000000"/>
              </a:solidFill>
              <a:latin typeface="Times New Roman"/>
              <a:ea typeface="Times New Roman"/>
              <a:cs typeface="Times New Roman"/>
              <a:sym typeface="Times New Roman"/>
            </a:endParaRPr>
          </a:p>
        </p:txBody>
      </p:sp>
      <p:sp>
        <p:nvSpPr>
          <p:cNvPr id="112" name="Google Shape;112;p16"/>
          <p:cNvSpPr txBox="1"/>
          <p:nvPr/>
        </p:nvSpPr>
        <p:spPr>
          <a:xfrm>
            <a:off x="0" y="3323269"/>
            <a:ext cx="7886700" cy="53025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7030A0"/>
              </a:buClr>
              <a:buSzPts val="3959"/>
              <a:buFont typeface="Calibri"/>
              <a:buNone/>
            </a:pPr>
            <a:r>
              <a:rPr b="0" i="0" lang="en-US" sz="4000" u="none" cap="none" strike="noStrike">
                <a:solidFill>
                  <a:schemeClr val="accent1"/>
                </a:solidFill>
                <a:latin typeface="Times New Roman"/>
                <a:ea typeface="Times New Roman"/>
                <a:cs typeface="Times New Roman"/>
                <a:sym typeface="Times New Roman"/>
              </a:rPr>
              <a:t>Technologies used</a:t>
            </a:r>
            <a:endParaRPr b="0" i="0" sz="1400" u="none" cap="none" strike="noStrike">
              <a:solidFill>
                <a:schemeClr val="accent1"/>
              </a:solidFill>
              <a:latin typeface="Times New Roman"/>
              <a:ea typeface="Times New Roman"/>
              <a:cs typeface="Times New Roman"/>
              <a:sym typeface="Times New Roman"/>
            </a:endParaRPr>
          </a:p>
        </p:txBody>
      </p:sp>
      <p:sp>
        <p:nvSpPr>
          <p:cNvPr id="113" name="Google Shape;113;p16"/>
          <p:cNvSpPr txBox="1"/>
          <p:nvPr/>
        </p:nvSpPr>
        <p:spPr>
          <a:xfrm>
            <a:off x="1091000" y="4357379"/>
            <a:ext cx="6585000" cy="17547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rgbClr val="000000"/>
              </a:buClr>
              <a:buSzPts val="2100"/>
              <a:buFont typeface="Times New Roman"/>
              <a:buChar char="●"/>
            </a:pPr>
            <a:r>
              <a:rPr b="1" i="0" lang="en-US" sz="2000" u="none" cap="none" strike="noStrike">
                <a:solidFill>
                  <a:srgbClr val="000000"/>
                </a:solidFill>
                <a:latin typeface="Times New Roman"/>
                <a:ea typeface="Times New Roman"/>
                <a:cs typeface="Times New Roman"/>
                <a:sym typeface="Times New Roman"/>
              </a:rPr>
              <a:t>KERAS,TENSORFLOW,CONVOLUTIONAL NEURAL NETWORK(CNN) </a:t>
            </a:r>
            <a:endParaRPr b="0" i="0" sz="1400" u="none" cap="none" strike="noStrike">
              <a:solidFill>
                <a:srgbClr val="000000"/>
              </a:solidFill>
              <a:latin typeface="Times New Roman"/>
              <a:ea typeface="Times New Roman"/>
              <a:cs typeface="Times New Roman"/>
              <a:sym typeface="Times New Roman"/>
            </a:endParaRPr>
          </a:p>
          <a:p>
            <a:pPr indent="-361950" lvl="0" marL="457200" marR="0" rtl="0" algn="l">
              <a:lnSpc>
                <a:spcPct val="100000"/>
              </a:lnSpc>
              <a:spcBef>
                <a:spcPts val="0"/>
              </a:spcBef>
              <a:spcAft>
                <a:spcPts val="0"/>
              </a:spcAft>
              <a:buClr>
                <a:srgbClr val="000000"/>
              </a:buClr>
              <a:buSzPts val="2100"/>
              <a:buFont typeface="Times New Roman"/>
              <a:buChar char="●"/>
            </a:pPr>
            <a:r>
              <a:rPr b="1" i="0" lang="en-US" sz="2000" u="none" cap="none" strike="noStrike">
                <a:solidFill>
                  <a:srgbClr val="000000"/>
                </a:solidFill>
                <a:latin typeface="Times New Roman"/>
                <a:ea typeface="Times New Roman"/>
                <a:cs typeface="Times New Roman"/>
                <a:sym typeface="Times New Roman"/>
              </a:rPr>
              <a:t>HTML5, JAVASCRIPT,CASCADING STYLE SHEET(CSS)</a:t>
            </a:r>
            <a:endParaRPr b="0" i="0" sz="1400" u="none" cap="none" strike="noStrike">
              <a:solidFill>
                <a:srgbClr val="000000"/>
              </a:solidFill>
              <a:latin typeface="Times New Roman"/>
              <a:ea typeface="Times New Roman"/>
              <a:cs typeface="Times New Roman"/>
              <a:sym typeface="Times New Roman"/>
            </a:endParaRPr>
          </a:p>
          <a:p>
            <a:pPr indent="0" lvl="0" marL="9525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p:txBody>
      </p:sp>
      <p:sp>
        <p:nvSpPr>
          <p:cNvPr id="114" name="Google Shape;114;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b="1" lang="en-US" sz="1800"/>
              <a:t>‹#›</a:t>
            </a:fld>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959"/>
              <a:buFont typeface="Calibri"/>
              <a:buNone/>
            </a:pPr>
            <a:r>
              <a:rPr lang="en-US" sz="3959">
                <a:solidFill>
                  <a:schemeClr val="accent1"/>
                </a:solidFill>
                <a:latin typeface="Calibri"/>
                <a:ea typeface="Calibri"/>
                <a:cs typeface="Calibri"/>
                <a:sym typeface="Calibri"/>
              </a:rPr>
              <a:t>System Architecture</a:t>
            </a:r>
            <a:endParaRPr sz="3959">
              <a:solidFill>
                <a:schemeClr val="accent1"/>
              </a:solidFill>
              <a:latin typeface="Calibri"/>
              <a:ea typeface="Calibri"/>
              <a:cs typeface="Calibri"/>
              <a:sym typeface="Calibri"/>
            </a:endParaRPr>
          </a:p>
        </p:txBody>
      </p:sp>
      <p:sp>
        <p:nvSpPr>
          <p:cNvPr id="120" name="Google Shape;120;p17"/>
          <p:cNvSpPr txBox="1"/>
          <p:nvPr/>
        </p:nvSpPr>
        <p:spPr>
          <a:xfrm>
            <a:off x="853816" y="1912375"/>
            <a:ext cx="18774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C00000"/>
              </a:solidFill>
              <a:latin typeface="Times New Roman"/>
              <a:ea typeface="Times New Roman"/>
              <a:cs typeface="Times New Roman"/>
              <a:sym typeface="Times New Roman"/>
            </a:endParaRPr>
          </a:p>
        </p:txBody>
      </p:sp>
      <p:sp>
        <p:nvSpPr>
          <p:cNvPr id="121" name="Google Shape;121;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b="1" lang="en-US" sz="1800"/>
              <a:t>‹#›</a:t>
            </a:fld>
            <a:endParaRPr b="1" sz="1800"/>
          </a:p>
        </p:txBody>
      </p:sp>
      <p:sp>
        <p:nvSpPr>
          <p:cNvPr id="122" name="Google Shape;122;p17"/>
          <p:cNvSpPr txBox="1"/>
          <p:nvPr/>
        </p:nvSpPr>
        <p:spPr>
          <a:xfrm>
            <a:off x="428625" y="5861875"/>
            <a:ext cx="6887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n-US" sz="2000"/>
              <a:t>Fig 1:</a:t>
            </a:r>
            <a:r>
              <a:rPr b="0" i="0" lang="en-US" sz="2000" u="none" cap="none" strike="noStrike">
                <a:solidFill>
                  <a:srgbClr val="000000"/>
                </a:solidFill>
                <a:latin typeface="Arial"/>
                <a:ea typeface="Arial"/>
                <a:cs typeface="Arial"/>
                <a:sym typeface="Arial"/>
              </a:rPr>
              <a:t> shows System Architecture of modules of disease prediction for covid with electronic health records</a:t>
            </a:r>
            <a:endParaRPr b="0" i="0" sz="2000" u="none" cap="none" strike="noStrike">
              <a:solidFill>
                <a:srgbClr val="000000"/>
              </a:solidFill>
              <a:latin typeface="Arial"/>
              <a:ea typeface="Arial"/>
              <a:cs typeface="Arial"/>
              <a:sym typeface="Arial"/>
            </a:endParaRPr>
          </a:p>
        </p:txBody>
      </p:sp>
      <p:pic>
        <p:nvPicPr>
          <p:cNvPr id="123" name="Google Shape;123;p17"/>
          <p:cNvPicPr preferRelativeResize="0"/>
          <p:nvPr/>
        </p:nvPicPr>
        <p:blipFill rotWithShape="1">
          <a:blip r:embed="rId3">
            <a:alphaModFix/>
          </a:blip>
          <a:srcRect b="0" l="0" r="0" t="0"/>
          <a:stretch/>
        </p:blipFill>
        <p:spPr>
          <a:xfrm>
            <a:off x="1500200" y="924050"/>
            <a:ext cx="5815925" cy="481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9" name="Google Shape;129;p18"/>
          <p:cNvSpPr txBox="1"/>
          <p:nvPr>
            <p:ph idx="4294967295" type="title"/>
          </p:nvPr>
        </p:nvSpPr>
        <p:spPr>
          <a:xfrm>
            <a:off x="372026" y="28374"/>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lang="en-US" sz="4000">
                <a:solidFill>
                  <a:schemeClr val="accent1"/>
                </a:solidFill>
                <a:latin typeface="Times New Roman"/>
                <a:ea typeface="Times New Roman"/>
                <a:cs typeface="Times New Roman"/>
                <a:sym typeface="Times New Roman"/>
              </a:rPr>
              <a:t>SYSTEM DESIGN</a:t>
            </a:r>
            <a:br>
              <a:rPr lang="en-US" sz="4000">
                <a:solidFill>
                  <a:schemeClr val="accent1"/>
                </a:solidFill>
                <a:latin typeface="Times New Roman"/>
                <a:ea typeface="Times New Roman"/>
                <a:cs typeface="Times New Roman"/>
                <a:sym typeface="Times New Roman"/>
              </a:rPr>
            </a:br>
            <a:r>
              <a:rPr lang="en-US" sz="4000">
                <a:solidFill>
                  <a:schemeClr val="accent1"/>
                </a:solidFill>
                <a:latin typeface="Times New Roman"/>
                <a:ea typeface="Times New Roman"/>
                <a:cs typeface="Times New Roman"/>
                <a:sym typeface="Times New Roman"/>
              </a:rPr>
              <a:t>USE CASE DIAGRAM</a:t>
            </a:r>
            <a:endParaRPr sz="4000">
              <a:solidFill>
                <a:schemeClr val="accent1"/>
              </a:solidFill>
              <a:latin typeface="Times New Roman"/>
              <a:ea typeface="Times New Roman"/>
              <a:cs typeface="Times New Roman"/>
              <a:sym typeface="Times New Roman"/>
            </a:endParaRPr>
          </a:p>
        </p:txBody>
      </p:sp>
      <p:sp>
        <p:nvSpPr>
          <p:cNvPr id="130" name="Google Shape;130;p18"/>
          <p:cNvSpPr txBox="1"/>
          <p:nvPr/>
        </p:nvSpPr>
        <p:spPr>
          <a:xfrm>
            <a:off x="102637" y="1353937"/>
            <a:ext cx="8892074" cy="1346331"/>
          </a:xfrm>
          <a:prstGeom prst="rect">
            <a:avLst/>
          </a:prstGeom>
          <a:noFill/>
          <a:ln>
            <a:noFill/>
          </a:ln>
        </p:spPr>
        <p:txBody>
          <a:bodyPr anchorCtr="0" anchor="t" bIns="45700" lIns="91425" spcFirstLastPara="1" rIns="91425" wrap="square" tIns="45700">
            <a:spAutoFit/>
          </a:bodyPr>
          <a:lstStyle/>
          <a:p>
            <a:pPr indent="333375" lvl="0" marL="520700" marR="744220" rtl="0" algn="l">
              <a:lnSpc>
                <a:spcPct val="150000"/>
              </a:lnSpc>
              <a:spcBef>
                <a:spcPts val="0"/>
              </a:spcBef>
              <a:spcAft>
                <a:spcPts val="0"/>
              </a:spcAft>
              <a:buNone/>
            </a:pPr>
            <a:r>
              <a:rPr b="0" i="0" lang="en-US" sz="1400" u="none" cap="none" strike="noStrike">
                <a:solidFill>
                  <a:srgbClr val="202021"/>
                </a:solidFill>
                <a:latin typeface="Times New Roman"/>
                <a:ea typeface="Times New Roman"/>
                <a:cs typeface="Times New Roman"/>
                <a:sym typeface="Times New Roman"/>
              </a:rPr>
              <a:t>A </a:t>
            </a:r>
            <a:r>
              <a:rPr b="1" i="0" lang="en-US" sz="1400" u="none" cap="none" strike="noStrike">
                <a:solidFill>
                  <a:srgbClr val="202021"/>
                </a:solidFill>
                <a:latin typeface="Times New Roman"/>
                <a:ea typeface="Times New Roman"/>
                <a:cs typeface="Times New Roman"/>
                <a:sym typeface="Times New Roman"/>
              </a:rPr>
              <a:t>use case diagram </a:t>
            </a:r>
            <a:r>
              <a:rPr b="0" i="0" lang="en-US" sz="1400" u="none" cap="none" strike="noStrike">
                <a:solidFill>
                  <a:srgbClr val="202021"/>
                </a:solidFill>
                <a:latin typeface="Times New Roman"/>
                <a:ea typeface="Times New Roman"/>
                <a:cs typeface="Times New Roman"/>
                <a:sym typeface="Times New Roman"/>
              </a:rPr>
              <a:t>at its simplest is a representation of a user's interaction with the system that shows the relationship between  the  user  and  the  different </a:t>
            </a:r>
            <a:r>
              <a:rPr b="0" i="0" lang="en-US" sz="1400" u="none" cap="none" strike="noStrike">
                <a:solidFill>
                  <a:srgbClr val="000000"/>
                </a:solidFill>
                <a:latin typeface="Times New Roman"/>
                <a:ea typeface="Times New Roman"/>
                <a:cs typeface="Times New Roman"/>
                <a:sym typeface="Times New Roman"/>
              </a:rPr>
              <a:t>use cases </a:t>
            </a:r>
            <a:r>
              <a:rPr b="0" i="0" lang="en-US" sz="1400" u="none" cap="none" strike="noStrike">
                <a:solidFill>
                  <a:srgbClr val="202021"/>
                </a:solidFill>
                <a:latin typeface="Times New Roman"/>
                <a:ea typeface="Times New Roman"/>
                <a:cs typeface="Times New Roman"/>
                <a:sym typeface="Times New Roman"/>
              </a:rPr>
              <a:t>in which the user is involved. A use case diagram can identify the different types of users of a system and the different use cases and will often be accompanied by other types of diagrams as well.</a:t>
            </a:r>
            <a:endParaRPr b="0" i="0" sz="1400" u="none" cap="none" strike="noStrike">
              <a:solidFill>
                <a:srgbClr val="000000"/>
              </a:solidFill>
              <a:latin typeface="Times New Roman"/>
              <a:ea typeface="Times New Roman"/>
              <a:cs typeface="Times New Roman"/>
              <a:sym typeface="Times New Roman"/>
            </a:endParaRPr>
          </a:p>
        </p:txBody>
      </p:sp>
      <p:pic>
        <p:nvPicPr>
          <p:cNvPr id="131" name="Google Shape;131;p18"/>
          <p:cNvPicPr preferRelativeResize="0"/>
          <p:nvPr/>
        </p:nvPicPr>
        <p:blipFill rotWithShape="1">
          <a:blip r:embed="rId3">
            <a:alphaModFix/>
          </a:blip>
          <a:srcRect b="0" l="0" r="0" t="0"/>
          <a:stretch/>
        </p:blipFill>
        <p:spPr>
          <a:xfrm>
            <a:off x="1865202" y="2898562"/>
            <a:ext cx="5199236" cy="37229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628650" y="136524"/>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lang="en-US" sz="4000">
                <a:solidFill>
                  <a:schemeClr val="accent1"/>
                </a:solidFill>
                <a:latin typeface="Times New Roman"/>
                <a:ea typeface="Times New Roman"/>
                <a:cs typeface="Times New Roman"/>
                <a:sym typeface="Times New Roman"/>
              </a:rPr>
              <a:t>PACKAGE DIAGRAM</a:t>
            </a:r>
            <a:endParaRPr sz="4000">
              <a:solidFill>
                <a:schemeClr val="accent1"/>
              </a:solidFill>
              <a:latin typeface="Times New Roman"/>
              <a:ea typeface="Times New Roman"/>
              <a:cs typeface="Times New Roman"/>
              <a:sym typeface="Times New Roman"/>
            </a:endParaRPr>
          </a:p>
        </p:txBody>
      </p:sp>
      <p:sp>
        <p:nvSpPr>
          <p:cNvPr id="137" name="Google Shape;137;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8" name="Google Shape;138;p19"/>
          <p:cNvSpPr txBox="1"/>
          <p:nvPr/>
        </p:nvSpPr>
        <p:spPr>
          <a:xfrm>
            <a:off x="261257" y="1270227"/>
            <a:ext cx="8621486" cy="1023165"/>
          </a:xfrm>
          <a:prstGeom prst="rect">
            <a:avLst/>
          </a:prstGeom>
          <a:noFill/>
          <a:ln>
            <a:noFill/>
          </a:ln>
        </p:spPr>
        <p:txBody>
          <a:bodyPr anchorCtr="0" anchor="t" bIns="45700" lIns="91425" spcFirstLastPara="1" rIns="91425" wrap="square" tIns="45700">
            <a:spAutoFit/>
          </a:bodyPr>
          <a:lstStyle/>
          <a:p>
            <a:pPr indent="333375" lvl="0" marL="520700" marR="746760" rtl="0" algn="just">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A package diagram, a kind of structural diagram, shows the arrangement and organization of model elements in middle to large scale projects. The package diagram can show both structure and dependencies between sub-systems or modules, showing different views of a system.</a:t>
            </a:r>
            <a:endParaRPr b="0" i="0" sz="1400" u="none" cap="none" strike="noStrike">
              <a:solidFill>
                <a:srgbClr val="000000"/>
              </a:solidFill>
              <a:latin typeface="Times New Roman"/>
              <a:ea typeface="Times New Roman"/>
              <a:cs typeface="Times New Roman"/>
              <a:sym typeface="Times New Roman"/>
            </a:endParaRPr>
          </a:p>
        </p:txBody>
      </p:sp>
      <p:pic>
        <p:nvPicPr>
          <p:cNvPr id="139" name="Google Shape;139;p19"/>
          <p:cNvPicPr preferRelativeResize="0"/>
          <p:nvPr/>
        </p:nvPicPr>
        <p:blipFill rotWithShape="1">
          <a:blip r:embed="rId3">
            <a:alphaModFix/>
          </a:blip>
          <a:srcRect b="0" l="0" r="0" t="0"/>
          <a:stretch/>
        </p:blipFill>
        <p:spPr>
          <a:xfrm>
            <a:off x="1471612" y="2681809"/>
            <a:ext cx="6200775" cy="328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544675" y="0"/>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lang="en-US" sz="4000">
                <a:solidFill>
                  <a:schemeClr val="accent1"/>
                </a:solidFill>
              </a:rPr>
              <a:t>FLOW DIAGRAM</a:t>
            </a:r>
            <a:endParaRPr sz="4000">
              <a:solidFill>
                <a:schemeClr val="accent1"/>
              </a:solidFill>
            </a:endParaRPr>
          </a:p>
        </p:txBody>
      </p:sp>
      <p:sp>
        <p:nvSpPr>
          <p:cNvPr id="145" name="Google Shape;145;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46" name="Google Shape;146;p20"/>
          <p:cNvSpPr txBox="1"/>
          <p:nvPr/>
        </p:nvSpPr>
        <p:spPr>
          <a:xfrm>
            <a:off x="121298" y="1125941"/>
            <a:ext cx="8901404" cy="700000"/>
          </a:xfrm>
          <a:prstGeom prst="rect">
            <a:avLst/>
          </a:prstGeom>
          <a:noFill/>
          <a:ln>
            <a:noFill/>
          </a:ln>
        </p:spPr>
        <p:txBody>
          <a:bodyPr anchorCtr="0" anchor="t" bIns="45700" lIns="91425" spcFirstLastPara="1" rIns="91425" wrap="square" tIns="45700">
            <a:spAutoFit/>
          </a:bodyPr>
          <a:lstStyle/>
          <a:p>
            <a:pPr indent="333375" lvl="0" marL="520700" marR="591820" rtl="0" algn="ctr">
              <a:lnSpc>
                <a:spcPct val="150000"/>
              </a:lnSpc>
              <a:spcBef>
                <a:spcPts val="0"/>
              </a:spcBef>
              <a:spcAft>
                <a:spcPts val="0"/>
              </a:spcAft>
              <a:buNone/>
            </a:pPr>
            <a:r>
              <a:rPr b="0" i="0" lang="en-US" sz="1400" u="none" cap="none" strike="noStrike">
                <a:solidFill>
                  <a:srgbClr val="212121"/>
                </a:solidFill>
                <a:latin typeface="Times New Roman"/>
                <a:ea typeface="Times New Roman"/>
                <a:cs typeface="Times New Roman"/>
                <a:sym typeface="Times New Roman"/>
              </a:rPr>
              <a:t>A diagram of the sequence of movements or actions of people or things involved in a complex system or activity.</a:t>
            </a:r>
            <a:endParaRPr b="0" i="0" sz="1400" u="none" cap="none" strike="noStrike">
              <a:solidFill>
                <a:srgbClr val="000000"/>
              </a:solidFill>
              <a:latin typeface="Times New Roman"/>
              <a:ea typeface="Times New Roman"/>
              <a:cs typeface="Times New Roman"/>
              <a:sym typeface="Times New Roman"/>
            </a:endParaRPr>
          </a:p>
        </p:txBody>
      </p:sp>
      <p:pic>
        <p:nvPicPr>
          <p:cNvPr id="147" name="Google Shape;147;p20"/>
          <p:cNvPicPr preferRelativeResize="0"/>
          <p:nvPr/>
        </p:nvPicPr>
        <p:blipFill rotWithShape="1">
          <a:blip r:embed="rId3">
            <a:alphaModFix/>
          </a:blip>
          <a:srcRect b="0" l="0" r="0" t="0"/>
          <a:stretch/>
        </p:blipFill>
        <p:spPr>
          <a:xfrm>
            <a:off x="1748155" y="2038161"/>
            <a:ext cx="5738495" cy="41059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