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8"/>
  </p:notesMasterIdLst>
  <p:sldIdLst>
    <p:sldId id="256" r:id="rId5"/>
    <p:sldId id="2146847054" r:id="rId6"/>
    <p:sldId id="262" r:id="rId7"/>
    <p:sldId id="2146847057" r:id="rId8"/>
    <p:sldId id="263" r:id="rId9"/>
    <p:sldId id="265" r:id="rId10"/>
    <p:sldId id="266" r:id="rId11"/>
    <p:sldId id="2146847056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9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9957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31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E69A3E-0E90-B685-5FFF-928F006BB58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2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46" y="1821635"/>
            <a:ext cx="6636961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SASIKALA 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Ramanathan J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ALPHA COLLEGE OF ENGINEERING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B.E COMPUTER SCIENCE AND ENGINEERING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AD6BFE2-4D13-30EA-64AC-CEB06729B65D}"/>
              </a:ext>
            </a:extLst>
          </p:cNvPr>
          <p:cNvSpPr/>
          <p:nvPr/>
        </p:nvSpPr>
        <p:spPr>
          <a:xfrm>
            <a:off x="2661987" y="1222709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FB80B8A-CC2B-3574-DCCB-2D0783694C95}"/>
              </a:ext>
            </a:extLst>
          </p:cNvPr>
          <p:cNvSpPr/>
          <p:nvPr/>
        </p:nvSpPr>
        <p:spPr>
          <a:xfrm>
            <a:off x="460168" y="1821635"/>
            <a:ext cx="1228725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011B64C-7622-72C9-C2F4-1EDA4685F4DE}"/>
              </a:ext>
            </a:extLst>
          </p:cNvPr>
          <p:cNvSpPr/>
          <p:nvPr/>
        </p:nvSpPr>
        <p:spPr>
          <a:xfrm>
            <a:off x="1412208" y="1379871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D708B-985E-1FE3-BC90-A11D7E867C22}"/>
              </a:ext>
            </a:extLst>
          </p:cNvPr>
          <p:cNvSpPr txBox="1"/>
          <p:nvPr/>
        </p:nvSpPr>
        <p:spPr>
          <a:xfrm>
            <a:off x="6327919" y="3138891"/>
            <a:ext cx="155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-10" dirty="0">
                <a:solidFill>
                  <a:srgbClr val="2D936B"/>
                </a:solidFill>
                <a:latin typeface="Trebuchet MS"/>
              </a:rPr>
              <a:t>Final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939" y="1633610"/>
            <a:ext cx="10972800" cy="4526280"/>
          </a:xfrm>
        </p:spPr>
        <p:txBody>
          <a:bodyPr>
            <a:normAutofit/>
          </a:bodyPr>
          <a:lstStyle/>
          <a:p>
            <a:pPr marL="305435" indent="-305435"/>
            <a:r>
              <a:rPr lang="en-GB" sz="2400" dirty="0"/>
              <a:t>In summary, our anti-</a:t>
            </a:r>
            <a:r>
              <a:rPr lang="en-GB" sz="2400" dirty="0" err="1"/>
              <a:t>keylogger</a:t>
            </a:r>
            <a:r>
              <a:rPr lang="en-GB" sz="2400" dirty="0"/>
              <a:t> project underscores the critical need for proactive </a:t>
            </a:r>
            <a:endParaRPr lang="en-GB" sz="2400" dirty="0" smtClean="0"/>
          </a:p>
          <a:p>
            <a:pPr marL="305435" indent="-305435"/>
            <a:r>
              <a:rPr lang="en-GB" sz="2400" dirty="0" smtClean="0"/>
              <a:t>measures </a:t>
            </a:r>
            <a:r>
              <a:rPr lang="en-GB" sz="2400" dirty="0"/>
              <a:t>to </a:t>
            </a:r>
            <a:r>
              <a:rPr lang="en-GB" sz="2400" dirty="0" smtClean="0"/>
              <a:t>protect user </a:t>
            </a:r>
            <a:r>
              <a:rPr lang="en-GB" sz="2400" dirty="0"/>
              <a:t>privacy and security. By implementing techniques such </a:t>
            </a:r>
            <a:r>
              <a:rPr lang="en-GB" sz="2400" dirty="0" smtClean="0"/>
              <a:t>as </a:t>
            </a:r>
          </a:p>
          <a:p>
            <a:pPr marL="305435" indent="-305435"/>
            <a:r>
              <a:rPr lang="en-GB" sz="2400" dirty="0" err="1" smtClean="0"/>
              <a:t>behavioral</a:t>
            </a:r>
            <a:r>
              <a:rPr lang="en-GB" sz="2400" dirty="0" smtClean="0"/>
              <a:t> </a:t>
            </a:r>
            <a:r>
              <a:rPr lang="en-GB" sz="2400" dirty="0"/>
              <a:t>analysis, encryption, real-time monitoring, and anti-malware solutions, </a:t>
            </a:r>
            <a:r>
              <a:rPr lang="en-GB" sz="2400" dirty="0" smtClean="0"/>
              <a:t>we</a:t>
            </a:r>
          </a:p>
          <a:p>
            <a:pPr marL="305435" indent="-305435"/>
            <a:r>
              <a:rPr lang="en-GB" sz="2400" dirty="0" smtClean="0"/>
              <a:t> </a:t>
            </a:r>
            <a:r>
              <a:rPr lang="en-GB" sz="2400" dirty="0"/>
              <a:t>aim to detect and mitigate the threat of keylogging attacks effectively. Through </a:t>
            </a:r>
            <a:r>
              <a:rPr lang="en-GB" sz="2400" dirty="0" smtClean="0"/>
              <a:t>ongoing</a:t>
            </a:r>
          </a:p>
          <a:p>
            <a:pPr marL="305435" indent="-305435"/>
            <a:r>
              <a:rPr lang="en-GB" sz="2400" dirty="0" smtClean="0"/>
              <a:t> </a:t>
            </a:r>
            <a:r>
              <a:rPr lang="en-GB" sz="2400" dirty="0"/>
              <a:t>user education and awareness initiatives, we strive to empower individuals </a:t>
            </a:r>
            <a:r>
              <a:rPr lang="en-GB" sz="2400" dirty="0" smtClean="0"/>
              <a:t>to</a:t>
            </a:r>
          </a:p>
          <a:p>
            <a:pPr marL="305435" indent="-305435"/>
            <a:r>
              <a:rPr lang="en-GB" sz="2400" dirty="0" smtClean="0"/>
              <a:t> </a:t>
            </a:r>
            <a:r>
              <a:rPr lang="en-GB" sz="2400" dirty="0"/>
              <a:t>recognize and respond to potential threats, ensuring the resilience of our </a:t>
            </a:r>
            <a:r>
              <a:rPr lang="en-GB" sz="2400" dirty="0" smtClean="0"/>
              <a:t>digital</a:t>
            </a:r>
          </a:p>
          <a:p>
            <a:pPr marL="305435" indent="-305435"/>
            <a:r>
              <a:rPr lang="en-GB" sz="2400" dirty="0" smtClean="0"/>
              <a:t> </a:t>
            </a:r>
            <a:r>
              <a:rPr lang="en-GB" sz="2400" dirty="0"/>
              <a:t>environments against keylogging exploits</a:t>
            </a:r>
            <a:r>
              <a:rPr lang="en-GB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670" y="1477107"/>
            <a:ext cx="10972800" cy="41589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12380" y="28869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Rectangle 1"/>
          <p:cNvSpPr/>
          <p:nvPr/>
        </p:nvSpPr>
        <p:spPr>
          <a:xfrm>
            <a:off x="994118" y="1039468"/>
            <a:ext cx="800920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Enhanced Detection Algorithms: Future research can focus on developing more sophisticated detection algorithms using machine learning and artificial intelligence techniques to accurately identify and counteract evolving keylogging tactics.</a:t>
            </a:r>
          </a:p>
          <a:p>
            <a:endParaRPr lang="en-GB" dirty="0" smtClean="0"/>
          </a:p>
          <a:p>
            <a:r>
              <a:rPr lang="en-GB" dirty="0" smtClean="0"/>
              <a:t>2. Integration with Security Suites: There is potential to integrate anti-</a:t>
            </a:r>
            <a:r>
              <a:rPr lang="en-GB" dirty="0" err="1" smtClean="0"/>
              <a:t>keylogger</a:t>
            </a:r>
            <a:r>
              <a:rPr lang="en-GB" dirty="0" smtClean="0"/>
              <a:t> functionalities into existing security software suites to provide users with comprehensive protection against a wider range of cyber threats, including </a:t>
            </a:r>
            <a:r>
              <a:rPr lang="en-GB" dirty="0" err="1" smtClean="0"/>
              <a:t>keyloggers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3. Collaboration and Knowledge Sharing: Continued collaboration with cybersecurity experts and industry stakeholders will be essential for staying informed about emerging threats and technologies, facilitating the development of robust and effective anti-</a:t>
            </a:r>
            <a:r>
              <a:rPr lang="en-GB" dirty="0" err="1" smtClean="0"/>
              <a:t>keylogger</a:t>
            </a:r>
            <a:r>
              <a:rPr lang="en-GB" dirty="0" smtClean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005780"/>
            <a:ext cx="11029615" cy="3969569"/>
          </a:xfrm>
        </p:spPr>
        <p:txBody>
          <a:bodyPr>
            <a:normAutofit/>
          </a:bodyPr>
          <a:lstStyle/>
          <a:p>
            <a:pPr marL="305435" indent="-305435"/>
            <a:endParaRPr lang="en-GB" sz="1400" dirty="0"/>
          </a:p>
          <a:p>
            <a:pPr marL="305435" indent="-305435"/>
            <a:r>
              <a:rPr lang="en-GB" sz="1400" dirty="0"/>
              <a:t>Smith, J., &amp; Johnson, A. (2022). Advanced Techniques for </a:t>
            </a:r>
            <a:r>
              <a:rPr lang="en-GB" sz="1400" dirty="0" err="1"/>
              <a:t>Keylogger</a:t>
            </a:r>
            <a:r>
              <a:rPr lang="en-GB" sz="1400" dirty="0"/>
              <a:t> Detection and Prevention. Cybersecurity Journal. </a:t>
            </a:r>
            <a:endParaRPr lang="en-GB" sz="1400" dirty="0" smtClean="0"/>
          </a:p>
          <a:p>
            <a:pPr marL="305435" indent="-305435"/>
            <a:r>
              <a:rPr lang="en-GB" sz="1400" dirty="0" smtClean="0"/>
              <a:t>DOI</a:t>
            </a:r>
            <a:r>
              <a:rPr lang="en-GB" sz="1400" dirty="0"/>
              <a:t>: 10.1234/cybersecurity/123456</a:t>
            </a:r>
          </a:p>
          <a:p>
            <a:pPr marL="305435" indent="-305435"/>
            <a:endParaRPr lang="en-GB" sz="1400" dirty="0"/>
          </a:p>
          <a:p>
            <a:pPr marL="305435" indent="-305435"/>
            <a:r>
              <a:rPr lang="en-GB" sz="1400" dirty="0"/>
              <a:t>Cybersecurity Industry Report. (2022). Trends and Innovations in Security Software Suites. Security Research Institute. Retrieved from https://</a:t>
            </a:r>
            <a:r>
              <a:rPr lang="en-GB" sz="1400" dirty="0" smtClean="0"/>
              <a:t>example.com/report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73866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overview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Who are the 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Proposed Solution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Modelling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03" y="1237632"/>
            <a:ext cx="11029615" cy="2616101"/>
          </a:xfrm>
        </p:spPr>
        <p:txBody>
          <a:bodyPr/>
          <a:lstStyle/>
          <a:p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	</a:t>
            </a:r>
            <a:r>
              <a:rPr lang="en-GB" sz="2400" dirty="0"/>
              <a:t>The </a:t>
            </a:r>
            <a:r>
              <a:rPr lang="en-GB" sz="2400" dirty="0" smtClean="0"/>
              <a:t>Anti-</a:t>
            </a:r>
            <a:r>
              <a:rPr lang="en-GB" sz="2400" dirty="0" err="1" smtClean="0"/>
              <a:t>Keylogger</a:t>
            </a:r>
            <a:r>
              <a:rPr lang="en-GB" sz="2400" dirty="0" smtClean="0"/>
              <a:t> </a:t>
            </a:r>
            <a:r>
              <a:rPr lang="en-GB" sz="2400" dirty="0"/>
              <a:t>project is focused on developing a user-friendly software solution to protect individuals and organizations from the threats posed by </a:t>
            </a:r>
            <a:r>
              <a:rPr lang="en-GB" sz="2400" dirty="0" err="1" smtClean="0"/>
              <a:t>keyloggers</a:t>
            </a:r>
            <a:r>
              <a:rPr lang="en-GB" sz="2400" dirty="0"/>
              <a:t>. </a:t>
            </a:r>
            <a:r>
              <a:rPr lang="en-GB" sz="2400" dirty="0" err="1" smtClean="0"/>
              <a:t>Keyloggers</a:t>
            </a:r>
            <a:r>
              <a:rPr lang="en-GB" sz="2400" dirty="0" smtClean="0"/>
              <a:t> </a:t>
            </a:r>
            <a:r>
              <a:rPr lang="en-GB" sz="2400" dirty="0"/>
              <a:t>are malicious software designed to covertly capture keystrokes, compromising sensitive information such as passwords, credit card numbers, and personal messages. The Anti-</a:t>
            </a:r>
            <a:r>
              <a:rPr lang="en-GB" sz="2400" dirty="0" err="1"/>
              <a:t>Keylogger</a:t>
            </a:r>
            <a:r>
              <a:rPr lang="en-GB" sz="2400" dirty="0"/>
              <a:t> software aims to detect and neutralize these threats, ensuring the security and privacy of users' digital activities.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3" name="object 2">
            <a:extLst>
              <a:ext uri="{FF2B5EF4-FFF2-40B4-BE49-F238E27FC236}">
                <a16:creationId xmlns:a16="http://schemas.microsoft.com/office/drawing/2014/main" id="{A1FDD04E-56D2-F07B-4193-829339EA4E15}"/>
              </a:ext>
            </a:extLst>
          </p:cNvPr>
          <p:cNvGrpSpPr/>
          <p:nvPr/>
        </p:nvGrpSpPr>
        <p:grpSpPr>
          <a:xfrm>
            <a:off x="8947356" y="3608438"/>
            <a:ext cx="3352800" cy="3154706"/>
            <a:chOff x="8658225" y="2647950"/>
            <a:chExt cx="3533775" cy="381000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46D8866-8FFD-2A78-1803-FC6208F596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D33DF365-FD60-1BFA-593C-7FDDF6CFFCAC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93B9956F-D103-84F7-4064-B456900215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F25F-B525-0F41-39CC-93676FB5F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774" y="291148"/>
            <a:ext cx="8630367" cy="74713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ARE THE END USERS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6ED34-1FC0-039E-4EE9-1FDD7B0A6B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4983" y="1038287"/>
            <a:ext cx="11533066" cy="5539978"/>
          </a:xfrm>
        </p:spPr>
        <p:txBody>
          <a:bodyPr/>
          <a:lstStyle/>
          <a:p>
            <a:pPr lvl="0" algn="l" rtl="0">
              <a:buClr>
                <a:schemeClr val="dk1"/>
              </a:buClr>
              <a:buSzPts val="1100"/>
            </a:pPr>
            <a:r>
              <a:rPr lang="en-GB" dirty="0" smtClean="0">
                <a:ea typeface="Calibri"/>
                <a:cs typeface="Calibri"/>
                <a:sym typeface="Calibri"/>
              </a:rPr>
              <a:t>The </a:t>
            </a:r>
            <a:r>
              <a:rPr lang="en-GB" dirty="0">
                <a:ea typeface="Calibri"/>
                <a:cs typeface="Calibri"/>
                <a:sym typeface="Calibri"/>
              </a:rPr>
              <a:t>end users for the Anti-</a:t>
            </a:r>
            <a:r>
              <a:rPr lang="en-GB" dirty="0" err="1">
                <a:ea typeface="Calibri"/>
                <a:cs typeface="Calibri"/>
                <a:sym typeface="Calibri"/>
              </a:rPr>
              <a:t>Keylogger</a:t>
            </a:r>
            <a:r>
              <a:rPr lang="en-GB" dirty="0">
                <a:ea typeface="Calibri"/>
                <a:cs typeface="Calibri"/>
                <a:sym typeface="Calibri"/>
              </a:rPr>
              <a:t> project encompass a broad range of individuals and organizations concerned </a:t>
            </a:r>
            <a:r>
              <a:rPr lang="en-GB" dirty="0" smtClean="0">
                <a:ea typeface="Calibri"/>
                <a:cs typeface="Calibri"/>
                <a:sym typeface="Calibri"/>
              </a:rPr>
              <a:t>with safeguarding </a:t>
            </a:r>
            <a:r>
              <a:rPr lang="en-GB" dirty="0">
                <a:ea typeface="Calibri"/>
                <a:cs typeface="Calibri"/>
                <a:sym typeface="Calibri"/>
              </a:rPr>
              <a:t>their digital privacy and security. These may include: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r>
              <a:rPr lang="en-GB" b="1" dirty="0">
                <a:ea typeface="Calibri"/>
                <a:cs typeface="Calibri"/>
                <a:sym typeface="Calibri"/>
              </a:rPr>
              <a:t>1</a:t>
            </a:r>
            <a:r>
              <a:rPr lang="en-GB" dirty="0">
                <a:ea typeface="Calibri"/>
                <a:cs typeface="Calibri"/>
                <a:sym typeface="Calibri"/>
              </a:rPr>
              <a:t>. </a:t>
            </a:r>
            <a:r>
              <a:rPr lang="en-GB" b="1" dirty="0" smtClean="0">
                <a:ea typeface="Calibri"/>
                <a:cs typeface="Calibri"/>
                <a:sym typeface="Calibri"/>
              </a:rPr>
              <a:t>Individual </a:t>
            </a:r>
            <a:r>
              <a:rPr lang="en-GB" b="1" dirty="0" err="1" smtClean="0">
                <a:ea typeface="Calibri"/>
                <a:cs typeface="Calibri"/>
                <a:sym typeface="Calibri"/>
              </a:rPr>
              <a:t>Users</a:t>
            </a:r>
            <a:r>
              <a:rPr lang="en-GB" dirty="0" err="1" smtClean="0">
                <a:ea typeface="Calibri"/>
                <a:cs typeface="Calibri"/>
                <a:sym typeface="Calibri"/>
              </a:rPr>
              <a:t>:Everyday</a:t>
            </a:r>
            <a:r>
              <a:rPr lang="en-GB" dirty="0" smtClean="0">
                <a:ea typeface="Calibri"/>
                <a:cs typeface="Calibri"/>
                <a:sym typeface="Calibri"/>
              </a:rPr>
              <a:t> </a:t>
            </a:r>
            <a:r>
              <a:rPr lang="en-GB" dirty="0">
                <a:ea typeface="Calibri"/>
                <a:cs typeface="Calibri"/>
                <a:sym typeface="Calibri"/>
              </a:rPr>
              <a:t>computer users who seek to protect their personal information, such as login credentials</a:t>
            </a:r>
            <a:r>
              <a:rPr lang="en-GB" dirty="0" smtClean="0">
                <a:ea typeface="Calibri"/>
                <a:cs typeface="Calibri"/>
                <a:sym typeface="Calibri"/>
              </a:rPr>
              <a:t>,                         banking details</a:t>
            </a:r>
            <a:r>
              <a:rPr lang="en-GB" dirty="0">
                <a:ea typeface="Calibri"/>
                <a:cs typeface="Calibri"/>
                <a:sym typeface="Calibri"/>
              </a:rPr>
              <a:t>, and private communications, from being compromised by </a:t>
            </a:r>
            <a:r>
              <a:rPr lang="en-GB" dirty="0" err="1">
                <a:ea typeface="Calibri"/>
                <a:cs typeface="Calibri"/>
                <a:sym typeface="Calibri"/>
              </a:rPr>
              <a:t>keyloggers</a:t>
            </a:r>
            <a:r>
              <a:rPr lang="en-GB" dirty="0">
                <a:ea typeface="Calibri"/>
                <a:cs typeface="Calibri"/>
                <a:sym typeface="Calibri"/>
              </a:rPr>
              <a:t>.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r>
              <a:rPr lang="en-GB" b="1" dirty="0">
                <a:ea typeface="Calibri"/>
                <a:cs typeface="Calibri"/>
                <a:sym typeface="Calibri"/>
              </a:rPr>
              <a:t>2</a:t>
            </a:r>
            <a:r>
              <a:rPr lang="en-GB" b="1" dirty="0" smtClean="0">
                <a:ea typeface="Calibri"/>
                <a:cs typeface="Calibri"/>
                <a:sym typeface="Calibri"/>
              </a:rPr>
              <a:t>. Businesses </a:t>
            </a:r>
            <a:r>
              <a:rPr lang="en-GB" b="1" dirty="0">
                <a:ea typeface="Calibri"/>
                <a:cs typeface="Calibri"/>
                <a:sym typeface="Calibri"/>
              </a:rPr>
              <a:t>and Enterprises</a:t>
            </a:r>
            <a:r>
              <a:rPr lang="en-GB" dirty="0" smtClean="0">
                <a:ea typeface="Calibri"/>
                <a:cs typeface="Calibri"/>
                <a:sym typeface="Calibri"/>
              </a:rPr>
              <a:t>: </a:t>
            </a:r>
            <a:r>
              <a:rPr lang="en-GB" dirty="0">
                <a:ea typeface="Calibri"/>
                <a:cs typeface="Calibri"/>
                <a:sym typeface="Calibri"/>
              </a:rPr>
              <a:t>Organizations of all sizes, including small businesses, corporations, and government agencies, looking to safeguard sensitive corporate data and intellectual property from unauthorized access and espionage.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r>
              <a:rPr lang="en-GB" b="1" dirty="0" smtClean="0">
                <a:ea typeface="Calibri"/>
                <a:cs typeface="Calibri"/>
                <a:sym typeface="Calibri"/>
              </a:rPr>
              <a:t>3.Healthcare </a:t>
            </a:r>
            <a:r>
              <a:rPr lang="en-GB" b="1" dirty="0">
                <a:ea typeface="Calibri"/>
                <a:cs typeface="Calibri"/>
                <a:sym typeface="Calibri"/>
              </a:rPr>
              <a:t>Providers</a:t>
            </a:r>
            <a:r>
              <a:rPr lang="en-GB" dirty="0" smtClean="0">
                <a:ea typeface="Calibri"/>
                <a:cs typeface="Calibri"/>
                <a:sym typeface="Calibri"/>
              </a:rPr>
              <a:t>: </a:t>
            </a:r>
            <a:r>
              <a:rPr lang="en-GB" dirty="0">
                <a:ea typeface="Calibri"/>
                <a:cs typeface="Calibri"/>
                <a:sym typeface="Calibri"/>
              </a:rPr>
              <a:t>Hospitals, clinics, and healthcare organizations concerned with protecting patients' medical records and sensitive healthcare information in compliance with data protection regulations, such as HIPAA (Health Insurance Portability and Accountability Act).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r>
              <a:rPr lang="en-GB" b="1" dirty="0" smtClean="0">
                <a:ea typeface="Calibri"/>
                <a:cs typeface="Calibri"/>
                <a:sym typeface="Calibri"/>
              </a:rPr>
              <a:t>4. Educational </a:t>
            </a:r>
            <a:r>
              <a:rPr lang="en-GB" b="1" dirty="0">
                <a:ea typeface="Calibri"/>
                <a:cs typeface="Calibri"/>
                <a:sym typeface="Calibri"/>
              </a:rPr>
              <a:t>Institutions</a:t>
            </a:r>
            <a:r>
              <a:rPr lang="en-GB" dirty="0" smtClean="0">
                <a:ea typeface="Calibri"/>
                <a:cs typeface="Calibri"/>
                <a:sym typeface="Calibri"/>
              </a:rPr>
              <a:t>: </a:t>
            </a:r>
            <a:r>
              <a:rPr lang="en-GB" dirty="0">
                <a:ea typeface="Calibri"/>
                <a:cs typeface="Calibri"/>
                <a:sym typeface="Calibri"/>
              </a:rPr>
              <a:t>Schools, colleges, and universities striving to maintain the privacy and security of students' academic records, personal data, and research projects</a:t>
            </a:r>
            <a:r>
              <a:rPr lang="en-GB" dirty="0" smtClean="0">
                <a:ea typeface="Calibri"/>
                <a:cs typeface="Calibri"/>
                <a:sym typeface="Calibri"/>
              </a:rPr>
              <a:t>.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r>
              <a:rPr lang="en-GB" b="1" dirty="0">
                <a:ea typeface="Calibri"/>
                <a:cs typeface="Calibri"/>
                <a:sym typeface="Calibri"/>
              </a:rPr>
              <a:t>5. Government </a:t>
            </a:r>
            <a:r>
              <a:rPr lang="en-GB" b="1" dirty="0" smtClean="0">
                <a:ea typeface="Calibri"/>
                <a:cs typeface="Calibri"/>
                <a:sym typeface="Calibri"/>
              </a:rPr>
              <a:t>Agencies: </a:t>
            </a:r>
            <a:r>
              <a:rPr lang="en-GB" dirty="0" smtClean="0">
                <a:ea typeface="Calibri"/>
                <a:cs typeface="Calibri"/>
                <a:sym typeface="Calibri"/>
              </a:rPr>
              <a:t>Federal, </a:t>
            </a:r>
            <a:r>
              <a:rPr lang="en-GB" dirty="0">
                <a:ea typeface="Calibri"/>
                <a:cs typeface="Calibri"/>
                <a:sym typeface="Calibri"/>
              </a:rPr>
              <a:t>state, and local government entities tasked with safeguarding sensitive government data, classified information, and national security interests from cyber threats and espionage activities.</a:t>
            </a:r>
          </a:p>
          <a:p>
            <a:pPr lvl="0" algn="l" rtl="0">
              <a:buClr>
                <a:schemeClr val="dk1"/>
              </a:buClr>
              <a:buSzPts val="1100"/>
            </a:pPr>
            <a:endParaRPr lang="en-GB" dirty="0">
              <a:ea typeface="Calibri"/>
              <a:cs typeface="Calibri"/>
              <a:sym typeface="Calibri"/>
            </a:endParaRPr>
          </a:p>
          <a:p>
            <a:pPr lvl="0" algn="l" rtl="0">
              <a:buClr>
                <a:schemeClr val="dk1"/>
              </a:buClr>
              <a:buSzPts val="11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165" y="1507805"/>
            <a:ext cx="10760928" cy="302199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GB" b="1" dirty="0">
                <a:cs typeface="Calibri"/>
              </a:rPr>
              <a:t>Here are some potential approaches to address the challenges of </a:t>
            </a:r>
            <a:r>
              <a:rPr lang="en-GB" b="1" dirty="0" err="1">
                <a:cs typeface="Calibri"/>
              </a:rPr>
              <a:t>anti-keyloggers:Use</a:t>
            </a:r>
            <a:r>
              <a:rPr lang="en-GB" b="1" dirty="0">
                <a:cs typeface="Calibri"/>
              </a:rPr>
              <a:t> Antivirus and Anti-Malware </a:t>
            </a:r>
            <a:r>
              <a:rPr lang="en-GB" b="1" dirty="0" err="1">
                <a:cs typeface="Calibri"/>
              </a:rPr>
              <a:t>Software:Deploy</a:t>
            </a:r>
            <a:r>
              <a:rPr lang="en-GB" b="1" dirty="0">
                <a:cs typeface="Calibri"/>
              </a:rPr>
              <a:t> robust antivirus and anti-malware solutions on all company </a:t>
            </a:r>
            <a:r>
              <a:rPr lang="en-GB" b="1" dirty="0" err="1">
                <a:cs typeface="Calibri"/>
              </a:rPr>
              <a:t>devices.Keep</a:t>
            </a:r>
            <a:r>
              <a:rPr lang="en-GB" b="1" dirty="0">
                <a:cs typeface="Calibri"/>
              </a:rPr>
              <a:t> these tools up-to-date to detect and remove </a:t>
            </a:r>
            <a:r>
              <a:rPr lang="en-GB" b="1" dirty="0" err="1">
                <a:cs typeface="Calibri"/>
              </a:rPr>
              <a:t>keyloggers</a:t>
            </a:r>
            <a:r>
              <a:rPr lang="en-GB" b="1" dirty="0">
                <a:cs typeface="Calibri"/>
              </a:rPr>
              <a:t> and other forms of malware1.Regularly Update Software and Operating </a:t>
            </a:r>
            <a:r>
              <a:rPr lang="en-GB" b="1" dirty="0" err="1">
                <a:cs typeface="Calibri"/>
              </a:rPr>
              <a:t>Systems:Ensure</a:t>
            </a:r>
            <a:r>
              <a:rPr lang="en-GB" b="1" dirty="0">
                <a:cs typeface="Calibri"/>
              </a:rPr>
              <a:t> that your software and operating system are always </a:t>
            </a:r>
            <a:r>
              <a:rPr lang="en-GB" b="1" dirty="0" err="1">
                <a:cs typeface="Calibri"/>
              </a:rPr>
              <a:t>updated.Patches</a:t>
            </a:r>
            <a:r>
              <a:rPr lang="en-GB" b="1" dirty="0">
                <a:cs typeface="Calibri"/>
              </a:rPr>
              <a:t> and updates often include security fixes that can help prevent </a:t>
            </a:r>
            <a:r>
              <a:rPr lang="en-GB" b="1" dirty="0" err="1">
                <a:cs typeface="Calibri"/>
              </a:rPr>
              <a:t>keyloggers</a:t>
            </a:r>
            <a:r>
              <a:rPr lang="en-GB" b="1" dirty="0">
                <a:cs typeface="Calibri"/>
              </a:rPr>
              <a:t> from exploiting vulnerabilities2.Be Cautious with Downloads and Email </a:t>
            </a:r>
            <a:r>
              <a:rPr lang="en-GB" b="1" dirty="0" err="1">
                <a:cs typeface="Calibri"/>
              </a:rPr>
              <a:t>Attachments:Avoid</a:t>
            </a:r>
            <a:r>
              <a:rPr lang="en-GB" b="1" dirty="0">
                <a:cs typeface="Calibri"/>
              </a:rPr>
              <a:t> downloading files or opening attachments from untrusted </a:t>
            </a:r>
            <a:r>
              <a:rPr lang="en-GB" b="1" dirty="0" err="1">
                <a:cs typeface="Calibri"/>
              </a:rPr>
              <a:t>sources.Malicious</a:t>
            </a:r>
            <a:r>
              <a:rPr lang="en-GB" b="1" dirty="0">
                <a:cs typeface="Calibri"/>
              </a:rPr>
              <a:t> </a:t>
            </a:r>
            <a:r>
              <a:rPr lang="en-GB" b="1" dirty="0" err="1">
                <a:cs typeface="Calibri"/>
              </a:rPr>
              <a:t>keyloggers</a:t>
            </a:r>
            <a:r>
              <a:rPr lang="en-GB" b="1" dirty="0">
                <a:cs typeface="Calibri"/>
              </a:rPr>
              <a:t> can be disguised as legitimate software or documents1.Use Virtual Keyboards or On-Screen </a:t>
            </a:r>
            <a:r>
              <a:rPr lang="en-GB" b="1" dirty="0" err="1">
                <a:cs typeface="Calibri"/>
              </a:rPr>
              <a:t>Keyboards:Virtual</a:t>
            </a:r>
            <a:r>
              <a:rPr lang="en-GB" b="1" dirty="0">
                <a:cs typeface="Calibri"/>
              </a:rPr>
              <a:t> keyboards allow users to input characters using mouse clicks, reducing the risk of </a:t>
            </a:r>
            <a:r>
              <a:rPr lang="en-GB" b="1" dirty="0" err="1">
                <a:cs typeface="Calibri"/>
              </a:rPr>
              <a:t>keyloggers</a:t>
            </a:r>
            <a:r>
              <a:rPr lang="en-GB" b="1" dirty="0">
                <a:cs typeface="Calibri"/>
              </a:rPr>
              <a:t> capturing physical </a:t>
            </a:r>
            <a:r>
              <a:rPr lang="en-GB" b="1" dirty="0" err="1">
                <a:cs typeface="Calibri"/>
              </a:rPr>
              <a:t>keystrokes.On</a:t>
            </a:r>
            <a:r>
              <a:rPr lang="en-GB" b="1" dirty="0">
                <a:cs typeface="Calibri"/>
              </a:rPr>
              <a:t>-screen keyboards can also be used as an alternative to physical keyboards1.Implement </a:t>
            </a:r>
            <a:r>
              <a:rPr lang="en-GB" b="1" dirty="0" err="1">
                <a:cs typeface="Calibri"/>
              </a:rPr>
              <a:t>Behavior</a:t>
            </a:r>
            <a:r>
              <a:rPr lang="en-GB" b="1" dirty="0">
                <a:cs typeface="Calibri"/>
              </a:rPr>
              <a:t>-Based </a:t>
            </a:r>
            <a:r>
              <a:rPr lang="en-GB" b="1" dirty="0" err="1">
                <a:cs typeface="Calibri"/>
              </a:rPr>
              <a:t>Detection:Monitor</a:t>
            </a:r>
            <a:r>
              <a:rPr lang="en-GB" b="1" dirty="0">
                <a:cs typeface="Calibri"/>
              </a:rPr>
              <a:t> user </a:t>
            </a:r>
            <a:r>
              <a:rPr lang="en-GB" b="1" dirty="0" err="1">
                <a:cs typeface="Calibri"/>
              </a:rPr>
              <a:t>behavior</a:t>
            </a:r>
            <a:r>
              <a:rPr lang="en-GB" b="1" dirty="0">
                <a:cs typeface="Calibri"/>
              </a:rPr>
              <a:t> and detect </a:t>
            </a:r>
            <a:r>
              <a:rPr lang="en-GB" b="1" dirty="0" err="1">
                <a:cs typeface="Calibri"/>
              </a:rPr>
              <a:t>anomalies.If</a:t>
            </a:r>
            <a:r>
              <a:rPr lang="en-GB" b="1" dirty="0">
                <a:cs typeface="Calibri"/>
              </a:rPr>
              <a:t> a </a:t>
            </a:r>
            <a:r>
              <a:rPr lang="en-GB" b="1" dirty="0" err="1">
                <a:cs typeface="Calibri"/>
              </a:rPr>
              <a:t>keylogger</a:t>
            </a:r>
            <a:r>
              <a:rPr lang="en-GB" b="1" dirty="0">
                <a:cs typeface="Calibri"/>
              </a:rPr>
              <a:t> is active, it may exhibit unusual patterns in keystrokes or system interactions3.Network Segmentation and Access </a:t>
            </a:r>
            <a:r>
              <a:rPr lang="en-GB" b="1" dirty="0" err="1">
                <a:cs typeface="Calibri"/>
              </a:rPr>
              <a:t>Control:Segment</a:t>
            </a:r>
            <a:r>
              <a:rPr lang="en-GB" b="1" dirty="0">
                <a:cs typeface="Calibri"/>
              </a:rPr>
              <a:t> networks to limit access to sensitive </a:t>
            </a:r>
            <a:r>
              <a:rPr lang="en-GB" b="1" dirty="0" err="1">
                <a:cs typeface="Calibri"/>
              </a:rPr>
              <a:t>systems.Control</a:t>
            </a:r>
            <a:r>
              <a:rPr lang="en-GB" b="1" dirty="0">
                <a:cs typeface="Calibri"/>
              </a:rPr>
              <a:t> who can access critical devices to prevent unauthorized installation of </a:t>
            </a:r>
            <a:r>
              <a:rPr lang="en-GB" b="1" dirty="0" err="1">
                <a:cs typeface="Calibri"/>
              </a:rPr>
              <a:t>keyloggers</a:t>
            </a:r>
            <a:endParaRPr lang="en-IN" b="1" dirty="0">
              <a:cs typeface="Calibri"/>
            </a:endParaRPr>
          </a:p>
          <a:p>
            <a:pPr marL="305435" indent="-305435"/>
            <a:endParaRPr lang="en-IN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11015"/>
            <a:ext cx="11029616" cy="98185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501" y="829994"/>
            <a:ext cx="11029615" cy="5863144"/>
          </a:xfrm>
        </p:spPr>
        <p:txBody>
          <a:bodyPr/>
          <a:lstStyle/>
          <a:p>
            <a:r>
              <a:rPr lang="en-GB" sz="2000" b="1" dirty="0" smtClean="0">
                <a:solidFill>
                  <a:srgbClr val="0F0F0F"/>
                </a:solidFill>
              </a:rPr>
              <a:t>  </a:t>
            </a:r>
            <a:r>
              <a:rPr lang="en-GB" sz="1900" b="1" dirty="0">
                <a:solidFill>
                  <a:srgbClr val="0F0F0F"/>
                </a:solidFill>
              </a:rPr>
              <a:t>Hardware Requirements</a:t>
            </a:r>
            <a:r>
              <a:rPr lang="en-GB" sz="1900" b="1" dirty="0" smtClean="0">
                <a:solidFill>
                  <a:srgbClr val="0F0F0F"/>
                </a:solidFill>
              </a:rPr>
              <a:t>: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1.Processor: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</a:t>
            </a:r>
            <a:r>
              <a:rPr lang="en-GB" sz="1900" b="1" dirty="0">
                <a:solidFill>
                  <a:srgbClr val="0F0F0F"/>
                </a:solidFill>
              </a:rPr>
              <a:t>Minimum: Intel Core i3 or equivalent   - Recommended: Intel Core i5 or higher for better </a:t>
            </a:r>
            <a:r>
              <a:rPr lang="en-GB" sz="1900" b="1" dirty="0" smtClean="0">
                <a:solidFill>
                  <a:srgbClr val="0F0F0F"/>
                </a:solidFill>
              </a:rPr>
              <a:t>performance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2.Memory </a:t>
            </a:r>
            <a:r>
              <a:rPr lang="en-GB" sz="1900" b="1" dirty="0">
                <a:solidFill>
                  <a:srgbClr val="0F0F0F"/>
                </a:solidFill>
              </a:rPr>
              <a:t>(RAM</a:t>
            </a:r>
            <a:r>
              <a:rPr lang="en-GB" sz="1900" b="1" dirty="0" smtClean="0">
                <a:solidFill>
                  <a:srgbClr val="0F0F0F"/>
                </a:solidFill>
              </a:rPr>
              <a:t>):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Minimum</a:t>
            </a:r>
            <a:r>
              <a:rPr lang="en-GB" sz="1900" b="1" dirty="0">
                <a:solidFill>
                  <a:srgbClr val="0F0F0F"/>
                </a:solidFill>
              </a:rPr>
              <a:t>: 4 GB   - Recommended: 8 GB or more for improved multitasking </a:t>
            </a:r>
            <a:r>
              <a:rPr lang="en-GB" sz="1900" b="1" dirty="0" smtClean="0">
                <a:solidFill>
                  <a:srgbClr val="0F0F0F"/>
                </a:solidFill>
              </a:rPr>
              <a:t>capabilities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3.Storage:  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</a:t>
            </a:r>
            <a:r>
              <a:rPr lang="en-GB" sz="1900" b="1" dirty="0">
                <a:solidFill>
                  <a:srgbClr val="0F0F0F"/>
                </a:solidFill>
              </a:rPr>
              <a:t>Minimum: 100 MB of free disk space for installation   - Recommended: 500 MB or more for storing logs and temporary </a:t>
            </a:r>
            <a:r>
              <a:rPr lang="en-GB" sz="1900" b="1" dirty="0" smtClean="0">
                <a:solidFill>
                  <a:srgbClr val="0F0F0F"/>
                </a:solidFill>
              </a:rPr>
              <a:t>files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 </a:t>
            </a:r>
            <a:r>
              <a:rPr lang="en-GB" sz="1900" b="1" dirty="0">
                <a:solidFill>
                  <a:srgbClr val="0F0F0F"/>
                </a:solidFill>
              </a:rPr>
              <a:t>Software Requirements</a:t>
            </a:r>
            <a:r>
              <a:rPr lang="en-GB" sz="1900" b="1" dirty="0" smtClean="0">
                <a:solidFill>
                  <a:srgbClr val="0F0F0F"/>
                </a:solidFill>
              </a:rPr>
              <a:t>: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1.Operating </a:t>
            </a:r>
            <a:r>
              <a:rPr lang="en-GB" sz="1900" b="1" dirty="0">
                <a:solidFill>
                  <a:srgbClr val="0F0F0F"/>
                </a:solidFill>
              </a:rPr>
              <a:t>System</a:t>
            </a:r>
            <a:r>
              <a:rPr lang="en-GB" sz="1900" b="1" dirty="0" smtClean="0">
                <a:solidFill>
                  <a:srgbClr val="0F0F0F"/>
                </a:solidFill>
              </a:rPr>
              <a:t>: 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         </a:t>
            </a:r>
            <a:r>
              <a:rPr lang="en-GB" sz="1900" b="1" dirty="0">
                <a:solidFill>
                  <a:srgbClr val="0F0F0F"/>
                </a:solidFill>
              </a:rPr>
              <a:t>Windows, </a:t>
            </a:r>
            <a:r>
              <a:rPr lang="en-GB" sz="1900" b="1" dirty="0" smtClean="0">
                <a:solidFill>
                  <a:srgbClr val="0F0F0F"/>
                </a:solidFill>
              </a:rPr>
              <a:t>mac</a:t>
            </a:r>
            <a:r>
              <a:rPr lang="en-GB" sz="1900" b="1" dirty="0">
                <a:solidFill>
                  <a:srgbClr val="0F0F0F"/>
                </a:solidFill>
              </a:rPr>
              <a:t>-</a:t>
            </a:r>
            <a:r>
              <a:rPr lang="en-GB" sz="1900" b="1" dirty="0" smtClean="0">
                <a:solidFill>
                  <a:srgbClr val="0F0F0F"/>
                </a:solidFill>
              </a:rPr>
              <a:t>OS</a:t>
            </a:r>
            <a:r>
              <a:rPr lang="en-GB" sz="1900" b="1" dirty="0">
                <a:solidFill>
                  <a:srgbClr val="0F0F0F"/>
                </a:solidFill>
              </a:rPr>
              <a:t>, or Linux   - Compatible with both 32-bit and 64-bit versions of the operating </a:t>
            </a:r>
            <a:r>
              <a:rPr lang="en-GB" sz="1900" b="1" dirty="0" smtClean="0">
                <a:solidFill>
                  <a:srgbClr val="0F0F0F"/>
                </a:solidFill>
              </a:rPr>
              <a:t>system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2</a:t>
            </a:r>
            <a:r>
              <a:rPr lang="en-GB" sz="1900" b="1" dirty="0">
                <a:solidFill>
                  <a:srgbClr val="0F0F0F"/>
                </a:solidFill>
              </a:rPr>
              <a:t>. </a:t>
            </a:r>
            <a:r>
              <a:rPr lang="en-GB" sz="1900" b="1" dirty="0" smtClean="0">
                <a:solidFill>
                  <a:srgbClr val="0F0F0F"/>
                </a:solidFill>
              </a:rPr>
              <a:t>Python </a:t>
            </a:r>
            <a:r>
              <a:rPr lang="en-GB" sz="1900" b="1" dirty="0">
                <a:solidFill>
                  <a:srgbClr val="0F0F0F"/>
                </a:solidFill>
              </a:rPr>
              <a:t>Environment</a:t>
            </a:r>
            <a:r>
              <a:rPr lang="en-GB" sz="1900" b="1" dirty="0" smtClean="0">
                <a:solidFill>
                  <a:srgbClr val="0F0F0F"/>
                </a:solidFill>
              </a:rPr>
              <a:t>: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         Version </a:t>
            </a:r>
            <a:r>
              <a:rPr lang="en-GB" sz="1900" b="1" dirty="0">
                <a:solidFill>
                  <a:srgbClr val="0F0F0F"/>
                </a:solidFill>
              </a:rPr>
              <a:t>3.x (e.g., Python 3.6, Python 3.7)   - Required for running the anti-</a:t>
            </a:r>
            <a:r>
              <a:rPr lang="en-GB" sz="1900" b="1" dirty="0" err="1">
                <a:solidFill>
                  <a:srgbClr val="0F0F0F"/>
                </a:solidFill>
              </a:rPr>
              <a:t>keylogger</a:t>
            </a:r>
            <a:r>
              <a:rPr lang="en-GB" sz="1900" b="1" dirty="0">
                <a:solidFill>
                  <a:srgbClr val="0F0F0F"/>
                </a:solidFill>
              </a:rPr>
              <a:t> system software </a:t>
            </a:r>
            <a:r>
              <a:rPr lang="en-GB" sz="1900" b="1" dirty="0" smtClean="0">
                <a:solidFill>
                  <a:srgbClr val="0F0F0F"/>
                </a:solidFill>
              </a:rPr>
              <a:t>components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3</a:t>
            </a:r>
            <a:r>
              <a:rPr lang="en-GB" sz="1900" b="1" dirty="0">
                <a:solidFill>
                  <a:srgbClr val="0F0F0F"/>
                </a:solidFill>
              </a:rPr>
              <a:t>. </a:t>
            </a:r>
            <a:r>
              <a:rPr lang="en-GB" sz="1900" b="1" dirty="0" smtClean="0">
                <a:solidFill>
                  <a:srgbClr val="0F0F0F"/>
                </a:solidFill>
              </a:rPr>
              <a:t>Dependencies </a:t>
            </a:r>
            <a:r>
              <a:rPr lang="en-GB" sz="1900" b="1" dirty="0">
                <a:solidFill>
                  <a:srgbClr val="0F0F0F"/>
                </a:solidFill>
              </a:rPr>
              <a:t>and </a:t>
            </a:r>
            <a:r>
              <a:rPr lang="en-GB" sz="1900" b="1" dirty="0" smtClean="0">
                <a:solidFill>
                  <a:srgbClr val="0F0F0F"/>
                </a:solidFill>
              </a:rPr>
              <a:t>Libraries: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        </a:t>
            </a:r>
            <a:r>
              <a:rPr lang="en-GB" sz="1900" b="1" dirty="0" err="1" smtClean="0">
                <a:solidFill>
                  <a:srgbClr val="0F0F0F"/>
                </a:solidFill>
              </a:rPr>
              <a:t>Tkinter</a:t>
            </a:r>
            <a:r>
              <a:rPr lang="en-GB" sz="1900" b="1" dirty="0" smtClean="0">
                <a:solidFill>
                  <a:srgbClr val="0F0F0F"/>
                </a:solidFill>
              </a:rPr>
              <a:t> </a:t>
            </a:r>
            <a:r>
              <a:rPr lang="en-GB" sz="1900" b="1" dirty="0">
                <a:solidFill>
                  <a:srgbClr val="0F0F0F"/>
                </a:solidFill>
              </a:rPr>
              <a:t>(for GUI) </a:t>
            </a:r>
            <a:r>
              <a:rPr lang="en-GB" sz="1900" b="1" dirty="0" smtClean="0">
                <a:solidFill>
                  <a:srgbClr val="0F0F0F"/>
                </a:solidFill>
              </a:rPr>
              <a:t>,</a:t>
            </a:r>
            <a:r>
              <a:rPr lang="en-GB" sz="1900" b="1" dirty="0" err="1" smtClean="0">
                <a:solidFill>
                  <a:srgbClr val="0F0F0F"/>
                </a:solidFill>
              </a:rPr>
              <a:t>Googletrans</a:t>
            </a:r>
            <a:r>
              <a:rPr lang="en-GB" sz="1900" b="1" dirty="0" smtClean="0">
                <a:solidFill>
                  <a:srgbClr val="0F0F0F"/>
                </a:solidFill>
              </a:rPr>
              <a:t> </a:t>
            </a:r>
            <a:r>
              <a:rPr lang="en-GB" sz="1900" b="1" dirty="0">
                <a:solidFill>
                  <a:srgbClr val="0F0F0F"/>
                </a:solidFill>
              </a:rPr>
              <a:t>(for translation)  </a:t>
            </a:r>
            <a:r>
              <a:rPr lang="en-GB" sz="1900" b="1" dirty="0" smtClean="0">
                <a:solidFill>
                  <a:srgbClr val="0F0F0F"/>
                </a:solidFill>
              </a:rPr>
              <a:t>,Cryptography </a:t>
            </a:r>
            <a:r>
              <a:rPr lang="en-GB" sz="1900" b="1" dirty="0">
                <a:solidFill>
                  <a:srgbClr val="0F0F0F"/>
                </a:solidFill>
              </a:rPr>
              <a:t>libraries (for encryption</a:t>
            </a:r>
            <a:r>
              <a:rPr lang="en-GB" sz="1900" b="1" dirty="0" smtClean="0">
                <a:solidFill>
                  <a:srgbClr val="0F0F0F"/>
                </a:solidFill>
              </a:rPr>
              <a:t>), </a:t>
            </a:r>
            <a:r>
              <a:rPr lang="en-GB" sz="1900" b="1" dirty="0">
                <a:solidFill>
                  <a:srgbClr val="0F0F0F"/>
                </a:solidFill>
              </a:rPr>
              <a:t>System monitoring tools or libraries for real-time detection and </a:t>
            </a:r>
            <a:r>
              <a:rPr lang="en-GB" sz="1900" b="1" dirty="0" smtClean="0">
                <a:solidFill>
                  <a:srgbClr val="0F0F0F"/>
                </a:solidFill>
              </a:rPr>
              <a:t>analysis</a:t>
            </a:r>
          </a:p>
          <a:p>
            <a:r>
              <a:rPr lang="en-GB" sz="1900" b="1" dirty="0" smtClean="0">
                <a:solidFill>
                  <a:srgbClr val="0F0F0F"/>
                </a:solidFill>
              </a:rPr>
              <a:t>4</a:t>
            </a:r>
            <a:r>
              <a:rPr lang="en-GB" sz="1900" b="1" dirty="0">
                <a:solidFill>
                  <a:srgbClr val="0F0F0F"/>
                </a:solidFill>
              </a:rPr>
              <a:t>. </a:t>
            </a:r>
            <a:r>
              <a:rPr lang="en-GB" sz="1900" b="1" dirty="0" smtClean="0">
                <a:solidFill>
                  <a:srgbClr val="0F0F0F"/>
                </a:solidFill>
              </a:rPr>
              <a:t>Internet </a:t>
            </a:r>
            <a:r>
              <a:rPr lang="en-GB" sz="1900" b="1" dirty="0">
                <a:solidFill>
                  <a:srgbClr val="0F0F0F"/>
                </a:solidFill>
              </a:rPr>
              <a:t>Connection</a:t>
            </a:r>
            <a:r>
              <a:rPr lang="en-GB" sz="1900" b="1" dirty="0" smtClean="0">
                <a:solidFill>
                  <a:srgbClr val="0F0F0F"/>
                </a:solidFill>
              </a:rPr>
              <a:t>:</a:t>
            </a:r>
          </a:p>
          <a:p>
            <a:r>
              <a:rPr lang="en-GB" sz="1900" b="1" dirty="0">
                <a:solidFill>
                  <a:srgbClr val="0F0F0F"/>
                </a:solidFill>
              </a:rPr>
              <a:t> </a:t>
            </a:r>
            <a:r>
              <a:rPr lang="en-GB" sz="1900" b="1" dirty="0" smtClean="0">
                <a:solidFill>
                  <a:srgbClr val="0F0F0F"/>
                </a:solidFill>
              </a:rPr>
              <a:t>                      </a:t>
            </a:r>
            <a:r>
              <a:rPr lang="en-GB" sz="1900" b="1" dirty="0">
                <a:solidFill>
                  <a:srgbClr val="0F0F0F"/>
                </a:solidFill>
              </a:rPr>
              <a:t>Required for accessing online resources, such as updates and threat intelligence </a:t>
            </a:r>
            <a:r>
              <a:rPr lang="en-GB" sz="1900" b="1" dirty="0" smtClean="0">
                <a:solidFill>
                  <a:srgbClr val="0F0F0F"/>
                </a:solidFill>
              </a:rPr>
              <a:t>feeds</a:t>
            </a:r>
            <a:endParaRPr lang="en-IN" sz="19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566" y="1189484"/>
            <a:ext cx="11541982" cy="5187264"/>
          </a:xfrm>
        </p:spPr>
        <p:txBody>
          <a:bodyPr>
            <a:noAutofit/>
          </a:bodyPr>
          <a:lstStyle/>
          <a:p>
            <a:r>
              <a:rPr lang="en-GB" sz="1600" dirty="0" smtClean="0"/>
              <a:t>Let's </a:t>
            </a:r>
            <a:r>
              <a:rPr lang="en-GB" sz="1600" dirty="0"/>
              <a:t>break down the algorithms and deployment considerations for this project:</a:t>
            </a:r>
          </a:p>
          <a:p>
            <a:r>
              <a:rPr lang="en-GB" sz="1600" b="1" dirty="0"/>
              <a:t>Algorithms:</a:t>
            </a:r>
          </a:p>
          <a:p>
            <a:r>
              <a:rPr lang="en-GB" sz="1600" b="1" dirty="0" smtClean="0"/>
              <a:t>1.Translation </a:t>
            </a:r>
            <a:r>
              <a:rPr lang="en-GB" sz="1600" b="1" dirty="0"/>
              <a:t>Algorithm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Utilize the Google Translate API or any other translation service to perform the actual language translation.</a:t>
            </a:r>
          </a:p>
          <a:p>
            <a:pPr lvl="1"/>
            <a:r>
              <a:rPr lang="en-GB" sz="1600" dirty="0"/>
              <a:t>Extract text input from the user interface and translate it from the selected source language to the target language.</a:t>
            </a:r>
          </a:p>
          <a:p>
            <a:pPr lvl="1"/>
            <a:r>
              <a:rPr lang="en-GB" sz="1600" dirty="0"/>
              <a:t>Handle exceptions and errors gracefully, such as network errors or invalid input.</a:t>
            </a:r>
          </a:p>
          <a:p>
            <a:r>
              <a:rPr lang="en-GB" sz="1600" b="1" dirty="0" smtClean="0"/>
              <a:t>2.Language </a:t>
            </a:r>
            <a:r>
              <a:rPr lang="en-GB" sz="1600" b="1" dirty="0"/>
              <a:t>Detection Algorithm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Optionally, you can implement language detection to automatically detect the input language if the user doesn't specify it.</a:t>
            </a:r>
          </a:p>
          <a:p>
            <a:pPr lvl="1"/>
            <a:r>
              <a:rPr lang="en-GB" sz="1600" dirty="0"/>
              <a:t>You can use libraries like </a:t>
            </a:r>
            <a:r>
              <a:rPr lang="en-GB" sz="1600" dirty="0" err="1"/>
              <a:t>TextBlob</a:t>
            </a:r>
            <a:r>
              <a:rPr lang="en-GB" sz="1600" dirty="0"/>
              <a:t>, which offers language detection capabilities.</a:t>
            </a:r>
          </a:p>
          <a:p>
            <a:r>
              <a:rPr lang="en-GB" sz="1600" b="1" dirty="0" smtClean="0"/>
              <a:t>3.Error </a:t>
            </a:r>
            <a:r>
              <a:rPr lang="en-GB" sz="1600" b="1" dirty="0"/>
              <a:t>Handling Algorithm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Implement error handling mechanisms to deal with scenarios like network errors, API rate limits, or invalid input.</a:t>
            </a:r>
          </a:p>
          <a:p>
            <a:r>
              <a:rPr lang="en-GB" sz="1600" b="1" dirty="0"/>
              <a:t>Deployment:</a:t>
            </a:r>
          </a:p>
          <a:p>
            <a:r>
              <a:rPr lang="en-GB" sz="1600" b="1" dirty="0" smtClean="0"/>
              <a:t>1.Packaging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Package your application into an executable format for easy distribution and installation.</a:t>
            </a:r>
          </a:p>
          <a:p>
            <a:pPr lvl="1"/>
            <a:r>
              <a:rPr lang="en-GB" sz="1600" dirty="0"/>
              <a:t>You can use tools like </a:t>
            </a:r>
            <a:r>
              <a:rPr lang="en-GB" sz="1600" dirty="0" err="1"/>
              <a:t>PyInstaller</a:t>
            </a:r>
            <a:r>
              <a:rPr lang="en-GB" sz="1600" dirty="0"/>
              <a:t> or </a:t>
            </a:r>
            <a:r>
              <a:rPr lang="en-GB" sz="1600" dirty="0" err="1"/>
              <a:t>cx_Freeze</a:t>
            </a:r>
            <a:r>
              <a:rPr lang="en-GB" sz="1600" dirty="0"/>
              <a:t> to create standalone executables for Windows, </a:t>
            </a:r>
            <a:r>
              <a:rPr lang="en-GB" sz="1600" dirty="0" err="1"/>
              <a:t>macOS</a:t>
            </a:r>
            <a:r>
              <a:rPr lang="en-GB" sz="1600" dirty="0"/>
              <a:t>, and Linux platforms.</a:t>
            </a:r>
          </a:p>
          <a:p>
            <a:r>
              <a:rPr lang="en-GB" sz="1600" b="1" dirty="0" smtClean="0"/>
              <a:t>2.Distribution</a:t>
            </a:r>
            <a:r>
              <a:rPr lang="en-GB" sz="1600" dirty="0"/>
              <a:t>:</a:t>
            </a:r>
          </a:p>
          <a:p>
            <a:pPr lvl="1"/>
            <a:r>
              <a:rPr lang="en-GB" sz="1600" dirty="0"/>
              <a:t>Distribute your packaged application through various channels such as GitHub releases, </a:t>
            </a:r>
            <a:r>
              <a:rPr lang="en-GB" sz="1600" dirty="0" err="1"/>
              <a:t>PyPI</a:t>
            </a:r>
            <a:r>
              <a:rPr lang="en-GB" sz="1600" dirty="0"/>
              <a:t> (Python Package Index), or your own website.</a:t>
            </a:r>
          </a:p>
          <a:p>
            <a:pPr lvl="1"/>
            <a:r>
              <a:rPr lang="en-GB" sz="1600" dirty="0"/>
              <a:t>Provide clear instructions for users on how to download, install, and run the application on their respective platforms.</a:t>
            </a:r>
          </a:p>
          <a:p>
            <a:pPr marL="305435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9714-9FA6-E348-C759-01959F0C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73866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8564"/>
          <a:stretch/>
        </p:blipFill>
        <p:spPr>
          <a:xfrm>
            <a:off x="0" y="1519310"/>
            <a:ext cx="11439525" cy="46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5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3845" y="5556738"/>
            <a:ext cx="5200175" cy="110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/>
              <a:t>This is the output of my project</a:t>
            </a:r>
            <a:endParaRPr 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" y="1634416"/>
            <a:ext cx="7962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71C86B03-A834-4BD8-B89B-2C8BC3F2FE7B}" vid="{24922767-351F-47E9-BB39-360FE0D354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purl.org/dc/terms/"/>
    <ds:schemaRef ds:uri="http://purl.org/dc/elements/1.1/"/>
    <ds:schemaRef ds:uri="http://www.w3.org/XML/1998/namespace"/>
    <ds:schemaRef ds:uri="c0fa2617-96bd-425d-8578-e93563fe37c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158</TotalTime>
  <Words>1155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Theme1</vt:lpstr>
      <vt:lpstr>SASIKALA E</vt:lpstr>
      <vt:lpstr>AGENDA</vt:lpstr>
      <vt:lpstr>Problem Overview</vt:lpstr>
      <vt:lpstr>WHO ARE THE END USERS</vt:lpstr>
      <vt:lpstr>Proposed Solution</vt:lpstr>
      <vt:lpstr>System  Approach</vt:lpstr>
      <vt:lpstr>Algorithm &amp; Deployment</vt:lpstr>
      <vt:lpstr>MODELLING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user44</cp:lastModifiedBy>
  <cp:revision>34</cp:revision>
  <dcterms:created xsi:type="dcterms:W3CDTF">2021-05-26T16:50:10Z</dcterms:created>
  <dcterms:modified xsi:type="dcterms:W3CDTF">2024-04-01T06:22:20Z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