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ukta Medium"/>
      <p:regular r:id="rId17"/>
      <p:bold r:id="rId18"/>
    </p:embeddedFont>
    <p:embeddedFont>
      <p:font typeface="Nunito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Oswald Light"/>
      <p:regular r:id="rId31"/>
      <p:bold r:id="rId32"/>
    </p:embeddedFont>
    <p:embeddedFont>
      <p:font typeface="Comfortaa Medium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Light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ComfortaaMedium-regular.fntdata"/><Relationship Id="rId10" Type="http://schemas.openxmlformats.org/officeDocument/2006/relationships/slide" Target="slides/slide4.xml"/><Relationship Id="rId32" Type="http://schemas.openxmlformats.org/officeDocument/2006/relationships/font" Target="fonts/Oswald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omfortaa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uktaMedium-regular.fntdata"/><Relationship Id="rId16" Type="http://schemas.openxmlformats.org/officeDocument/2006/relationships/slide" Target="slides/slide10.xml"/><Relationship Id="rId19" Type="http://schemas.openxmlformats.org/officeDocument/2006/relationships/font" Target="fonts/NunitoSemiBold-regular.fntdata"/><Relationship Id="rId18" Type="http://schemas.openxmlformats.org/officeDocument/2006/relationships/font" Target="fonts/Mukta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cc6b67_2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643cc6b6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cc6b67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643cc6b67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43cc6b67_2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643cc6b6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43cc6b67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43cc6b6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643cc6b67_2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643cc6b6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43cc6b67_2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43cc6b67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cc6b67_2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643cc6b67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43cc6b6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643cc6b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cc6b67_1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643cc6b6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43cc6b67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643cc6b67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99840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Medium"/>
                <a:ea typeface="Comfortaa Medium"/>
                <a:cs typeface="Comfortaa Medium"/>
                <a:sym typeface="Comfortaa Medium"/>
              </a:rPr>
              <a:t>iStick 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kta Medium"/>
                <a:ea typeface="Mukta Medium"/>
                <a:cs typeface="Mukta Medium"/>
                <a:sym typeface="Mukta Medium"/>
              </a:rPr>
              <a:t>~ Cyber Creepers (IHF071)</a:t>
            </a:r>
            <a:endParaRPr>
              <a:latin typeface="Mukta Medium"/>
              <a:ea typeface="Mukta Medium"/>
              <a:cs typeface="Mukta Medium"/>
              <a:sym typeface="Mukta Medium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145250" y="2016984"/>
            <a:ext cx="4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214296" y="1940784"/>
            <a:ext cx="5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290496" y="1863550"/>
            <a:ext cx="456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Conclusion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</a:pPr>
            <a:r>
              <a:rPr lang="en-GB">
                <a:latin typeface="Oswald Light"/>
                <a:ea typeface="Oswald Light"/>
                <a:cs typeface="Oswald Light"/>
                <a:sym typeface="Oswald Light"/>
              </a:rPr>
              <a:t>U</a:t>
            </a:r>
            <a:r>
              <a:rPr lang="en-GB">
                <a:latin typeface="Oswald Light"/>
                <a:ea typeface="Oswald Light"/>
                <a:cs typeface="Oswald Light"/>
                <a:sym typeface="Oswald Light"/>
              </a:rPr>
              <a:t>sing stepper motor, image sensor to detect a wide range of area that could make the person move freely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</a:pPr>
            <a:r>
              <a:rPr lang="en-GB">
                <a:latin typeface="Oswald Light"/>
                <a:ea typeface="Oswald Light"/>
                <a:cs typeface="Oswald Light"/>
                <a:sym typeface="Oswald Light"/>
              </a:rPr>
              <a:t>Simple  solution, with affordable cost, and more safety for both indoor and outdoor applications.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Introduction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346735" y="183733"/>
            <a:ext cx="8497973" cy="4537663"/>
            <a:chOff x="6212550" y="1304875"/>
            <a:chExt cx="2632500" cy="3416400"/>
          </a:xfrm>
        </p:grpSpPr>
        <p:sp>
          <p:nvSpPr>
            <p:cNvPr id="145" name="Google Shape;145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idx="4294967295" type="body"/>
          </p:nvPr>
        </p:nvSpPr>
        <p:spPr>
          <a:xfrm>
            <a:off x="540421" y="183700"/>
            <a:ext cx="8052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Problem statement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8" name="Google Shape;148;p27"/>
          <p:cNvSpPr txBox="1"/>
          <p:nvPr>
            <p:ph idx="4294967295" type="body"/>
          </p:nvPr>
        </p:nvSpPr>
        <p:spPr>
          <a:xfrm>
            <a:off x="571350" y="1775722"/>
            <a:ext cx="80013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●"/>
            </a:pPr>
            <a:r>
              <a:rPr lang="en-GB" sz="2000">
                <a:latin typeface="Oswald Light"/>
                <a:ea typeface="Oswald Light"/>
                <a:cs typeface="Oswald Light"/>
                <a:sym typeface="Oswald Light"/>
              </a:rPr>
              <a:t>To develop a solution for Visually Impaired to navigate around them in places, with the help of arduino powered walking stick, iStick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8"/>
          <p:cNvGrpSpPr/>
          <p:nvPr/>
        </p:nvGrpSpPr>
        <p:grpSpPr>
          <a:xfrm>
            <a:off x="346735" y="183733"/>
            <a:ext cx="8497973" cy="4537662"/>
            <a:chOff x="6212550" y="1304875"/>
            <a:chExt cx="2632500" cy="3416400"/>
          </a:xfrm>
        </p:grpSpPr>
        <p:sp>
          <p:nvSpPr>
            <p:cNvPr id="154" name="Google Shape;154;p2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8"/>
          <p:cNvSpPr txBox="1"/>
          <p:nvPr>
            <p:ph idx="4294967295" type="body"/>
          </p:nvPr>
        </p:nvSpPr>
        <p:spPr>
          <a:xfrm>
            <a:off x="545696" y="183725"/>
            <a:ext cx="8052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Objectives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585373" y="908119"/>
            <a:ext cx="80013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9250" lvl="0" marL="457200" rtl="0" algn="ctr">
              <a:spcBef>
                <a:spcPts val="1600"/>
              </a:spcBef>
              <a:spcAft>
                <a:spcPts val="0"/>
              </a:spcAft>
              <a:buSzPts val="1900"/>
              <a:buFont typeface="Oswald Light"/>
              <a:buChar char="●"/>
            </a:pPr>
            <a:r>
              <a:rPr lang="en-GB" sz="1900">
                <a:latin typeface="Oswald Light"/>
                <a:ea typeface="Oswald Light"/>
                <a:cs typeface="Oswald Light"/>
                <a:sym typeface="Oswald Light"/>
              </a:rPr>
              <a:t>The iStick is a device for the visually impaired to guide the user to respective destination and avoiding to collide with the obstacles.</a:t>
            </a:r>
            <a:endParaRPr sz="1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Challenges</a:t>
            </a:r>
            <a:r>
              <a:rPr lang="en-GB"/>
              <a:t> </a:t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Challenge 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9"/>
          <p:cNvSpPr txBox="1"/>
          <p:nvPr>
            <p:ph idx="4294967295" type="body"/>
          </p:nvPr>
        </p:nvSpPr>
        <p:spPr>
          <a:xfrm>
            <a:off x="3189225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●"/>
            </a:pPr>
            <a:r>
              <a:rPr lang="en-GB" sz="1350">
                <a:solidFill>
                  <a:srgbClr val="2E2E2E"/>
                </a:solidFill>
                <a:latin typeface="Oswald Light"/>
                <a:ea typeface="Oswald Light"/>
                <a:cs typeface="Oswald Light"/>
                <a:sym typeface="Oswald Light"/>
              </a:rPr>
              <a:t>Processing Ultrasonic sensors output data in accordance with the obstacle distance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Challenge 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9"/>
          <p:cNvSpPr txBox="1"/>
          <p:nvPr>
            <p:ph idx="4294967295" type="body"/>
          </p:nvPr>
        </p:nvSpPr>
        <p:spPr>
          <a:xfrm>
            <a:off x="344471" y="21244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swald Light"/>
              <a:buChar char="●"/>
            </a:pPr>
            <a:r>
              <a:rPr lang="en-GB" sz="1400">
                <a:solidFill>
                  <a:srgbClr val="202124"/>
                </a:solidFill>
                <a:highlight>
                  <a:srgbClr val="FFFFFF"/>
                </a:highlight>
                <a:latin typeface="Oswald Light"/>
                <a:ea typeface="Oswald Light"/>
                <a:cs typeface="Oswald Light"/>
                <a:sym typeface="Oswald Light"/>
              </a:rPr>
              <a:t>Scan the surroundings for obstacles or orientation marks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Challenge 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61018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50"/>
              <a:buFont typeface="Oswald Light"/>
              <a:buChar char="●"/>
            </a:pPr>
            <a:r>
              <a:rPr lang="en-GB" sz="1500">
                <a:latin typeface="Oswald Light"/>
                <a:ea typeface="Oswald Light"/>
                <a:cs typeface="Oswald Light"/>
                <a:sym typeface="Oswald Light"/>
              </a:rPr>
              <a:t>Camera module’s </a:t>
            </a:r>
            <a:r>
              <a:rPr lang="en-GB" sz="1500">
                <a:latin typeface="Oswald Light"/>
                <a:ea typeface="Oswald Light"/>
                <a:cs typeface="Oswald Light"/>
                <a:sym typeface="Oswald Light"/>
              </a:rPr>
              <a:t>output</a:t>
            </a:r>
            <a:r>
              <a:rPr lang="en-GB" sz="1500">
                <a:latin typeface="Oswald Light"/>
                <a:ea typeface="Oswald Light"/>
                <a:cs typeface="Oswald Light"/>
                <a:sym typeface="Oswald Light"/>
              </a:rPr>
              <a:t> is also to be processed efficiently over time.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53700" y="17192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Components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Required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836775" y="1076200"/>
            <a:ext cx="3999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Arduino UNO board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Stepper Motor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Tooth Wheels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Buzzer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Ultrasonic sensor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Image sensor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Jumper wires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PushButton 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9v Battery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-GB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Walking Stick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Flow Chart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3849498" y="1344244"/>
            <a:ext cx="1996200" cy="4863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Stick Initiated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4095871" y="542950"/>
            <a:ext cx="1503900" cy="539100"/>
          </a:xfrm>
          <a:prstGeom prst="ellipse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15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189" name="Google Shape;189;p32"/>
          <p:cNvCxnSpPr>
            <a:stCxn id="188" idx="4"/>
            <a:endCxn id="187" idx="0"/>
          </p:cNvCxnSpPr>
          <p:nvPr/>
        </p:nvCxnSpPr>
        <p:spPr>
          <a:xfrm flipH="1">
            <a:off x="4847521" y="1082050"/>
            <a:ext cx="300" cy="26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0" name="Google Shape;190;p32"/>
          <p:cNvSpPr/>
          <p:nvPr/>
        </p:nvSpPr>
        <p:spPr>
          <a:xfrm>
            <a:off x="3849478" y="2268972"/>
            <a:ext cx="1996200" cy="5379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Front Ultrasonic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862174" y="2268972"/>
            <a:ext cx="1996200" cy="5379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Left Ultrasonic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6748920" y="2268972"/>
            <a:ext cx="1996200" cy="5379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Right Ultrasonic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3" name="Google Shape;193;p32"/>
          <p:cNvCxnSpPr>
            <a:stCxn id="187" idx="2"/>
            <a:endCxn id="191" idx="0"/>
          </p:cNvCxnSpPr>
          <p:nvPr/>
        </p:nvCxnSpPr>
        <p:spPr>
          <a:xfrm rot="5400000">
            <a:off x="3134748" y="555994"/>
            <a:ext cx="438300" cy="29874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32"/>
          <p:cNvCxnSpPr>
            <a:stCxn id="187" idx="2"/>
            <a:endCxn id="190" idx="0"/>
          </p:cNvCxnSpPr>
          <p:nvPr/>
        </p:nvCxnSpPr>
        <p:spPr>
          <a:xfrm flipH="1" rot="-5400000">
            <a:off x="4628748" y="2049394"/>
            <a:ext cx="438300" cy="6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32"/>
          <p:cNvCxnSpPr>
            <a:stCxn id="187" idx="2"/>
            <a:endCxn id="192" idx="0"/>
          </p:cNvCxnSpPr>
          <p:nvPr/>
        </p:nvCxnSpPr>
        <p:spPr>
          <a:xfrm flipH="1" rot="-5400000">
            <a:off x="6078198" y="599944"/>
            <a:ext cx="438300" cy="28995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32"/>
          <p:cNvSpPr/>
          <p:nvPr/>
        </p:nvSpPr>
        <p:spPr>
          <a:xfrm>
            <a:off x="916002" y="3067494"/>
            <a:ext cx="1886100" cy="880800"/>
          </a:xfrm>
          <a:prstGeom prst="diamond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Dis &lt; 60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3904085" y="3067494"/>
            <a:ext cx="1886100" cy="880800"/>
          </a:xfrm>
          <a:prstGeom prst="diamond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Dis &lt; 60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6808930" y="3067494"/>
            <a:ext cx="1886100" cy="880800"/>
          </a:xfrm>
          <a:prstGeom prst="diamond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Dis &lt; 60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99" name="Google Shape;199;p32"/>
          <p:cNvCxnSpPr>
            <a:stCxn id="196" idx="0"/>
            <a:endCxn id="191" idx="2"/>
          </p:cNvCxnSpPr>
          <p:nvPr/>
        </p:nvCxnSpPr>
        <p:spPr>
          <a:xfrm rot="-5400000">
            <a:off x="1729302" y="2936544"/>
            <a:ext cx="260700" cy="1200"/>
          </a:xfrm>
          <a:prstGeom prst="bentConnector3">
            <a:avLst>
              <a:gd fmla="val 5002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0" name="Google Shape;200;p32"/>
          <p:cNvCxnSpPr>
            <a:stCxn id="197" idx="0"/>
            <a:endCxn id="190" idx="2"/>
          </p:cNvCxnSpPr>
          <p:nvPr/>
        </p:nvCxnSpPr>
        <p:spPr>
          <a:xfrm rot="-5400000">
            <a:off x="4717085" y="2936844"/>
            <a:ext cx="260700" cy="600"/>
          </a:xfrm>
          <a:prstGeom prst="bentConnector3">
            <a:avLst>
              <a:gd fmla="val 5002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" name="Google Shape;201;p32"/>
          <p:cNvCxnSpPr>
            <a:stCxn id="198" idx="0"/>
            <a:endCxn id="192" idx="2"/>
          </p:cNvCxnSpPr>
          <p:nvPr/>
        </p:nvCxnSpPr>
        <p:spPr>
          <a:xfrm flipH="1" rot="5400000">
            <a:off x="7619080" y="2934594"/>
            <a:ext cx="260700" cy="5100"/>
          </a:xfrm>
          <a:prstGeom prst="bentConnector3">
            <a:avLst>
              <a:gd fmla="val 5002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2" name="Google Shape;202;p32"/>
          <p:cNvSpPr/>
          <p:nvPr/>
        </p:nvSpPr>
        <p:spPr>
          <a:xfrm>
            <a:off x="866349" y="4192819"/>
            <a:ext cx="1996200" cy="5379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Turn Buzzer ON with Time delay </a:t>
            </a:r>
            <a:r>
              <a:rPr lang="en-GB" sz="900">
                <a:solidFill>
                  <a:schemeClr val="lt1"/>
                </a:solidFill>
              </a:rPr>
              <a:t>between</a:t>
            </a:r>
            <a:r>
              <a:rPr lang="en-GB" sz="900">
                <a:solidFill>
                  <a:schemeClr val="lt1"/>
                </a:solidFill>
              </a:rPr>
              <a:t> ON and OFF 1 second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3842983" y="4192819"/>
            <a:ext cx="1996200" cy="5379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Turn ON vibrating Motor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6758076" y="4192819"/>
            <a:ext cx="1996200" cy="5379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Turn buzzer ON with no time for ON and OFF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05" name="Google Shape;205;p32"/>
          <p:cNvCxnSpPr>
            <a:stCxn id="196" idx="2"/>
            <a:endCxn id="202" idx="0"/>
          </p:cNvCxnSpPr>
          <p:nvPr/>
        </p:nvCxnSpPr>
        <p:spPr>
          <a:xfrm flipH="1" rot="-5400000">
            <a:off x="1739502" y="4067844"/>
            <a:ext cx="244500" cy="54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32"/>
          <p:cNvCxnSpPr>
            <a:stCxn id="197" idx="2"/>
            <a:endCxn id="203" idx="0"/>
          </p:cNvCxnSpPr>
          <p:nvPr/>
        </p:nvCxnSpPr>
        <p:spPr>
          <a:xfrm rot="5400000">
            <a:off x="4721885" y="4067544"/>
            <a:ext cx="244500" cy="60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32"/>
          <p:cNvCxnSpPr>
            <a:stCxn id="198" idx="2"/>
            <a:endCxn id="204" idx="0"/>
          </p:cNvCxnSpPr>
          <p:nvPr/>
        </p:nvCxnSpPr>
        <p:spPr>
          <a:xfrm flipH="1" rot="-5400000">
            <a:off x="7631830" y="4068444"/>
            <a:ext cx="244500" cy="42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32"/>
          <p:cNvCxnSpPr>
            <a:stCxn id="196" idx="1"/>
            <a:endCxn id="191" idx="1"/>
          </p:cNvCxnSpPr>
          <p:nvPr/>
        </p:nvCxnSpPr>
        <p:spPr>
          <a:xfrm rot="10800000">
            <a:off x="862302" y="2537994"/>
            <a:ext cx="53700" cy="969900"/>
          </a:xfrm>
          <a:prstGeom prst="bentConnector3">
            <a:avLst>
              <a:gd fmla="val 54367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32"/>
          <p:cNvCxnSpPr>
            <a:stCxn id="197" idx="1"/>
            <a:endCxn id="190" idx="1"/>
          </p:cNvCxnSpPr>
          <p:nvPr/>
        </p:nvCxnSpPr>
        <p:spPr>
          <a:xfrm rot="10800000">
            <a:off x="3849485" y="2537994"/>
            <a:ext cx="54600" cy="969900"/>
          </a:xfrm>
          <a:prstGeom prst="bentConnector3">
            <a:avLst>
              <a:gd fmla="val 53613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32"/>
          <p:cNvCxnSpPr>
            <a:stCxn id="198" idx="1"/>
            <a:endCxn id="192" idx="1"/>
          </p:cNvCxnSpPr>
          <p:nvPr/>
        </p:nvCxnSpPr>
        <p:spPr>
          <a:xfrm rot="10800000">
            <a:off x="6748930" y="2537994"/>
            <a:ext cx="60000" cy="969900"/>
          </a:xfrm>
          <a:prstGeom prst="bentConnector3">
            <a:avLst>
              <a:gd fmla="val 4968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1" name="Google Shape;211;p32"/>
          <p:cNvSpPr txBox="1"/>
          <p:nvPr/>
        </p:nvSpPr>
        <p:spPr>
          <a:xfrm>
            <a:off x="1906023" y="3804643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4877817" y="3804643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7773412" y="3804643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6554214" y="2869878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3582420" y="2869878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610625" y="2869878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Updation </a:t>
            </a:r>
            <a:r>
              <a:rPr lang="en-GB">
                <a:latin typeface="Nunito SemiBold"/>
                <a:ea typeface="Nunito SemiBold"/>
                <a:cs typeface="Nunito SemiBold"/>
                <a:sym typeface="Nunito SemiBold"/>
              </a:rPr>
              <a:t>of iStick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 Light"/>
              <a:buChar char="●"/>
            </a:pPr>
            <a:r>
              <a:rPr lang="en-GB" sz="2100">
                <a:latin typeface="Oswald Light"/>
                <a:ea typeface="Oswald Light"/>
                <a:cs typeface="Oswald Light"/>
                <a:sym typeface="Oswald Light"/>
              </a:rPr>
              <a:t>Using stepper-motor, we are going to direct the user who is visually impaired, by detecting the obstacles, sending alerts through buzzers and also pointing </a:t>
            </a:r>
            <a:r>
              <a:rPr lang="en-GB" sz="2100">
                <a:latin typeface="Oswald Light"/>
                <a:ea typeface="Oswald Light"/>
                <a:cs typeface="Oswald Light"/>
                <a:sym typeface="Oswald Light"/>
              </a:rPr>
              <a:t>the</a:t>
            </a:r>
            <a:r>
              <a:rPr lang="en-GB" sz="2100">
                <a:latin typeface="Oswald Light"/>
                <a:ea typeface="Oswald Light"/>
                <a:cs typeface="Oswald Light"/>
                <a:sym typeface="Oswald Light"/>
              </a:rPr>
              <a:t> stick towards obstacle-less direction.</a:t>
            </a:r>
            <a:endParaRPr sz="21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Font typeface="Oswald Light"/>
              <a:buChar char="●"/>
            </a:pPr>
            <a:r>
              <a:rPr lang="en-GB" sz="2100">
                <a:latin typeface="Oswald Light"/>
                <a:ea typeface="Oswald Light"/>
                <a:cs typeface="Oswald Light"/>
                <a:sym typeface="Oswald Light"/>
              </a:rPr>
              <a:t>Also using image sensors, we are avoiding the large obstacles like automobiles,building blocks etc.,with help of  </a:t>
            </a:r>
            <a:r>
              <a:rPr lang="en-GB" sz="2100">
                <a:latin typeface="Oswald Light"/>
                <a:ea typeface="Oswald Light"/>
                <a:cs typeface="Oswald Light"/>
                <a:sym typeface="Oswald Light"/>
              </a:rPr>
              <a:t>stepper-motor</a:t>
            </a:r>
            <a:endParaRPr sz="21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