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9"/>
  </p:notesMasterIdLst>
  <p:sldIdLst>
    <p:sldId id="256" r:id="rId3"/>
    <p:sldId id="259" r:id="rId4"/>
    <p:sldId id="261" r:id="rId5"/>
    <p:sldId id="390" r:id="rId6"/>
    <p:sldId id="391" r:id="rId7"/>
    <p:sldId id="389" r:id="rId8"/>
    <p:sldId id="379" r:id="rId9"/>
    <p:sldId id="380" r:id="rId10"/>
    <p:sldId id="381" r:id="rId11"/>
    <p:sldId id="383" r:id="rId12"/>
    <p:sldId id="384" r:id="rId13"/>
    <p:sldId id="385" r:id="rId14"/>
    <p:sldId id="386" r:id="rId15"/>
    <p:sldId id="388" r:id="rId16"/>
    <p:sldId id="354" r:id="rId17"/>
    <p:sldId id="387" r:id="rId1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6E7E"/>
    <a:srgbClr val="E6E1D4"/>
    <a:srgbClr val="D5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94496" autoAdjust="0"/>
  </p:normalViewPr>
  <p:slideViewPr>
    <p:cSldViewPr>
      <p:cViewPr varScale="1">
        <p:scale>
          <a:sx n="107" d="100"/>
          <a:sy n="107" d="100"/>
        </p:scale>
        <p:origin x="86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DF67BC-1628-4034-803B-00A0D23D1B35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716BE-0182-492E-AB48-882D6AAB2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459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2138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03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73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6AAE7B-53E5-48C3-B729-14F9D04702E9}"/>
              </a:ext>
            </a:extLst>
          </p:cNvPr>
          <p:cNvSpPr/>
          <p:nvPr userDrawn="1"/>
        </p:nvSpPr>
        <p:spPr>
          <a:xfrm>
            <a:off x="0" y="4670950"/>
            <a:ext cx="9144000" cy="504056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24848" y="3138522"/>
            <a:ext cx="53285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Ver 1.2.65</a:t>
            </a:r>
            <a:endParaRPr kumimoji="0"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924269" y="915566"/>
            <a:ext cx="5328592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4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MapleStory</a:t>
            </a:r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</a:p>
          <a:p>
            <a:pPr algn="ctr"/>
            <a:r>
              <a:rPr lang="en-US" altLang="ko-KR" sz="4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Dcal</a:t>
            </a:r>
            <a:endParaRPr lang="en-US" altLang="ko-KR" sz="48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algn="ctr"/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2EC3EA-DCD4-4AB8-8841-9A8AD7BDBD6A}"/>
              </a:ext>
            </a:extLst>
          </p:cNvPr>
          <p:cNvSpPr txBox="1"/>
          <p:nvPr/>
        </p:nvSpPr>
        <p:spPr>
          <a:xfrm>
            <a:off x="3347864" y="4443958"/>
            <a:ext cx="22322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Made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by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Sasibu</a:t>
            </a:r>
            <a:endParaRPr kumimoji="0"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D21879B-9348-4348-BC72-B7A59B1F4218}"/>
              </a:ext>
            </a:extLst>
          </p:cNvPr>
          <p:cNvSpPr/>
          <p:nvPr/>
        </p:nvSpPr>
        <p:spPr>
          <a:xfrm>
            <a:off x="215516" y="267494"/>
            <a:ext cx="8712968" cy="4680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26A1A64-935B-4DBE-BC3B-453B0BAB6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096579"/>
            <a:ext cx="7772400" cy="1022350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II.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Dpm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 calculation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212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A5767145-AF22-4A7D-96E4-1B2DCF19D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466"/>
          </a:xfrm>
        </p:spPr>
        <p:txBody>
          <a:bodyPr/>
          <a:lstStyle/>
          <a:p>
            <a:r>
              <a:rPr lang="en-US" altLang="ko-KR" dirty="0"/>
              <a:t>II.</a:t>
            </a:r>
            <a:r>
              <a:rPr lang="ko-KR" altLang="en-US" dirty="0"/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DPM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Calculation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A0FA22-8491-476C-9906-FD86126BD01E}"/>
              </a:ext>
            </a:extLst>
          </p:cNvPr>
          <p:cNvSpPr txBox="1"/>
          <p:nvPr/>
        </p:nvSpPr>
        <p:spPr>
          <a:xfrm>
            <a:off x="181948" y="1275606"/>
            <a:ext cx="2661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ko-KR" b="1" dirty="0"/>
              <a:t>Initial Condition</a:t>
            </a:r>
            <a:endParaRPr lang="en-US" altLang="ko-KR" b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D32C8E-549E-449D-B4E7-A9B4E86942CB}"/>
              </a:ext>
            </a:extLst>
          </p:cNvPr>
          <p:cNvSpPr txBox="1"/>
          <p:nvPr/>
        </p:nvSpPr>
        <p:spPr>
          <a:xfrm>
            <a:off x="379943" y="169071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altLang="ko-KR" b="1" dirty="0"/>
              <a:t>Lv./Items</a:t>
            </a:r>
            <a:endParaRPr lang="en-US" altLang="ko-KR" b="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DF27F08-C312-43BD-940B-C8EED41A39A0}"/>
              </a:ext>
            </a:extLst>
          </p:cNvPr>
          <p:cNvSpPr/>
          <p:nvPr/>
        </p:nvSpPr>
        <p:spPr>
          <a:xfrm>
            <a:off x="0" y="4670950"/>
            <a:ext cx="9144000" cy="504056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8A4238B-F5E5-418C-A28B-673ABA35B477}"/>
              </a:ext>
            </a:extLst>
          </p:cNvPr>
          <p:cNvSpPr/>
          <p:nvPr/>
        </p:nvSpPr>
        <p:spPr>
          <a:xfrm>
            <a:off x="683568" y="2060050"/>
            <a:ext cx="16428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ko-KR" altLang="en-US" sz="1400" b="1" dirty="0"/>
              <a:t>정복자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lv. 300</a:t>
            </a:r>
            <a:endParaRPr lang="ko-KR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64E2140-675E-47AE-9B10-1269A8B3A6C8}"/>
              </a:ext>
            </a:extLst>
          </p:cNvPr>
          <p:cNvSpPr/>
          <p:nvPr/>
        </p:nvSpPr>
        <p:spPr>
          <a:xfrm>
            <a:off x="691434" y="2929562"/>
            <a:ext cx="14782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lphaUcPeriod" startAt="2"/>
            </a:pPr>
            <a:r>
              <a: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아이템 스펙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AD559C-2AC3-472F-884C-D9981AE407CD}"/>
              </a:ext>
            </a:extLst>
          </p:cNvPr>
          <p:cNvSpPr txBox="1"/>
          <p:nvPr/>
        </p:nvSpPr>
        <p:spPr>
          <a:xfrm>
            <a:off x="1013831" y="2325221"/>
            <a:ext cx="1842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Main Stat Point = 3063</a:t>
            </a:r>
            <a:endParaRPr lang="ko-KR" alt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26FA03A-0EF9-4479-8818-9DA492B204F4}"/>
              </a:ext>
            </a:extLst>
          </p:cNvPr>
          <p:cNvSpPr txBox="1"/>
          <p:nvPr/>
        </p:nvSpPr>
        <p:spPr>
          <a:xfrm>
            <a:off x="1018147" y="2621785"/>
            <a:ext cx="19527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Secondary Stat Point = 4</a:t>
            </a:r>
            <a:endParaRPr lang="ko-KR" altLang="en-US" sz="1400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B50FCCA7-CAEC-4466-B027-2A43445C2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3291830"/>
            <a:ext cx="7864465" cy="916111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66156A9-685A-44F8-BAE3-307F7D0A3B30}"/>
              </a:ext>
            </a:extLst>
          </p:cNvPr>
          <p:cNvSpPr txBox="1"/>
          <p:nvPr/>
        </p:nvSpPr>
        <p:spPr>
          <a:xfrm>
            <a:off x="6823721" y="3049089"/>
            <a:ext cx="2156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ko-KR" altLang="en-US" sz="1200" dirty="0"/>
              <a:t>장신구류는 고려 하지 않음</a:t>
            </a:r>
          </a:p>
        </p:txBody>
      </p:sp>
    </p:spTree>
    <p:extLst>
      <p:ext uri="{BB962C8B-B14F-4D97-AF65-F5344CB8AC3E}">
        <p14:creationId xmlns:p14="http://schemas.microsoft.com/office/powerpoint/2010/main" val="1684969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A5767145-AF22-4A7D-96E4-1B2DCF19D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466"/>
          </a:xfrm>
        </p:spPr>
        <p:txBody>
          <a:bodyPr/>
          <a:lstStyle/>
          <a:p>
            <a:r>
              <a:rPr lang="en-US" altLang="ko-KR" dirty="0"/>
              <a:t>II.</a:t>
            </a:r>
            <a:r>
              <a:rPr lang="ko-KR" altLang="en-US" dirty="0"/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DPM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Calculation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A0FA22-8491-476C-9906-FD86126BD01E}"/>
              </a:ext>
            </a:extLst>
          </p:cNvPr>
          <p:cNvSpPr txBox="1"/>
          <p:nvPr/>
        </p:nvSpPr>
        <p:spPr>
          <a:xfrm>
            <a:off x="181948" y="1275606"/>
            <a:ext cx="2661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ko-KR" b="1" dirty="0"/>
              <a:t>Initial Condition</a:t>
            </a:r>
            <a:endParaRPr lang="en-US" altLang="ko-KR" b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D32C8E-549E-449D-B4E7-A9B4E86942CB}"/>
              </a:ext>
            </a:extLst>
          </p:cNvPr>
          <p:cNvSpPr txBox="1"/>
          <p:nvPr/>
        </p:nvSpPr>
        <p:spPr>
          <a:xfrm>
            <a:off x="379942" y="1690718"/>
            <a:ext cx="3615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Additional Stat /Attack Point</a:t>
            </a:r>
            <a:endParaRPr lang="en-US" altLang="ko-KR" b="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DF27F08-C312-43BD-940B-C8EED41A39A0}"/>
              </a:ext>
            </a:extLst>
          </p:cNvPr>
          <p:cNvSpPr/>
          <p:nvPr/>
        </p:nvSpPr>
        <p:spPr>
          <a:xfrm>
            <a:off x="0" y="4670950"/>
            <a:ext cx="9144000" cy="504056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53659B0-99EC-44E7-98FB-81A8645DF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034276"/>
            <a:ext cx="7864465" cy="9161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C7A24E-91E1-4FEA-BECF-2A3E4C592533}"/>
              </a:ext>
            </a:extLst>
          </p:cNvPr>
          <p:cNvSpPr txBox="1"/>
          <p:nvPr/>
        </p:nvSpPr>
        <p:spPr>
          <a:xfrm>
            <a:off x="7585253" y="3006926"/>
            <a:ext cx="14223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200" dirty="0"/>
              <a:t>Ref. </a:t>
            </a:r>
            <a:r>
              <a:rPr lang="ko-KR" altLang="en-US" sz="1000" dirty="0"/>
              <a:t>중급옵션 기준</a:t>
            </a:r>
            <a:endParaRPr lang="ko-KR" alt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D9BC20-FDAA-4486-9A74-8C885184B6F6}"/>
              </a:ext>
            </a:extLst>
          </p:cNvPr>
          <p:cNvSpPr txBox="1"/>
          <p:nvPr/>
        </p:nvSpPr>
        <p:spPr>
          <a:xfrm>
            <a:off x="5364088" y="3019187"/>
            <a:ext cx="23246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000" dirty="0"/>
              <a:t>Weapon </a:t>
            </a:r>
            <a:r>
              <a:rPr lang="ko-KR" altLang="en-US" sz="1000" dirty="0"/>
              <a:t>스펙은 다음 페이지에 게시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F36F49-FF5F-43AB-A50B-6DBD1EB0B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219822"/>
            <a:ext cx="8252054" cy="133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77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744B786-ACF1-45F9-941F-F2CB73F6A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644680"/>
            <a:ext cx="2520280" cy="3291794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0E7924EA-6A85-4592-B97E-88F1F8DE8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466"/>
          </a:xfrm>
        </p:spPr>
        <p:txBody>
          <a:bodyPr/>
          <a:lstStyle/>
          <a:p>
            <a:r>
              <a:rPr lang="en-US" altLang="ko-KR" dirty="0"/>
              <a:t>II.</a:t>
            </a:r>
            <a:r>
              <a:rPr lang="ko-KR" altLang="en-US" dirty="0"/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DPM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Calculation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959FD6-F536-4A5D-9535-CF1F16B279B3}"/>
              </a:ext>
            </a:extLst>
          </p:cNvPr>
          <p:cNvSpPr txBox="1"/>
          <p:nvPr/>
        </p:nvSpPr>
        <p:spPr>
          <a:xfrm>
            <a:off x="181948" y="987574"/>
            <a:ext cx="2661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ko-KR" b="1" dirty="0"/>
              <a:t>Initial Condition</a:t>
            </a:r>
            <a:endParaRPr lang="en-US" altLang="ko-KR" b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A0EE8C-50FC-4F82-8947-72B15A42394C}"/>
              </a:ext>
            </a:extLst>
          </p:cNvPr>
          <p:cNvSpPr txBox="1"/>
          <p:nvPr/>
        </p:nvSpPr>
        <p:spPr>
          <a:xfrm>
            <a:off x="395537" y="127534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0" dirty="0"/>
              <a:t>Weapon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AA4409-F693-49D9-8BD2-C36B937A93C7}"/>
              </a:ext>
            </a:extLst>
          </p:cNvPr>
          <p:cNvSpPr txBox="1"/>
          <p:nvPr/>
        </p:nvSpPr>
        <p:spPr>
          <a:xfrm>
            <a:off x="3419872" y="105958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0" dirty="0"/>
              <a:t>Buff Skill (Solo)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F6D6400-FEBF-4FC7-AC03-18CADAF41C0D}"/>
              </a:ext>
            </a:extLst>
          </p:cNvPr>
          <p:cNvSpPr/>
          <p:nvPr/>
        </p:nvSpPr>
        <p:spPr>
          <a:xfrm>
            <a:off x="3707904" y="1347872"/>
            <a:ext cx="5256584" cy="3025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600" dirty="0"/>
              <a:t>전 직업 메이플 용사</a:t>
            </a:r>
            <a:r>
              <a:rPr lang="en-US" altLang="ko-KR" sz="1600" dirty="0"/>
              <a:t>, </a:t>
            </a:r>
            <a:r>
              <a:rPr lang="ko-KR" altLang="en-US" sz="1600" dirty="0"/>
              <a:t>무기 부스터 고려</a:t>
            </a:r>
            <a:endParaRPr lang="en-US" altLang="ko-KR" sz="1600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600" dirty="0"/>
              <a:t>히어로 </a:t>
            </a:r>
            <a:r>
              <a:rPr lang="ko-KR" altLang="en-US" sz="1600" dirty="0" err="1"/>
              <a:t>어콤</a:t>
            </a:r>
            <a:r>
              <a:rPr lang="ko-KR" altLang="en-US" sz="1600" dirty="0"/>
              <a:t>, 분노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인레이지</a:t>
            </a:r>
            <a:r>
              <a:rPr lang="ko-KR" altLang="en-US" sz="1600" dirty="0"/>
              <a:t> 고려</a:t>
            </a:r>
            <a:endParaRPr lang="en-US" altLang="ko-KR" sz="1600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600" dirty="0" err="1"/>
              <a:t>다크나이트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버서크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비홀더</a:t>
            </a:r>
            <a:r>
              <a:rPr lang="ko-KR" altLang="en-US" sz="1600" dirty="0"/>
              <a:t> 버프 고려</a:t>
            </a:r>
            <a:endParaRPr lang="en-US" altLang="ko-KR" sz="1600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600" dirty="0" err="1"/>
              <a:t>아크메이지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엠플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메디</a:t>
            </a:r>
            <a:r>
              <a:rPr lang="ko-KR" altLang="en-US" sz="1600" dirty="0"/>
              <a:t> 적용</a:t>
            </a:r>
            <a:endParaRPr lang="en-US" altLang="ko-KR" sz="1600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600" dirty="0"/>
              <a:t>나이트로드 쉐도우 파트너</a:t>
            </a:r>
            <a:r>
              <a:rPr lang="en-US" altLang="ko-KR" sz="1600" dirty="0"/>
              <a:t>, </a:t>
            </a:r>
            <a:r>
              <a:rPr lang="ko-KR" altLang="en-US" sz="1600" dirty="0"/>
              <a:t>크리 고려</a:t>
            </a:r>
            <a:endParaRPr lang="en-US" altLang="ko-KR" sz="1600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600" dirty="0"/>
              <a:t>보우마스터 집중</a:t>
            </a:r>
            <a:r>
              <a:rPr lang="en-US" altLang="ko-KR" sz="1600" dirty="0"/>
              <a:t>,</a:t>
            </a:r>
            <a:r>
              <a:rPr lang="ko-KR" altLang="en-US" sz="1600" dirty="0"/>
              <a:t>엑스퍼트</a:t>
            </a:r>
            <a:r>
              <a:rPr lang="en-US" altLang="ko-KR" sz="1600" dirty="0"/>
              <a:t>, </a:t>
            </a:r>
            <a:r>
              <a:rPr lang="ko-KR" altLang="en-US" sz="1600" dirty="0"/>
              <a:t>크리 고려</a:t>
            </a:r>
            <a:endParaRPr lang="en-US" altLang="ko-KR" sz="1600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600" dirty="0" err="1"/>
              <a:t>신궁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모탈</a:t>
            </a:r>
            <a:r>
              <a:rPr lang="en-US" altLang="ko-KR" sz="1600" dirty="0"/>
              <a:t>, </a:t>
            </a:r>
            <a:r>
              <a:rPr lang="ko-KR" altLang="en-US" sz="1600" dirty="0"/>
              <a:t>엑스퍼트</a:t>
            </a:r>
            <a:r>
              <a:rPr lang="en-US" altLang="ko-KR" sz="1600" dirty="0"/>
              <a:t>, </a:t>
            </a:r>
            <a:r>
              <a:rPr lang="ko-KR" altLang="en-US" sz="1600" dirty="0"/>
              <a:t>크리 고려</a:t>
            </a:r>
            <a:endParaRPr lang="en-US" altLang="ko-KR" sz="1600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600" dirty="0" err="1"/>
              <a:t>바이퍼</a:t>
            </a:r>
            <a:r>
              <a:rPr lang="ko-KR" altLang="en-US" sz="1600" dirty="0"/>
              <a:t> 스턴 마스터리</a:t>
            </a:r>
            <a:r>
              <a:rPr lang="en-US" altLang="ko-KR" sz="1600" dirty="0"/>
              <a:t>/</a:t>
            </a:r>
            <a:r>
              <a:rPr lang="ko-KR" altLang="en-US" sz="1600" dirty="0" err="1"/>
              <a:t>윈드</a:t>
            </a:r>
            <a:r>
              <a:rPr lang="ko-KR" altLang="en-US" sz="1600" dirty="0"/>
              <a:t> 부스터 고려</a:t>
            </a:r>
            <a:endParaRPr lang="en-US" altLang="ko-KR" sz="1600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600" dirty="0"/>
              <a:t>캡틴 </a:t>
            </a:r>
            <a:r>
              <a:rPr lang="ko-KR" altLang="en-US" sz="1600" dirty="0" err="1"/>
              <a:t>호밍</a:t>
            </a:r>
            <a:r>
              <a:rPr lang="ko-KR" altLang="en-US" sz="1600" dirty="0"/>
              <a:t> 고려</a:t>
            </a:r>
            <a:endParaRPr lang="en-US" altLang="ko-KR" sz="1600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600" dirty="0"/>
              <a:t>속성 반감</a:t>
            </a:r>
            <a:r>
              <a:rPr lang="en-US" altLang="ko-KR" sz="1600" dirty="0"/>
              <a:t>/</a:t>
            </a:r>
            <a:r>
              <a:rPr lang="ko-KR" altLang="en-US" sz="1600" dirty="0"/>
              <a:t>증폭은 고려하지 않음</a:t>
            </a:r>
            <a:r>
              <a:rPr lang="en-US" altLang="ko-KR" sz="1600" dirty="0"/>
              <a:t>( </a:t>
            </a:r>
            <a:r>
              <a:rPr lang="ko-KR" altLang="en-US" sz="1600" dirty="0" err="1"/>
              <a:t>팔라딘</a:t>
            </a:r>
            <a:r>
              <a:rPr lang="ko-KR" altLang="en-US" sz="1600" dirty="0"/>
              <a:t> 차지 </a:t>
            </a:r>
            <a:r>
              <a:rPr lang="en-US" altLang="ko-KR" sz="1600" dirty="0"/>
              <a:t>X )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9A54AA-6509-499F-856B-1202EFD7E49E}"/>
              </a:ext>
            </a:extLst>
          </p:cNvPr>
          <p:cNvSpPr txBox="1"/>
          <p:nvPr/>
        </p:nvSpPr>
        <p:spPr>
          <a:xfrm>
            <a:off x="3419872" y="437195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0" dirty="0"/>
              <a:t>Buff Skill (Party)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47B811-DBA6-49AF-8460-8FBFDF8C9270}"/>
              </a:ext>
            </a:extLst>
          </p:cNvPr>
          <p:cNvSpPr/>
          <p:nvPr/>
        </p:nvSpPr>
        <p:spPr>
          <a:xfrm>
            <a:off x="3787241" y="4674605"/>
            <a:ext cx="4572000" cy="3660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600" dirty="0" err="1"/>
              <a:t>샤프아이즈</a:t>
            </a:r>
            <a:r>
              <a:rPr lang="en-US" altLang="ko-KR" sz="1600" dirty="0"/>
              <a:t>/ </a:t>
            </a:r>
            <a:r>
              <a:rPr lang="ko-KR" altLang="en-US" sz="1600" dirty="0" err="1"/>
              <a:t>윈드</a:t>
            </a:r>
            <a:r>
              <a:rPr lang="ko-KR" altLang="en-US" sz="1600" dirty="0"/>
              <a:t> 부스터</a:t>
            </a:r>
            <a:endParaRPr lang="en-US" altLang="ko-KR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0547CF-A398-406F-8841-23ABA9032808}"/>
              </a:ext>
            </a:extLst>
          </p:cNvPr>
          <p:cNvSpPr txBox="1"/>
          <p:nvPr/>
        </p:nvSpPr>
        <p:spPr>
          <a:xfrm>
            <a:off x="20676" y="4904877"/>
            <a:ext cx="2525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ko-KR" altLang="en-US" sz="1000" dirty="0"/>
              <a:t>마법사 무기의 마력합은 마력으로 여김</a:t>
            </a:r>
          </a:p>
        </p:txBody>
      </p:sp>
    </p:spTree>
    <p:extLst>
      <p:ext uri="{BB962C8B-B14F-4D97-AF65-F5344CB8AC3E}">
        <p14:creationId xmlns:p14="http://schemas.microsoft.com/office/powerpoint/2010/main" val="1049476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0E7924EA-6A85-4592-B97E-88F1F8DE8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466"/>
          </a:xfrm>
        </p:spPr>
        <p:txBody>
          <a:bodyPr/>
          <a:lstStyle/>
          <a:p>
            <a:r>
              <a:rPr lang="en-US" altLang="ko-KR" dirty="0"/>
              <a:t>II.</a:t>
            </a:r>
            <a:r>
              <a:rPr lang="ko-KR" altLang="en-US" dirty="0"/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DPM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Calculation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959FD6-F536-4A5D-9535-CF1F16B279B3}"/>
              </a:ext>
            </a:extLst>
          </p:cNvPr>
          <p:cNvSpPr txBox="1"/>
          <p:nvPr/>
        </p:nvSpPr>
        <p:spPr>
          <a:xfrm>
            <a:off x="181948" y="1103134"/>
            <a:ext cx="2661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ko-KR" b="0" dirty="0"/>
              <a:t>Calculation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D8928D-0148-4882-A45F-EF2413CB4809}"/>
              </a:ext>
            </a:extLst>
          </p:cNvPr>
          <p:cNvSpPr txBox="1"/>
          <p:nvPr/>
        </p:nvSpPr>
        <p:spPr>
          <a:xfrm>
            <a:off x="539552" y="1472466"/>
            <a:ext cx="7292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분 당 스킬 시전 횟수를 측정할 필요가 있어 이미 측정된 데이터 표를 활용하였다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[1]</a:t>
            </a:r>
            <a:r>
              <a:rPr lang="ko-KR" altLang="en-US" sz="1400" dirty="0"/>
              <a:t>의 </a:t>
            </a:r>
            <a:r>
              <a:rPr lang="en-US" altLang="ko-KR" sz="1400" dirty="0"/>
              <a:t>NPM </a:t>
            </a:r>
            <a:r>
              <a:rPr lang="ko-KR" altLang="en-US" sz="1400" dirty="0"/>
              <a:t>데이터를 참고하여 실제 인게임에서 측정한 값과 비교하여 신뢰성이 있음을 확인</a:t>
            </a:r>
            <a:endParaRPr lang="en-US" altLang="ko-KR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1C14CB0-6C4C-4D7B-9348-4D7BAD0DA4C1}"/>
              </a:ext>
            </a:extLst>
          </p:cNvPr>
          <p:cNvSpPr/>
          <p:nvPr/>
        </p:nvSpPr>
        <p:spPr>
          <a:xfrm>
            <a:off x="4046118" y="1978546"/>
            <a:ext cx="375776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ko-KR" altLang="en-US" sz="1000" dirty="0"/>
              <a:t>확인 완료 된 직업 </a:t>
            </a:r>
            <a:r>
              <a:rPr lang="en-US" altLang="ko-KR" sz="1000" dirty="0"/>
              <a:t>:  </a:t>
            </a:r>
            <a:r>
              <a:rPr lang="ko-KR" altLang="en-US" sz="1000" dirty="0" err="1"/>
              <a:t>다크나이트</a:t>
            </a:r>
            <a:r>
              <a:rPr lang="en-US" altLang="ko-KR" sz="1000" dirty="0"/>
              <a:t>,</a:t>
            </a:r>
            <a:r>
              <a:rPr lang="ko-KR" altLang="en-US" sz="1000" dirty="0" err="1"/>
              <a:t>팔라딘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섀도어</a:t>
            </a:r>
            <a:r>
              <a:rPr lang="en-US" altLang="ko-KR" sz="1000" dirty="0"/>
              <a:t>, </a:t>
            </a:r>
            <a:r>
              <a:rPr lang="ko-KR" altLang="en-US" sz="1000" dirty="0"/>
              <a:t>캡틴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바이퍼</a:t>
            </a:r>
            <a:r>
              <a:rPr lang="ko-KR" altLang="en-US" sz="1000" dirty="0"/>
              <a:t>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90B72A-6B3D-4E1B-813E-0BE862B09699}"/>
              </a:ext>
            </a:extLst>
          </p:cNvPr>
          <p:cNvSpPr/>
          <p:nvPr/>
        </p:nvSpPr>
        <p:spPr>
          <a:xfrm>
            <a:off x="0" y="4670950"/>
            <a:ext cx="9144000" cy="504056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5629DA4-CA3F-489A-9DAC-12246DBDD58C}"/>
              </a:ext>
            </a:extLst>
          </p:cNvPr>
          <p:cNvSpPr/>
          <p:nvPr/>
        </p:nvSpPr>
        <p:spPr>
          <a:xfrm>
            <a:off x="6097910" y="4653810"/>
            <a:ext cx="30780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1. https://m.blog.naver.com/jms11172/220776425210</a:t>
            </a:r>
            <a:endParaRPr lang="ko-KR" alt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455738-3D38-439D-A48C-ACE5CDC3A687}"/>
              </a:ext>
            </a:extLst>
          </p:cNvPr>
          <p:cNvSpPr txBox="1"/>
          <p:nvPr/>
        </p:nvSpPr>
        <p:spPr>
          <a:xfrm>
            <a:off x="539552" y="2433947"/>
            <a:ext cx="871424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버프 스킬을 적용하여 </a:t>
            </a:r>
            <a:r>
              <a:rPr lang="ko-KR" altLang="en-US" sz="1400" dirty="0" err="1"/>
              <a:t>스공</a:t>
            </a:r>
            <a:r>
              <a:rPr lang="ko-KR" altLang="en-US" sz="1400" dirty="0"/>
              <a:t> 계산을 하여 </a:t>
            </a:r>
            <a:r>
              <a:rPr lang="en-US" altLang="ko-KR" sz="1400" dirty="0"/>
              <a:t>Min/Max Damage</a:t>
            </a:r>
            <a:r>
              <a:rPr lang="ko-KR" altLang="en-US" sz="1400" dirty="0"/>
              <a:t> 계산을 완료 한 후에 각 스킬의 퍼센트 데미지 및</a:t>
            </a:r>
            <a:endParaRPr lang="en-US" altLang="ko-KR" sz="1400" dirty="0"/>
          </a:p>
          <a:p>
            <a:r>
              <a:rPr lang="ko-KR" altLang="en-US" sz="1400" dirty="0"/>
              <a:t>타수를 고려하여 분 당 </a:t>
            </a:r>
            <a:r>
              <a:rPr lang="ko-KR" altLang="en-US" sz="1400" dirty="0" err="1"/>
              <a:t>딜량을</a:t>
            </a:r>
            <a:r>
              <a:rPr lang="ko-KR" altLang="en-US" sz="1400" dirty="0"/>
              <a:t> 계산하였다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특히</a:t>
            </a:r>
            <a:r>
              <a:rPr lang="en-US" altLang="ko-KR" sz="1400" dirty="0"/>
              <a:t>, </a:t>
            </a:r>
            <a:r>
              <a:rPr lang="ko-KR" altLang="en-US" sz="1400" dirty="0"/>
              <a:t>크리티컬 데미지의 적용은 크리티컬 확률에 증폭 데미지를 적용시키는 방식으로 계산을 하였다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또한 </a:t>
            </a:r>
            <a:r>
              <a:rPr lang="ko-KR" altLang="en-US" sz="1400" dirty="0" err="1"/>
              <a:t>팔라딘은</a:t>
            </a:r>
            <a:r>
              <a:rPr lang="ko-KR" altLang="en-US" sz="1400" dirty="0"/>
              <a:t> </a:t>
            </a:r>
            <a:r>
              <a:rPr lang="en-US" altLang="ko-KR" sz="1400" dirty="0"/>
              <a:t>NPM</a:t>
            </a:r>
            <a:r>
              <a:rPr lang="ko-KR" altLang="en-US" sz="1400" dirty="0"/>
              <a:t>을 고려할 때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블래스터에</a:t>
            </a:r>
            <a:r>
              <a:rPr lang="ko-KR" altLang="en-US" sz="1400" dirty="0"/>
              <a:t> 관한 자료</a:t>
            </a:r>
            <a:r>
              <a:rPr lang="en-US" altLang="ko-KR" sz="1400" dirty="0"/>
              <a:t>[1]</a:t>
            </a:r>
            <a:r>
              <a:rPr lang="ko-KR" altLang="en-US" sz="1400" dirty="0"/>
              <a:t>와 실제 인게임에서 타이머를 가지고 얻은 </a:t>
            </a:r>
            <a:r>
              <a:rPr lang="ko-KR" altLang="en-US" sz="1400" dirty="0" err="1"/>
              <a:t>생츄어리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r>
              <a:rPr lang="ko-KR" altLang="en-US" sz="1400" dirty="0"/>
              <a:t>시전 및 시전 후 딜레이 시간을 고려하여</a:t>
            </a:r>
            <a:r>
              <a:rPr lang="en-US" altLang="ko-KR" sz="1400" dirty="0"/>
              <a:t> </a:t>
            </a:r>
            <a:r>
              <a:rPr lang="ko-KR" altLang="en-US" sz="1400" dirty="0" err="1"/>
              <a:t>딜량을</a:t>
            </a:r>
            <a:r>
              <a:rPr lang="ko-KR" altLang="en-US" sz="1400" dirty="0"/>
              <a:t> 계산하였다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2797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D21879B-9348-4348-BC72-B7A59B1F4218}"/>
              </a:ext>
            </a:extLst>
          </p:cNvPr>
          <p:cNvSpPr/>
          <p:nvPr/>
        </p:nvSpPr>
        <p:spPr>
          <a:xfrm>
            <a:off x="215516" y="267494"/>
            <a:ext cx="8712968" cy="4680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26A1A64-935B-4DBE-BC3B-453B0BAB6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096579"/>
            <a:ext cx="7772400" cy="1022350"/>
          </a:xfrm>
        </p:spPr>
        <p:txBody>
          <a:bodyPr>
            <a:normAutofit/>
          </a:bodyPr>
          <a:lstStyle/>
          <a:p>
            <a:pPr marL="857250" indent="-857250" algn="ctr">
              <a:buFont typeface="+mj-lt"/>
              <a:buAutoNum type="romanUcPeriod" startAt="3"/>
            </a:pPr>
            <a:r>
              <a:rPr lang="en-US" altLang="ko-K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262396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0E7924EA-6A85-4592-B97E-88F1F8DE8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III.</a:t>
            </a:r>
            <a:r>
              <a:rPr lang="ko-KR" altLang="en-US" dirty="0"/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en-US" altLang="ko-KR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C71B38F-258C-4D21-BCA2-C129116645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850576"/>
              </p:ext>
            </p:extLst>
          </p:nvPr>
        </p:nvGraphicFramePr>
        <p:xfrm>
          <a:off x="539552" y="1283186"/>
          <a:ext cx="1447800" cy="28727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74700">
                  <a:extLst>
                    <a:ext uri="{9D8B030D-6E8A-4147-A177-3AD203B41FA5}">
                      <a16:colId xmlns:a16="http://schemas.microsoft.com/office/drawing/2014/main" val="493345106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866325145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직업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무기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3882470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히어로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두손검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6473032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effectLst/>
                        </a:rPr>
                        <a:t>다크나이트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창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7431538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팔라딘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한손검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17419751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나로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아대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6009406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effectLst/>
                        </a:rPr>
                        <a:t>섀도어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단검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59526101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썬콜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스태프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17571758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불독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스태프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1882285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비숍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스태프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4531093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보마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5006388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신궁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석궁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489579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바이퍼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너클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0723755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캡틴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총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54751737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9AE6E66-2DC4-4A0E-AFDF-8D7304F5D7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056723"/>
              </p:ext>
            </p:extLst>
          </p:nvPr>
        </p:nvGraphicFramePr>
        <p:xfrm>
          <a:off x="1987352" y="1283186"/>
          <a:ext cx="4024807" cy="2872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8521">
                  <a:extLst>
                    <a:ext uri="{9D8B030D-6E8A-4147-A177-3AD203B41FA5}">
                      <a16:colId xmlns:a16="http://schemas.microsoft.com/office/drawing/2014/main" val="4114451850"/>
                    </a:ext>
                  </a:extLst>
                </a:gridCol>
                <a:gridCol w="1086992">
                  <a:extLst>
                    <a:ext uri="{9D8B030D-6E8A-4147-A177-3AD203B41FA5}">
                      <a16:colId xmlns:a16="http://schemas.microsoft.com/office/drawing/2014/main" val="3058408489"/>
                    </a:ext>
                  </a:extLst>
                </a:gridCol>
                <a:gridCol w="998857">
                  <a:extLst>
                    <a:ext uri="{9D8B030D-6E8A-4147-A177-3AD203B41FA5}">
                      <a16:colId xmlns:a16="http://schemas.microsoft.com/office/drawing/2014/main" val="3582841694"/>
                    </a:ext>
                  </a:extLst>
                </a:gridCol>
                <a:gridCol w="1160437">
                  <a:extLst>
                    <a:ext uri="{9D8B030D-6E8A-4147-A177-3AD203B41FA5}">
                      <a16:colId xmlns:a16="http://schemas.microsoft.com/office/drawing/2014/main" val="4024576675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effectLst/>
                        </a:rPr>
                        <a:t>스공</a:t>
                      </a:r>
                      <a:r>
                        <a:rPr lang="en-US" altLang="ko-KR" sz="1100" u="none" strike="noStrike" dirty="0">
                          <a:effectLst/>
                        </a:rPr>
                        <a:t>(Max)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effectLst/>
                        </a:rPr>
                        <a:t>스공</a:t>
                      </a:r>
                      <a:r>
                        <a:rPr lang="en-US" altLang="ko-KR" sz="1100" u="none" strike="noStrike" dirty="0">
                          <a:effectLst/>
                        </a:rPr>
                        <a:t>(Min)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DPM(Solo)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DPM(Party)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0019614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89513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48844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94,636,188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123,618,521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18743868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88330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38727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88,050,501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116,493,481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0308334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63293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34590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42,836,421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52,210,609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9647319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142562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71281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109,487,616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145,413,600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0842231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60620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33180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54,887,070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65,397,360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1225725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645926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592100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107,708,262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123,864,501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8332924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281858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258371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89,678,014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103,129,716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60855973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186361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170776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26,428,138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30,392,359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8512865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58578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47633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107,538,638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107,538,638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4751496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58418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47493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195,405,795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224,001,765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51477113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74685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40735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74,930,664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77,077,476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86588091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55552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30398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123,768,000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135,371,250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9824323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73706B7-E7E5-417A-958E-8C8F86F0344C}"/>
              </a:ext>
            </a:extLst>
          </p:cNvPr>
          <p:cNvSpPr txBox="1"/>
          <p:nvPr/>
        </p:nvSpPr>
        <p:spPr>
          <a:xfrm>
            <a:off x="181948" y="926306"/>
            <a:ext cx="2661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ko-KR" b="0" dirty="0">
                <a:latin typeface="Calibri" panose="020F0502020204030204" pitchFamily="34" charset="0"/>
                <a:cs typeface="Calibri" panose="020F0502020204030204" pitchFamily="34" charset="0"/>
              </a:rPr>
              <a:t>Result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7EF869-5574-4D7B-B526-63B597732504}"/>
              </a:ext>
            </a:extLst>
          </p:cNvPr>
          <p:cNvSpPr txBox="1"/>
          <p:nvPr/>
        </p:nvSpPr>
        <p:spPr>
          <a:xfrm>
            <a:off x="827584" y="4193764"/>
            <a:ext cx="434445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위 테이블에서의 나로의 </a:t>
            </a:r>
            <a:r>
              <a:rPr lang="ko-KR" altLang="en-US" sz="1050" dirty="0" err="1"/>
              <a:t>스공</a:t>
            </a:r>
            <a:r>
              <a:rPr lang="ko-KR" altLang="en-US" sz="1050" dirty="0"/>
              <a:t> 값은 </a:t>
            </a:r>
            <a:r>
              <a:rPr lang="ko-KR" altLang="en-US" sz="1050" dirty="0" err="1"/>
              <a:t>럭키세븐</a:t>
            </a:r>
            <a:r>
              <a:rPr lang="en-US" altLang="ko-KR" sz="1050" dirty="0"/>
              <a:t>/</a:t>
            </a:r>
            <a:r>
              <a:rPr lang="ko-KR" altLang="en-US" sz="1050" dirty="0" err="1"/>
              <a:t>트리플스로우</a:t>
            </a:r>
            <a:r>
              <a:rPr lang="ko-KR" altLang="en-US" sz="1050" dirty="0"/>
              <a:t> 공식 기반</a:t>
            </a:r>
            <a:endParaRPr lang="en-US" altLang="ko-KR" sz="1050" dirty="0"/>
          </a:p>
          <a:p>
            <a:r>
              <a:rPr lang="ko-KR" altLang="en-US" sz="1050" dirty="0"/>
              <a:t>마법사는 별도의 스킬 데미지 공식</a:t>
            </a:r>
            <a:r>
              <a:rPr lang="en-US" altLang="ko-KR" sz="1050" dirty="0"/>
              <a:t>[1][2]</a:t>
            </a:r>
            <a:r>
              <a:rPr lang="ko-KR" altLang="en-US" sz="1050" dirty="0"/>
              <a:t>을 이용하여 계산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68F8D79-C57E-45EC-B7F9-E7D52E8FCABA}"/>
              </a:ext>
            </a:extLst>
          </p:cNvPr>
          <p:cNvSpPr/>
          <p:nvPr/>
        </p:nvSpPr>
        <p:spPr>
          <a:xfrm>
            <a:off x="0" y="4670950"/>
            <a:ext cx="9144000" cy="504056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09B3CAE-43C2-41A0-91D2-D85A47E348E2}"/>
              </a:ext>
            </a:extLst>
          </p:cNvPr>
          <p:cNvSpPr/>
          <p:nvPr/>
        </p:nvSpPr>
        <p:spPr>
          <a:xfrm>
            <a:off x="3705821" y="4678859"/>
            <a:ext cx="33661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1. https://m.blog.naver.com/jms11172/220775888660</a:t>
            </a:r>
            <a:endParaRPr lang="ko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8642441-53FC-4D51-9651-19F15BB42F3E}"/>
              </a:ext>
            </a:extLst>
          </p:cNvPr>
          <p:cNvSpPr/>
          <p:nvPr/>
        </p:nvSpPr>
        <p:spPr>
          <a:xfrm>
            <a:off x="3705821" y="4867097"/>
            <a:ext cx="543817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2. http://exoot.blogspot.com/2009/11/developers-resource-maplestory-formula.html?m=1</a:t>
            </a:r>
            <a:endParaRPr lang="ko-KR" altLang="en-US" sz="1000" dirty="0"/>
          </a:p>
        </p:txBody>
      </p: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6C0DFCE7-EA03-4A22-993A-51BAD7B7ED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728447"/>
              </p:ext>
            </p:extLst>
          </p:nvPr>
        </p:nvGraphicFramePr>
        <p:xfrm>
          <a:off x="6445721" y="975543"/>
          <a:ext cx="2448270" cy="3641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11">
                  <a:extLst>
                    <a:ext uri="{9D8B030D-6E8A-4147-A177-3AD203B41FA5}">
                      <a16:colId xmlns:a16="http://schemas.microsoft.com/office/drawing/2014/main" val="3319706887"/>
                    </a:ext>
                  </a:extLst>
                </a:gridCol>
                <a:gridCol w="962448">
                  <a:extLst>
                    <a:ext uri="{9D8B030D-6E8A-4147-A177-3AD203B41FA5}">
                      <a16:colId xmlns:a16="http://schemas.microsoft.com/office/drawing/2014/main" val="2849441022"/>
                    </a:ext>
                  </a:extLst>
                </a:gridCol>
                <a:gridCol w="1008111">
                  <a:extLst>
                    <a:ext uri="{9D8B030D-6E8A-4147-A177-3AD203B41FA5}">
                      <a16:colId xmlns:a16="http://schemas.microsoft.com/office/drawing/2014/main" val="1637016546"/>
                    </a:ext>
                  </a:extLst>
                </a:gridCol>
              </a:tblGrid>
              <a:tr h="2490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DPM(Solo)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DPM(Party)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570170"/>
                  </a:ext>
                </a:extLst>
              </a:tr>
              <a:tr h="2818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신궁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신궁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046108"/>
                  </a:ext>
                </a:extLst>
              </a:tr>
              <a:tr h="2818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캡틴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나이트로드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244610"/>
                  </a:ext>
                </a:extLst>
              </a:tr>
              <a:tr h="2818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나이트로드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캡틴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825340"/>
                  </a:ext>
                </a:extLst>
              </a:tr>
              <a:tr h="2818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썬콜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썬콜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003543"/>
                  </a:ext>
                </a:extLst>
              </a:tr>
              <a:tr h="2818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보우마스터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히어로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75890"/>
                  </a:ext>
                </a:extLst>
              </a:tr>
              <a:tr h="2818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히어로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다크나이트</a:t>
                      </a:r>
                      <a:endParaRPr lang="en-US" altLang="ko-K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356715"/>
                  </a:ext>
                </a:extLst>
              </a:tr>
              <a:tr h="2818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불독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보우마스터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757467"/>
                  </a:ext>
                </a:extLst>
              </a:tr>
              <a:tr h="2818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8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다크나이트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불독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444842"/>
                  </a:ext>
                </a:extLst>
              </a:tr>
              <a:tr h="2818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바이퍼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바이퍼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188260"/>
                  </a:ext>
                </a:extLst>
              </a:tr>
              <a:tr h="2818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섀도어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섀도어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744200"/>
                  </a:ext>
                </a:extLst>
              </a:tr>
              <a:tr h="2818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팔라딘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팔라딘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129123"/>
                  </a:ext>
                </a:extLst>
              </a:tr>
              <a:tr h="2818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비숍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비숍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351071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B2491D24-C4F1-48F8-8760-38567183BC10}"/>
              </a:ext>
            </a:extLst>
          </p:cNvPr>
          <p:cNvSpPr txBox="1"/>
          <p:nvPr/>
        </p:nvSpPr>
        <p:spPr>
          <a:xfrm>
            <a:off x="3517440" y="1027918"/>
            <a:ext cx="2566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000" dirty="0"/>
              <a:t>Party Buff = </a:t>
            </a:r>
            <a:r>
              <a:rPr lang="ko-KR" altLang="en-US" sz="1000" dirty="0" err="1"/>
              <a:t>윈드부스터</a:t>
            </a:r>
            <a:r>
              <a:rPr lang="ko-KR" altLang="en-US" sz="1000" dirty="0"/>
              <a:t> </a:t>
            </a:r>
            <a:r>
              <a:rPr lang="en-US" altLang="ko-KR" sz="1000" dirty="0"/>
              <a:t>+ </a:t>
            </a:r>
            <a:r>
              <a:rPr lang="ko-KR" altLang="en-US" sz="1000" dirty="0" err="1"/>
              <a:t>샤프아이즈</a:t>
            </a:r>
            <a:endParaRPr lang="ko-KR" altLang="en-US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CAF91F-E002-444E-8290-94F8C0FDBC28}"/>
              </a:ext>
            </a:extLst>
          </p:cNvPr>
          <p:cNvSpPr txBox="1"/>
          <p:nvPr/>
        </p:nvSpPr>
        <p:spPr>
          <a:xfrm>
            <a:off x="6757801" y="635182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- DPM</a:t>
            </a:r>
            <a:r>
              <a:rPr lang="ko-KR" altLang="en-US" b="1" dirty="0"/>
              <a:t> 순위 </a:t>
            </a:r>
            <a:r>
              <a:rPr lang="en-US" altLang="ko-KR" b="1" dirty="0"/>
              <a:t>-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99929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 rot="16200000">
            <a:off x="2415195" y="-992646"/>
            <a:ext cx="1080120" cy="2880320"/>
          </a:xfrm>
        </p:spPr>
        <p:txBody>
          <a:bodyPr vert="eaVert"/>
          <a:lstStyle/>
          <a:p>
            <a:r>
              <a:rPr lang="en-US" altLang="ko-KR" sz="4800" dirty="0"/>
              <a:t>Contents</a:t>
            </a:r>
            <a:endParaRPr lang="ko-KR" altLang="en-US" sz="4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625364"/>
            <a:ext cx="7272808" cy="2412268"/>
          </a:xfrm>
        </p:spPr>
        <p:txBody>
          <a:bodyPr/>
          <a:lstStyle/>
          <a:p>
            <a:pPr marL="400050" indent="-400050">
              <a:buFont typeface="+mj-lt"/>
              <a:buAutoNum type="romanUcPeriod"/>
            </a:pPr>
            <a:r>
              <a:rPr lang="en-US" altLang="ko-KR" sz="2000" dirty="0"/>
              <a:t>AP Calculation</a:t>
            </a:r>
          </a:p>
          <a:p>
            <a:pPr marL="400050" indent="-400050">
              <a:buFont typeface="+mj-lt"/>
              <a:buAutoNum type="romanUcPeriod"/>
            </a:pPr>
            <a:endParaRPr lang="en-US" altLang="ko-KR" sz="2000" dirty="0"/>
          </a:p>
          <a:p>
            <a:pPr marL="400050" indent="-400050">
              <a:buFont typeface="+mj-lt"/>
              <a:buAutoNum type="romanUcPeriod"/>
            </a:pPr>
            <a:r>
              <a:rPr lang="en-US" altLang="ko-KR" sz="2000" dirty="0"/>
              <a:t>Skill Data/Formula</a:t>
            </a:r>
          </a:p>
          <a:p>
            <a:pPr marL="400050" indent="-400050">
              <a:buFont typeface="+mj-lt"/>
              <a:buAutoNum type="romanUcPeriod"/>
            </a:pPr>
            <a:endParaRPr lang="en-US" altLang="ko-KR" sz="2000" dirty="0"/>
          </a:p>
          <a:p>
            <a:pPr marL="400050" indent="-400050">
              <a:buFont typeface="+mj-lt"/>
              <a:buAutoNum type="romanUcPeriod"/>
            </a:pPr>
            <a:r>
              <a:rPr lang="en-US" altLang="ko-KR" sz="2000" dirty="0"/>
              <a:t>DPM Calculation</a:t>
            </a:r>
          </a:p>
          <a:p>
            <a:pPr marL="400050" indent="-400050">
              <a:buFont typeface="+mj-lt"/>
              <a:buAutoNum type="romanUcPeriod"/>
            </a:pPr>
            <a:endParaRPr lang="en-US" altLang="ko-KR" sz="2000" dirty="0"/>
          </a:p>
          <a:p>
            <a:pPr marL="400050" indent="-400050">
              <a:buFont typeface="+mj-lt"/>
              <a:buAutoNum type="romanUcPeriod"/>
            </a:pPr>
            <a:r>
              <a:rPr lang="en-US" altLang="ko-KR" sz="2000" dirty="0"/>
              <a:t>Conclusion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2AA9A9E-0698-4FAD-9030-86F7123E51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8" t="3466" r="3464"/>
          <a:stretch/>
        </p:blipFill>
        <p:spPr bwMode="auto">
          <a:xfrm>
            <a:off x="179512" y="483518"/>
            <a:ext cx="984927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71EE3F3-F7D8-46DE-84CF-F77646533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74" y="1923678"/>
            <a:ext cx="1017002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10797E1-04E1-471C-B69A-DAB5F01FB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407271"/>
            <a:ext cx="969825" cy="1324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D21879B-9348-4348-BC72-B7A59B1F4218}"/>
              </a:ext>
            </a:extLst>
          </p:cNvPr>
          <p:cNvSpPr/>
          <p:nvPr/>
        </p:nvSpPr>
        <p:spPr>
          <a:xfrm>
            <a:off x="215516" y="267494"/>
            <a:ext cx="8712968" cy="4680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26A1A64-935B-4DBE-BC3B-453B0BAB6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096579"/>
            <a:ext cx="7772400" cy="1022350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I.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AP Calculation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669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I.</a:t>
            </a:r>
            <a:r>
              <a:rPr lang="ko-KR" altLang="en-US" dirty="0"/>
              <a:t>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능력치 개념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계산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A1D565-0AD0-4C25-A2E5-8A9C7B83468B}"/>
              </a:ext>
            </a:extLst>
          </p:cNvPr>
          <p:cNvSpPr txBox="1"/>
          <p:nvPr/>
        </p:nvSpPr>
        <p:spPr>
          <a:xfrm>
            <a:off x="181949" y="987574"/>
            <a:ext cx="2301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ko-KR" b="0" dirty="0"/>
              <a:t>AP Calculation 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AC7CA08-4F76-45CA-9EE2-6E01BEEE4B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112943"/>
              </p:ext>
            </p:extLst>
          </p:nvPr>
        </p:nvGraphicFramePr>
        <p:xfrm>
          <a:off x="539552" y="1347614"/>
          <a:ext cx="468051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0173">
                  <a:extLst>
                    <a:ext uri="{9D8B030D-6E8A-4147-A177-3AD203B41FA5}">
                      <a16:colId xmlns:a16="http://schemas.microsoft.com/office/drawing/2014/main" val="3201201004"/>
                    </a:ext>
                  </a:extLst>
                </a:gridCol>
                <a:gridCol w="1560173">
                  <a:extLst>
                    <a:ext uri="{9D8B030D-6E8A-4147-A177-3AD203B41FA5}">
                      <a16:colId xmlns:a16="http://schemas.microsoft.com/office/drawing/2014/main" val="1615702516"/>
                    </a:ext>
                  </a:extLst>
                </a:gridCol>
                <a:gridCol w="1560173">
                  <a:extLst>
                    <a:ext uri="{9D8B030D-6E8A-4147-A177-3AD203B41FA5}">
                      <a16:colId xmlns:a16="http://schemas.microsoft.com/office/drawing/2014/main" val="3458508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정복자 </a:t>
                      </a:r>
                      <a:r>
                        <a:rPr lang="en-US" altLang="ko-KR" dirty="0"/>
                        <a:t>lv.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 err="1"/>
                        <a:t>스탯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보조 </a:t>
                      </a:r>
                      <a:r>
                        <a:rPr lang="ko-KR" altLang="en-US" dirty="0" err="1"/>
                        <a:t>스탯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734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1769</a:t>
                      </a:r>
                      <a:endParaRPr lang="ko-KR" altLang="en-US" dirty="0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825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2370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415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3071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198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13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4774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978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5875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984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7076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16436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8ABD697-FC96-4F09-A926-BCAB183BE1F6}"/>
              </a:ext>
            </a:extLst>
          </p:cNvPr>
          <p:cNvSpPr txBox="1"/>
          <p:nvPr/>
        </p:nvSpPr>
        <p:spPr>
          <a:xfrm>
            <a:off x="5220071" y="2283718"/>
            <a:ext cx="38164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 정복자 시스템에서 정복자 레벨 </a:t>
            </a:r>
            <a:r>
              <a:rPr lang="en-US" altLang="ko-KR" sz="1400" dirty="0"/>
              <a:t>0~499</a:t>
            </a:r>
            <a:r>
              <a:rPr lang="ko-KR" altLang="en-US" sz="1400" dirty="0"/>
              <a:t>까지는 </a:t>
            </a:r>
            <a:r>
              <a:rPr lang="en-US" altLang="ko-KR" sz="1400" dirty="0"/>
              <a:t>AP</a:t>
            </a:r>
            <a:r>
              <a:rPr lang="ko-KR" altLang="en-US" sz="1400" dirty="0"/>
              <a:t>가 </a:t>
            </a:r>
            <a:r>
              <a:rPr lang="en-US" altLang="ko-KR" sz="1400" dirty="0"/>
              <a:t>5</a:t>
            </a:r>
            <a:r>
              <a:rPr lang="ko-KR" altLang="en-US" sz="1400" dirty="0"/>
              <a:t>에서 시작하여 </a:t>
            </a:r>
            <a:r>
              <a:rPr lang="en-US" altLang="ko-KR" sz="1400" dirty="0"/>
              <a:t>100</a:t>
            </a:r>
            <a:r>
              <a:rPr lang="ko-KR" altLang="en-US" sz="1400" dirty="0"/>
              <a:t>단위로 </a:t>
            </a:r>
            <a:r>
              <a:rPr lang="en-US" altLang="ko-KR" sz="1400" dirty="0"/>
              <a:t>+1</a:t>
            </a:r>
            <a:r>
              <a:rPr lang="ko-KR" altLang="en-US" sz="1400" dirty="0"/>
              <a:t>씩 증가하고</a:t>
            </a:r>
            <a:r>
              <a:rPr lang="en-US" altLang="ko-KR" sz="1400" dirty="0"/>
              <a:t>, </a:t>
            </a:r>
            <a:r>
              <a:rPr lang="ko-KR" altLang="en-US" sz="1400" dirty="0"/>
              <a:t>레벨 </a:t>
            </a:r>
            <a:r>
              <a:rPr lang="en-US" altLang="ko-KR" sz="1400" dirty="0"/>
              <a:t>500</a:t>
            </a:r>
            <a:r>
              <a:rPr lang="ko-KR" altLang="en-US" sz="1400" dirty="0"/>
              <a:t>부터는 </a:t>
            </a:r>
            <a:r>
              <a:rPr lang="en-US" altLang="ko-KR" sz="1400" dirty="0"/>
              <a:t>11</a:t>
            </a:r>
            <a:r>
              <a:rPr lang="ko-KR" altLang="en-US" sz="1400" dirty="0"/>
              <a:t>에서 </a:t>
            </a:r>
            <a:r>
              <a:rPr lang="en-US" altLang="ko-KR" sz="1400" dirty="0"/>
              <a:t>+1</a:t>
            </a:r>
            <a:r>
              <a:rPr lang="ko-KR" altLang="en-US" sz="1400" dirty="0"/>
              <a:t>씩 </a:t>
            </a:r>
            <a:r>
              <a:rPr lang="en-US" altLang="ko-KR" sz="1400" dirty="0"/>
              <a:t>AP</a:t>
            </a:r>
            <a:r>
              <a:rPr lang="ko-KR" altLang="en-US" sz="1400" dirty="0"/>
              <a:t>가 증가함을 알고 캐릭터 </a:t>
            </a:r>
            <a:r>
              <a:rPr lang="en-US" altLang="ko-KR" sz="1400" dirty="0"/>
              <a:t>AP </a:t>
            </a:r>
            <a:r>
              <a:rPr lang="ko-KR" altLang="en-US" sz="1400" dirty="0"/>
              <a:t>계산</a:t>
            </a:r>
          </a:p>
        </p:txBody>
      </p:sp>
    </p:spTree>
    <p:extLst>
      <p:ext uri="{BB962C8B-B14F-4D97-AF65-F5344CB8AC3E}">
        <p14:creationId xmlns:p14="http://schemas.microsoft.com/office/powerpoint/2010/main" val="2366840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CCF76218-EC24-4F7F-8E58-87E41FE61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238"/>
          </a:xfrm>
        </p:spPr>
        <p:txBody>
          <a:bodyPr/>
          <a:lstStyle/>
          <a:p>
            <a:r>
              <a:rPr lang="en-US" altLang="ko-KR" dirty="0"/>
              <a:t>I.</a:t>
            </a:r>
            <a:r>
              <a:rPr lang="ko-KR" altLang="en-US" dirty="0"/>
              <a:t>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능력치 개념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계산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258BAC-2DB4-4C75-A384-67D090149762}"/>
              </a:ext>
            </a:extLst>
          </p:cNvPr>
          <p:cNvSpPr txBox="1"/>
          <p:nvPr/>
        </p:nvSpPr>
        <p:spPr>
          <a:xfrm>
            <a:off x="181948" y="987574"/>
            <a:ext cx="3021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ko-KR" b="0" dirty="0"/>
              <a:t>Stat Damage Calculation </a:t>
            </a:r>
          </a:p>
        </p:txBody>
      </p:sp>
    </p:spTree>
    <p:extLst>
      <p:ext uri="{BB962C8B-B14F-4D97-AF65-F5344CB8AC3E}">
        <p14:creationId xmlns:p14="http://schemas.microsoft.com/office/powerpoint/2010/main" val="618117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87CA2-D902-4E56-B9FF-F16376E62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1F60A7-AB88-4BBB-AF2F-8905306ACB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393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5F82CE3D-C7F5-4F34-8459-4293B0176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0043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A5A97A2C-3673-4F0C-9E6A-E70348365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466"/>
          </a:xfrm>
        </p:spPr>
        <p:txBody>
          <a:bodyPr/>
          <a:lstStyle/>
          <a:p>
            <a:r>
              <a:rPr lang="en-US" altLang="ko-KR" dirty="0"/>
              <a:t>I.</a:t>
            </a:r>
            <a:r>
              <a:rPr lang="ko-KR" altLang="en-US" dirty="0"/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Damage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Formula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208CA4-5202-4A13-87F7-4EFCE16C9A4E}"/>
              </a:ext>
            </a:extLst>
          </p:cNvPr>
          <p:cNvSpPr txBox="1"/>
          <p:nvPr/>
        </p:nvSpPr>
        <p:spPr>
          <a:xfrm>
            <a:off x="181948" y="1275606"/>
            <a:ext cx="2661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ko-KR" b="1" dirty="0"/>
              <a:t>General Formula[1][2]</a:t>
            </a:r>
            <a:endParaRPr lang="en-US" altLang="ko-KR" b="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88A5A7E-11D3-49E9-8A71-7FC9330D7DF4}"/>
              </a:ext>
            </a:extLst>
          </p:cNvPr>
          <p:cNvSpPr/>
          <p:nvPr/>
        </p:nvSpPr>
        <p:spPr>
          <a:xfrm>
            <a:off x="0" y="4670950"/>
            <a:ext cx="9144000" cy="504056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D7E767-84DA-438E-9B43-1DFC212408BE}"/>
              </a:ext>
            </a:extLst>
          </p:cNvPr>
          <p:cNvSpPr/>
          <p:nvPr/>
        </p:nvSpPr>
        <p:spPr>
          <a:xfrm>
            <a:off x="3798168" y="4686404"/>
            <a:ext cx="538234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1.http://exoot.blogspot.com/2009/11/developers-resource-maplestory-formula.html?m=1</a:t>
            </a:r>
            <a:endParaRPr lang="ko-KR" alt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4E1250-F66E-4D4F-A32C-EF6EC35A963B}"/>
              </a:ext>
            </a:extLst>
          </p:cNvPr>
          <p:cNvSpPr txBox="1"/>
          <p:nvPr/>
        </p:nvSpPr>
        <p:spPr>
          <a:xfrm>
            <a:off x="467544" y="169836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altLang="ko-KR" b="1" dirty="0"/>
              <a:t>Weapon Mastery</a:t>
            </a:r>
            <a:endParaRPr lang="en-US" altLang="ko-KR" b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476025-924B-41A6-AA96-A8DC6C16B2E5}"/>
              </a:ext>
            </a:extLst>
          </p:cNvPr>
          <p:cNvSpPr txBox="1"/>
          <p:nvPr/>
        </p:nvSpPr>
        <p:spPr>
          <a:xfrm>
            <a:off x="467544" y="297327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altLang="ko-KR" b="1" dirty="0"/>
              <a:t>Skills to Buff Character’s Stat </a:t>
            </a:r>
            <a:endParaRPr lang="en-US" altLang="ko-KR" b="0" dirty="0"/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8821271F-3A60-4FFB-BD55-89032B156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439259"/>
              </p:ext>
            </p:extLst>
          </p:nvPr>
        </p:nvGraphicFramePr>
        <p:xfrm>
          <a:off x="611560" y="2118102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3537978412"/>
                    </a:ext>
                  </a:extLst>
                </a:gridCol>
                <a:gridCol w="1391816">
                  <a:extLst>
                    <a:ext uri="{9D8B030D-6E8A-4147-A177-3AD203B41FA5}">
                      <a16:colId xmlns:a16="http://schemas.microsoft.com/office/drawing/2014/main" val="134928758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22397191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47878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Job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Bowman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Dark Knight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Others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727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Mastery[%]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193380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E5CA3B53-09A6-46F6-A88F-C47AC2A0B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1645223"/>
            <a:ext cx="438150" cy="4476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7ACBE77-1F6E-4ABD-BE9C-C2747ED39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5630" y="1650271"/>
            <a:ext cx="476250" cy="4572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EBA3B24-578E-497A-9D83-984ABE4CC3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0531" y="1689879"/>
            <a:ext cx="438150" cy="371475"/>
          </a:xfrm>
          <a:prstGeom prst="rect">
            <a:avLst/>
          </a:prstGeom>
        </p:spPr>
      </p:pic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98214326-6BD9-4B34-B55E-FD9664E681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443541"/>
              </p:ext>
            </p:extLst>
          </p:nvPr>
        </p:nvGraphicFramePr>
        <p:xfrm>
          <a:off x="611560" y="3363838"/>
          <a:ext cx="813690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719">
                  <a:extLst>
                    <a:ext uri="{9D8B030D-6E8A-4147-A177-3AD203B41FA5}">
                      <a16:colId xmlns:a16="http://schemas.microsoft.com/office/drawing/2014/main" val="1869604650"/>
                    </a:ext>
                  </a:extLst>
                </a:gridCol>
                <a:gridCol w="1017113">
                  <a:extLst>
                    <a:ext uri="{9D8B030D-6E8A-4147-A177-3AD203B41FA5}">
                      <a16:colId xmlns:a16="http://schemas.microsoft.com/office/drawing/2014/main" val="2918238975"/>
                    </a:ext>
                  </a:extLst>
                </a:gridCol>
                <a:gridCol w="1465704">
                  <a:extLst>
                    <a:ext uri="{9D8B030D-6E8A-4147-A177-3AD203B41FA5}">
                      <a16:colId xmlns:a16="http://schemas.microsoft.com/office/drawing/2014/main" val="493030382"/>
                    </a:ext>
                  </a:extLst>
                </a:gridCol>
                <a:gridCol w="1385976">
                  <a:extLst>
                    <a:ext uri="{9D8B030D-6E8A-4147-A177-3AD203B41FA5}">
                      <a16:colId xmlns:a16="http://schemas.microsoft.com/office/drawing/2014/main" val="30215876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37638289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656624028"/>
                    </a:ext>
                  </a:extLst>
                </a:gridCol>
                <a:gridCol w="864095">
                  <a:extLst>
                    <a:ext uri="{9D8B030D-6E8A-4147-A177-3AD203B41FA5}">
                      <a16:colId xmlns:a16="http://schemas.microsoft.com/office/drawing/2014/main" val="748319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Job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Hero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Dark Knight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Arch Mage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Bow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Master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Marks Man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Viper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235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AP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90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43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20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40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10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30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241861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6FB44684-B162-4956-AAEA-06B22F67F873}"/>
              </a:ext>
            </a:extLst>
          </p:cNvPr>
          <p:cNvSpPr/>
          <p:nvPr/>
        </p:nvSpPr>
        <p:spPr>
          <a:xfrm>
            <a:off x="3798168" y="4906421"/>
            <a:ext cx="336612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2. https://m.blog.naver.com/jms11172/220776425210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804746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A5767145-AF22-4A7D-96E4-1B2DCF19D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466"/>
          </a:xfrm>
        </p:spPr>
        <p:txBody>
          <a:bodyPr/>
          <a:lstStyle/>
          <a:p>
            <a:r>
              <a:rPr lang="en-US" altLang="ko-KR" dirty="0"/>
              <a:t>I.</a:t>
            </a:r>
            <a:r>
              <a:rPr lang="ko-KR" altLang="en-US" dirty="0"/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Damage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Formula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A0FA22-8491-476C-9906-FD86126BD01E}"/>
              </a:ext>
            </a:extLst>
          </p:cNvPr>
          <p:cNvSpPr txBox="1"/>
          <p:nvPr/>
        </p:nvSpPr>
        <p:spPr>
          <a:xfrm>
            <a:off x="181948" y="1275606"/>
            <a:ext cx="2661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ko-KR" b="1" dirty="0"/>
              <a:t>General Formula[1~4]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endParaRPr lang="en-US" altLang="ko-KR" b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D32C8E-549E-449D-B4E7-A9B4E86942CB}"/>
              </a:ext>
            </a:extLst>
          </p:cNvPr>
          <p:cNvSpPr txBox="1"/>
          <p:nvPr/>
        </p:nvSpPr>
        <p:spPr>
          <a:xfrm>
            <a:off x="379943" y="169071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altLang="ko-KR" b="1" dirty="0"/>
              <a:t>Skills</a:t>
            </a:r>
            <a:r>
              <a:rPr lang="ko-KR" altLang="en-US" b="1" dirty="0"/>
              <a:t> </a:t>
            </a:r>
            <a:r>
              <a:rPr lang="en-US" altLang="ko-KR" b="1" dirty="0"/>
              <a:t>about</a:t>
            </a:r>
            <a:r>
              <a:rPr lang="ko-KR" altLang="en-US" b="1" dirty="0"/>
              <a:t> </a:t>
            </a:r>
            <a:r>
              <a:rPr lang="en-US" altLang="ko-KR" b="1" dirty="0"/>
              <a:t>Damage</a:t>
            </a:r>
            <a:endParaRPr lang="en-US" altLang="ko-KR" b="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687A571-9640-411F-A3D6-5CD58851B17E}"/>
              </a:ext>
            </a:extLst>
          </p:cNvPr>
          <p:cNvGrpSpPr/>
          <p:nvPr/>
        </p:nvGrpSpPr>
        <p:grpSpPr>
          <a:xfrm>
            <a:off x="2164722" y="2067694"/>
            <a:ext cx="2191254" cy="869469"/>
            <a:chOff x="665167" y="3207013"/>
            <a:chExt cx="2191254" cy="86946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3E671E8-3D99-4F00-9BFB-CB3AED4C0550}"/>
                </a:ext>
              </a:extLst>
            </p:cNvPr>
            <p:cNvSpPr txBox="1"/>
            <p:nvPr/>
          </p:nvSpPr>
          <p:spPr>
            <a:xfrm>
              <a:off x="665167" y="3207013"/>
              <a:ext cx="1212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Arch Mage</a:t>
              </a:r>
              <a:endParaRPr lang="ko-KR" altLang="en-US" b="1" dirty="0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A9A60F1C-AC93-42F3-9BBD-8161A9FCBE74}"/>
                </a:ext>
              </a:extLst>
            </p:cNvPr>
            <p:cNvGrpSpPr/>
            <p:nvPr/>
          </p:nvGrpSpPr>
          <p:grpSpPr>
            <a:xfrm>
              <a:off x="886979" y="3579862"/>
              <a:ext cx="1969442" cy="496620"/>
              <a:chOff x="886979" y="3629769"/>
              <a:chExt cx="1969442" cy="496620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35926EF6-010B-4DEC-B09D-7018DA340AEB}"/>
                  </a:ext>
                </a:extLst>
              </p:cNvPr>
              <p:cNvGrpSpPr/>
              <p:nvPr/>
            </p:nvGrpSpPr>
            <p:grpSpPr>
              <a:xfrm>
                <a:off x="886979" y="3629769"/>
                <a:ext cx="1969442" cy="476250"/>
                <a:chOff x="850974" y="2135951"/>
                <a:chExt cx="1969442" cy="476250"/>
              </a:xfrm>
            </p:grpSpPr>
            <p:pic>
              <p:nvPicPr>
                <p:cNvPr id="8" name="그림 7">
                  <a:extLst>
                    <a:ext uri="{FF2B5EF4-FFF2-40B4-BE49-F238E27FC236}">
                      <a16:creationId xmlns:a16="http://schemas.microsoft.com/office/drawing/2014/main" id="{F719BC58-02D5-42CE-96AF-679834C9EC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50974" y="2135951"/>
                  <a:ext cx="495300" cy="476250"/>
                </a:xfrm>
                <a:prstGeom prst="rect">
                  <a:avLst/>
                </a:prstGeom>
              </p:spPr>
            </p:pic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3F3C5E5-0222-47E9-9BCE-09763B2BC183}"/>
                    </a:ext>
                  </a:extLst>
                </p:cNvPr>
                <p:cNvSpPr txBox="1"/>
                <p:nvPr/>
              </p:nvSpPr>
              <p:spPr>
                <a:xfrm>
                  <a:off x="1258770" y="2195150"/>
                  <a:ext cx="1561646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50" b="1" dirty="0" err="1"/>
                    <a:t>엘리먼트</a:t>
                  </a:r>
                  <a:r>
                    <a:rPr lang="ko-KR" altLang="en-US" sz="1050" b="1" dirty="0"/>
                    <a:t> </a:t>
                  </a:r>
                  <a:r>
                    <a:rPr lang="ko-KR" altLang="en-US" sz="1050" b="1" dirty="0" err="1"/>
                    <a:t>엠플리케이션</a:t>
                  </a:r>
                  <a:endParaRPr lang="en-US" altLang="ko-KR" sz="1050" b="1" dirty="0"/>
                </a:p>
              </p:txBody>
            </p:sp>
          </p:grp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F6562B38-E6E5-4DD7-83DF-7487A7C72E9B}"/>
                  </a:ext>
                </a:extLst>
              </p:cNvPr>
              <p:cNvSpPr/>
              <p:nvPr/>
            </p:nvSpPr>
            <p:spPr>
              <a:xfrm>
                <a:off x="1549670" y="3864779"/>
                <a:ext cx="106792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100" b="1" dirty="0"/>
                  <a:t>( Damage*1.5 )</a:t>
                </a:r>
                <a:endParaRPr lang="ko-KR" altLang="en-US" sz="1100" dirty="0"/>
              </a:p>
            </p:txBody>
          </p:sp>
        </p:grp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0BA5659-521E-4248-925D-399AA9BDC362}"/>
              </a:ext>
            </a:extLst>
          </p:cNvPr>
          <p:cNvGrpSpPr/>
          <p:nvPr/>
        </p:nvGrpSpPr>
        <p:grpSpPr>
          <a:xfrm>
            <a:off x="100443" y="2050758"/>
            <a:ext cx="2169414" cy="860513"/>
            <a:chOff x="651761" y="2050758"/>
            <a:chExt cx="2169414" cy="86051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7055A3B-9B44-407B-B2E3-DA703F06B594}"/>
                </a:ext>
              </a:extLst>
            </p:cNvPr>
            <p:cNvSpPr txBox="1"/>
            <p:nvPr/>
          </p:nvSpPr>
          <p:spPr>
            <a:xfrm>
              <a:off x="651761" y="2050758"/>
              <a:ext cx="648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Hero</a:t>
              </a:r>
              <a:endParaRPr lang="ko-KR" altLang="en-US" b="1" dirty="0"/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AB749D36-6F37-48CF-8537-9E5E41DD6564}"/>
                </a:ext>
              </a:extLst>
            </p:cNvPr>
            <p:cNvGrpSpPr/>
            <p:nvPr/>
          </p:nvGrpSpPr>
          <p:grpSpPr>
            <a:xfrm>
              <a:off x="908406" y="2427734"/>
              <a:ext cx="1912769" cy="483537"/>
              <a:chOff x="908406" y="2458072"/>
              <a:chExt cx="1912769" cy="483537"/>
            </a:xfrm>
          </p:grpSpPr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29C19C21-B2A8-4EBC-8D4B-80ED87CCEE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8406" y="2458072"/>
                <a:ext cx="485775" cy="447675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362FAA-F06D-44B3-959C-613EA693A5C4}"/>
                  </a:ext>
                </a:extLst>
              </p:cNvPr>
              <p:cNvSpPr txBox="1"/>
              <p:nvPr/>
            </p:nvSpPr>
            <p:spPr>
              <a:xfrm>
                <a:off x="1394181" y="2501304"/>
                <a:ext cx="142699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b="1" dirty="0"/>
                  <a:t>어드밴스드 </a:t>
                </a:r>
                <a:r>
                  <a:rPr lang="ko-KR" altLang="en-US" sz="1050" b="1" dirty="0" err="1"/>
                  <a:t>콤보어택</a:t>
                </a:r>
                <a:endParaRPr lang="en-US" altLang="ko-KR" sz="1050" b="1" dirty="0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523A0424-5579-464B-AD01-E72AF9ADF806}"/>
                  </a:ext>
                </a:extLst>
              </p:cNvPr>
              <p:cNvSpPr/>
              <p:nvPr/>
            </p:nvSpPr>
            <p:spPr>
              <a:xfrm>
                <a:off x="1573717" y="2679999"/>
                <a:ext cx="106792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100" b="1" dirty="0"/>
                  <a:t>( Damage*1.9 )</a:t>
                </a:r>
                <a:endParaRPr lang="ko-KR" altLang="en-US" sz="1100" dirty="0"/>
              </a:p>
            </p:txBody>
          </p:sp>
        </p:grp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120CEBD-42D9-4D9B-A91C-4EB732A79693}"/>
              </a:ext>
            </a:extLst>
          </p:cNvPr>
          <p:cNvGrpSpPr/>
          <p:nvPr/>
        </p:nvGrpSpPr>
        <p:grpSpPr>
          <a:xfrm>
            <a:off x="97759" y="3068570"/>
            <a:ext cx="1849280" cy="860513"/>
            <a:chOff x="3923681" y="2050758"/>
            <a:chExt cx="1849280" cy="86051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3C44D14-F5E9-484F-B5DE-34CF2C566813}"/>
                </a:ext>
              </a:extLst>
            </p:cNvPr>
            <p:cNvSpPr txBox="1"/>
            <p:nvPr/>
          </p:nvSpPr>
          <p:spPr>
            <a:xfrm>
              <a:off x="3923681" y="2050758"/>
              <a:ext cx="1303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Dark</a:t>
              </a:r>
              <a:r>
                <a:rPr lang="ko-KR" altLang="en-US" b="1" dirty="0"/>
                <a:t> </a:t>
              </a:r>
              <a:r>
                <a:rPr lang="en-US" altLang="ko-KR" b="1" dirty="0"/>
                <a:t>Knight</a:t>
              </a:r>
              <a:endParaRPr lang="ko-KR" altLang="en-US" b="1" dirty="0"/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1838377A-C97B-496C-A92C-F16923DC10E2}"/>
                </a:ext>
              </a:extLst>
            </p:cNvPr>
            <p:cNvGrpSpPr/>
            <p:nvPr/>
          </p:nvGrpSpPr>
          <p:grpSpPr>
            <a:xfrm>
              <a:off x="4247840" y="2470051"/>
              <a:ext cx="1525121" cy="441220"/>
              <a:chOff x="4247840" y="2470051"/>
              <a:chExt cx="1525121" cy="441220"/>
            </a:xfrm>
          </p:grpSpPr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D32163FE-6D12-47F5-9C54-420EB9F3A0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47840" y="2473121"/>
                <a:ext cx="457200" cy="438150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F575358-8840-448E-A736-E4232B6A17F9}"/>
                  </a:ext>
                </a:extLst>
              </p:cNvPr>
              <p:cNvSpPr txBox="1"/>
              <p:nvPr/>
            </p:nvSpPr>
            <p:spPr>
              <a:xfrm>
                <a:off x="4884248" y="2470051"/>
                <a:ext cx="58862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b="1" dirty="0" err="1"/>
                  <a:t>버서크</a:t>
                </a:r>
                <a:endParaRPr lang="en-US" altLang="ko-KR" sz="1050" b="1" dirty="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BD01BFE6-F92E-439C-90A8-AF894884A4D2}"/>
                  </a:ext>
                </a:extLst>
              </p:cNvPr>
              <p:cNvSpPr/>
              <p:nvPr/>
            </p:nvSpPr>
            <p:spPr>
              <a:xfrm>
                <a:off x="4705040" y="2649661"/>
                <a:ext cx="106792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100" b="1" dirty="0"/>
                  <a:t>( Damage*2.1 )</a:t>
                </a:r>
                <a:endParaRPr lang="ko-KR" altLang="en-US" sz="1100" dirty="0"/>
              </a:p>
            </p:txBody>
          </p:sp>
        </p:grp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3FCC827-E694-4AC7-A84E-47D005508EF2}"/>
              </a:ext>
            </a:extLst>
          </p:cNvPr>
          <p:cNvGrpSpPr/>
          <p:nvPr/>
        </p:nvGrpSpPr>
        <p:grpSpPr>
          <a:xfrm>
            <a:off x="2140736" y="3066256"/>
            <a:ext cx="1840233" cy="869971"/>
            <a:chOff x="3012146" y="3066256"/>
            <a:chExt cx="1840233" cy="869971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32AF9259-926B-4D17-B246-EE2A00E8A7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91947" y="3479027"/>
              <a:ext cx="485775" cy="45720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AFD8BA4-D565-44E3-B6D7-F1DF53952B2B}"/>
                </a:ext>
              </a:extLst>
            </p:cNvPr>
            <p:cNvSpPr txBox="1"/>
            <p:nvPr/>
          </p:nvSpPr>
          <p:spPr>
            <a:xfrm>
              <a:off x="3694690" y="3517720"/>
              <a:ext cx="115768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b="1" dirty="0"/>
                <a:t>어드밴스드 </a:t>
              </a:r>
              <a:r>
                <a:rPr lang="ko-KR" altLang="en-US" sz="1050" b="1" dirty="0" err="1"/>
                <a:t>호밍</a:t>
              </a:r>
              <a:endParaRPr lang="en-US" altLang="ko-KR" sz="1050" b="1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11F93F14-BE22-41B7-811A-CBC6F37356AC}"/>
                </a:ext>
              </a:extLst>
            </p:cNvPr>
            <p:cNvSpPr/>
            <p:nvPr/>
          </p:nvSpPr>
          <p:spPr>
            <a:xfrm>
              <a:off x="3739573" y="3674617"/>
              <a:ext cx="106792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b="1" dirty="0"/>
                <a:t>( Damage*1.2 )</a:t>
              </a:r>
              <a:endParaRPr lang="ko-KR" altLang="en-US" sz="11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9B6F372-181E-4F7D-B2FC-4D2A927167D5}"/>
                </a:ext>
              </a:extLst>
            </p:cNvPr>
            <p:cNvSpPr txBox="1"/>
            <p:nvPr/>
          </p:nvSpPr>
          <p:spPr>
            <a:xfrm>
              <a:off x="3012146" y="3066256"/>
              <a:ext cx="9140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Captain</a:t>
              </a:r>
              <a:endParaRPr lang="ko-KR" altLang="en-US" b="1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F2C55678-4152-410F-AA31-EB6EDE097A1C}"/>
              </a:ext>
            </a:extLst>
          </p:cNvPr>
          <p:cNvSpPr txBox="1"/>
          <p:nvPr/>
        </p:nvSpPr>
        <p:spPr>
          <a:xfrm>
            <a:off x="4349670" y="1677134"/>
            <a:ext cx="380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altLang="ko-KR" b="1" dirty="0"/>
              <a:t>Special Skill Damage</a:t>
            </a:r>
            <a:r>
              <a:rPr lang="ko-KR" altLang="en-US" b="1" dirty="0"/>
              <a:t> </a:t>
            </a:r>
            <a:r>
              <a:rPr lang="en-US" altLang="ko-KR" b="1" dirty="0"/>
              <a:t>Formula</a:t>
            </a:r>
            <a:endParaRPr lang="en-US" altLang="ko-KR" b="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DF27F08-C312-43BD-940B-C8EED41A39A0}"/>
              </a:ext>
            </a:extLst>
          </p:cNvPr>
          <p:cNvSpPr/>
          <p:nvPr/>
        </p:nvSpPr>
        <p:spPr>
          <a:xfrm>
            <a:off x="0" y="4670950"/>
            <a:ext cx="9144000" cy="504056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201FD07-77C4-4C89-8D67-8A32D70395B6}"/>
              </a:ext>
            </a:extLst>
          </p:cNvPr>
          <p:cNvSpPr/>
          <p:nvPr/>
        </p:nvSpPr>
        <p:spPr>
          <a:xfrm>
            <a:off x="3798168" y="4686404"/>
            <a:ext cx="538234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/>
              <a:t>1.http://exoot.blogspot.com/2009/11/developers-resource-maplestory-formula.html?m=1</a:t>
            </a:r>
            <a:endParaRPr lang="ko-KR" altLang="en-US" sz="1050" dirty="0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A0950995-F438-4A0A-8059-2BDC0FCCC6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4168" y="2082096"/>
            <a:ext cx="447675" cy="447675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5B1E1E82-EB1C-4ECE-9CF9-7EDB4B2730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0067" y="2091621"/>
            <a:ext cx="485775" cy="438150"/>
          </a:xfrm>
          <a:prstGeom prst="rect">
            <a:avLst/>
          </a:prstGeom>
        </p:spPr>
      </p:pic>
      <p:grpSp>
        <p:nvGrpSpPr>
          <p:cNvPr id="42" name="그룹 41">
            <a:extLst>
              <a:ext uri="{FF2B5EF4-FFF2-40B4-BE49-F238E27FC236}">
                <a16:creationId xmlns:a16="http://schemas.microsoft.com/office/drawing/2014/main" id="{86E5FF87-081D-4BC8-8476-53EC13C06D62}"/>
              </a:ext>
            </a:extLst>
          </p:cNvPr>
          <p:cNvGrpSpPr/>
          <p:nvPr/>
        </p:nvGrpSpPr>
        <p:grpSpPr>
          <a:xfrm>
            <a:off x="4638256" y="2571895"/>
            <a:ext cx="4554610" cy="530907"/>
            <a:chOff x="5378997" y="2644145"/>
            <a:chExt cx="4554610" cy="530907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0974865F-722B-427D-B400-4FAF67FCB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378997" y="2699273"/>
              <a:ext cx="3209346" cy="475779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22D65D7-8DBC-42D2-822E-697E91E21DD6}"/>
                </a:ext>
              </a:extLst>
            </p:cNvPr>
            <p:cNvSpPr txBox="1"/>
            <p:nvPr/>
          </p:nvSpPr>
          <p:spPr>
            <a:xfrm>
              <a:off x="8486929" y="2644145"/>
              <a:ext cx="1446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646E7E"/>
                  </a:solidFill>
                </a:rPr>
                <a:t>*Skill Percentage</a:t>
              </a:r>
              <a:endParaRPr lang="ko-KR" altLang="en-US" sz="1400" b="1" dirty="0">
                <a:solidFill>
                  <a:srgbClr val="646E7E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5DBAAC6-7196-4D90-A577-F691B2DCA2F6}"/>
                </a:ext>
              </a:extLst>
            </p:cNvPr>
            <p:cNvSpPr txBox="1"/>
            <p:nvPr/>
          </p:nvSpPr>
          <p:spPr>
            <a:xfrm>
              <a:off x="8457173" y="2850167"/>
              <a:ext cx="1446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646E7E"/>
                  </a:solidFill>
                </a:rPr>
                <a:t>*Skill Percentage</a:t>
              </a:r>
              <a:endParaRPr lang="ko-KR" altLang="en-US" sz="1400" b="1" dirty="0">
                <a:solidFill>
                  <a:srgbClr val="646E7E"/>
                </a:solidFill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EA3A0FBB-2247-49A2-A066-7E11790C2CD1}"/>
              </a:ext>
            </a:extLst>
          </p:cNvPr>
          <p:cNvSpPr txBox="1"/>
          <p:nvPr/>
        </p:nvSpPr>
        <p:spPr>
          <a:xfrm>
            <a:off x="4638256" y="4201558"/>
            <a:ext cx="4414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이 외에도 별도의 공식을 따르는 스킬들이 있지만 생략</a:t>
            </a: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600B91E8-B2A2-47E2-9667-B9A179228E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56176" y="3138145"/>
            <a:ext cx="457200" cy="4762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274BD161-DAE0-4852-9702-462C96A7F19A}"/>
              </a:ext>
            </a:extLst>
          </p:cNvPr>
          <p:cNvSpPr txBox="1"/>
          <p:nvPr/>
        </p:nvSpPr>
        <p:spPr>
          <a:xfrm>
            <a:off x="4357086" y="3793264"/>
            <a:ext cx="4842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646E7E"/>
                </a:solidFill>
              </a:rPr>
              <a:t>Critical Damage = ( Skill Factor[%] + 100 + C0 )*(Physical Attack)</a:t>
            </a:r>
            <a:endParaRPr lang="ko-KR" altLang="en-US" sz="1400" b="1" dirty="0">
              <a:solidFill>
                <a:srgbClr val="646E7E"/>
              </a:solidFill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025A01AD-6DEE-4868-9C6E-65D3B17C86A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31980" y="3157195"/>
            <a:ext cx="457200" cy="457200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D062ECFD-BA13-4218-8667-528B6CFD3C88}"/>
              </a:ext>
            </a:extLst>
          </p:cNvPr>
          <p:cNvSpPr/>
          <p:nvPr/>
        </p:nvSpPr>
        <p:spPr>
          <a:xfrm>
            <a:off x="3798167" y="4897279"/>
            <a:ext cx="322210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2. https://m.blog.naver.com/jms11172/220562589544</a:t>
            </a:r>
            <a:endParaRPr lang="ko-KR" altLang="en-US" sz="10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FCD162D-9C9B-41CA-8C54-815365E23C26}"/>
              </a:ext>
            </a:extLst>
          </p:cNvPr>
          <p:cNvSpPr/>
          <p:nvPr/>
        </p:nvSpPr>
        <p:spPr>
          <a:xfrm>
            <a:off x="165651" y="4698409"/>
            <a:ext cx="322210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3. http://www.inven.co.kr/board/maple/2299/2067674</a:t>
            </a:r>
            <a:endParaRPr lang="ko-KR" altLang="en-US" sz="10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A67E95A-D99F-476A-BF06-665DA0723A4A}"/>
              </a:ext>
            </a:extLst>
          </p:cNvPr>
          <p:cNvSpPr/>
          <p:nvPr/>
        </p:nvSpPr>
        <p:spPr>
          <a:xfrm>
            <a:off x="7097712" y="3343862"/>
            <a:ext cx="172354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b="1" dirty="0">
                <a:solidFill>
                  <a:srgbClr val="646E7E"/>
                </a:solidFill>
              </a:rPr>
              <a:t>C0 = Added Critical Damage</a:t>
            </a:r>
            <a:endParaRPr lang="ko-KR" altLang="en-US" sz="105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61BCC4E-1224-4F5A-838B-0B4C34D78E88}"/>
              </a:ext>
            </a:extLst>
          </p:cNvPr>
          <p:cNvSpPr/>
          <p:nvPr/>
        </p:nvSpPr>
        <p:spPr>
          <a:xfrm>
            <a:off x="177707" y="4897278"/>
            <a:ext cx="310669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4. https://m.blog.naver.com/jms11172/220780823313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485704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4088</TotalTime>
  <Words>801</Words>
  <Application>Microsoft Office PowerPoint</Application>
  <PresentationFormat>화면 슬라이드 쇼(16:9)</PresentationFormat>
  <Paragraphs>260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맑은 고딕</vt:lpstr>
      <vt:lpstr>Arial</vt:lpstr>
      <vt:lpstr>Calibri</vt:lpstr>
      <vt:lpstr>Wingdings</vt:lpstr>
      <vt:lpstr>Office Theme</vt:lpstr>
      <vt:lpstr>Custom Design</vt:lpstr>
      <vt:lpstr>PowerPoint 프레젠테이션</vt:lpstr>
      <vt:lpstr>Contents</vt:lpstr>
      <vt:lpstr>I. AP Calculation</vt:lpstr>
      <vt:lpstr>I. 능력치 개념/계산</vt:lpstr>
      <vt:lpstr>I. 능력치 개념/계산</vt:lpstr>
      <vt:lpstr>PowerPoint 프레젠테이션</vt:lpstr>
      <vt:lpstr>PowerPoint 프레젠테이션</vt:lpstr>
      <vt:lpstr>I. Damage Formula</vt:lpstr>
      <vt:lpstr>I. Damage Formula</vt:lpstr>
      <vt:lpstr>II. Dpm calculation</vt:lpstr>
      <vt:lpstr>II. DPM Calculation</vt:lpstr>
      <vt:lpstr>II. DPM Calculation</vt:lpstr>
      <vt:lpstr>II. DPM Calculation</vt:lpstr>
      <vt:lpstr>II. DPM Calculation</vt:lpstr>
      <vt:lpstr>Conclusion</vt:lpstr>
      <vt:lpstr>III. Conclusion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ji seunghwan</cp:lastModifiedBy>
  <cp:revision>503</cp:revision>
  <dcterms:created xsi:type="dcterms:W3CDTF">2014-04-01T16:27:38Z</dcterms:created>
  <dcterms:modified xsi:type="dcterms:W3CDTF">2020-08-06T04:47:28Z</dcterms:modified>
</cp:coreProperties>
</file>