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9" r:id="rId4"/>
    <p:sldId id="261" r:id="rId5"/>
    <p:sldId id="379" r:id="rId6"/>
    <p:sldId id="380" r:id="rId7"/>
    <p:sldId id="381" r:id="rId8"/>
    <p:sldId id="383" r:id="rId9"/>
    <p:sldId id="384" r:id="rId10"/>
    <p:sldId id="385" r:id="rId11"/>
    <p:sldId id="386" r:id="rId12"/>
    <p:sldId id="388" r:id="rId13"/>
    <p:sldId id="354" r:id="rId14"/>
    <p:sldId id="387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E7E"/>
    <a:srgbClr val="E6E1D4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496" autoAdjust="0"/>
  </p:normalViewPr>
  <p:slideViewPr>
    <p:cSldViewPr>
      <p:cViewPr varScale="1">
        <p:scale>
          <a:sx n="107" d="100"/>
          <a:sy n="107" d="100"/>
        </p:scale>
        <p:origin x="864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F67BC-1628-4034-803B-00A0D23D1B35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6BE-0182-492E-AB48-882D6AAB2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5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1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848" y="3138522"/>
            <a:ext cx="5328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Ver 1.2.65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24269" y="915566"/>
            <a:ext cx="53285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MapleStory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Formula</a:t>
            </a:r>
          </a:p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EC3EA-DCD4-4AB8-8841-9A8AD7BDBD6A}"/>
              </a:ext>
            </a:extLst>
          </p:cNvPr>
          <p:cNvSpPr txBox="1"/>
          <p:nvPr/>
        </p:nvSpPr>
        <p:spPr>
          <a:xfrm>
            <a:off x="3347864" y="4443958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Made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Sasibu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44B786-ACF1-45F9-941F-F2CB73F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44680"/>
            <a:ext cx="2520280" cy="329179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0E7924EA-6A85-4592-B97E-88F1F8DE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59FD6-F536-4A5D-9535-CF1F16B279B3}"/>
              </a:ext>
            </a:extLst>
          </p:cNvPr>
          <p:cNvSpPr txBox="1"/>
          <p:nvPr/>
        </p:nvSpPr>
        <p:spPr>
          <a:xfrm>
            <a:off x="181948" y="987574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Initial Condition</a:t>
            </a:r>
            <a:endParaRPr lang="en-US" altLang="ko-KR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0EE8C-50FC-4F82-8947-72B15A42394C}"/>
              </a:ext>
            </a:extLst>
          </p:cNvPr>
          <p:cNvSpPr txBox="1"/>
          <p:nvPr/>
        </p:nvSpPr>
        <p:spPr>
          <a:xfrm>
            <a:off x="395537" y="12753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/>
              <a:t>Weapon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A4409-F693-49D9-8BD2-C36B937A93C7}"/>
              </a:ext>
            </a:extLst>
          </p:cNvPr>
          <p:cNvSpPr txBox="1"/>
          <p:nvPr/>
        </p:nvSpPr>
        <p:spPr>
          <a:xfrm>
            <a:off x="3419872" y="10595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/>
              <a:t>Buff Skill (Solo)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D6400-FEBF-4FC7-AC03-18CADAF41C0D}"/>
              </a:ext>
            </a:extLst>
          </p:cNvPr>
          <p:cNvSpPr/>
          <p:nvPr/>
        </p:nvSpPr>
        <p:spPr>
          <a:xfrm>
            <a:off x="3707904" y="1347872"/>
            <a:ext cx="5256584" cy="3025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전 직업 메이플 용사</a:t>
            </a:r>
            <a:r>
              <a:rPr lang="en-US" altLang="ko-KR" sz="1600" dirty="0"/>
              <a:t>, </a:t>
            </a:r>
            <a:r>
              <a:rPr lang="ko-KR" altLang="en-US" sz="1600" dirty="0"/>
              <a:t>무기 부스터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히어로 </a:t>
            </a:r>
            <a:r>
              <a:rPr lang="ko-KR" altLang="en-US" sz="1600" dirty="0" err="1"/>
              <a:t>어콤</a:t>
            </a:r>
            <a:r>
              <a:rPr lang="ko-KR" altLang="en-US" sz="1600" dirty="0"/>
              <a:t>, 분노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인레이지</a:t>
            </a:r>
            <a:r>
              <a:rPr lang="ko-KR" altLang="en-US" sz="1600" dirty="0"/>
              <a:t>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다크나이트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버서크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비홀더</a:t>
            </a:r>
            <a:r>
              <a:rPr lang="ko-KR" altLang="en-US" sz="1600" dirty="0"/>
              <a:t> 버프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아크메이지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엠플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메디</a:t>
            </a:r>
            <a:r>
              <a:rPr lang="ko-KR" altLang="en-US" sz="1600" dirty="0"/>
              <a:t> 적용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나이트로드 쉐도우 파트너</a:t>
            </a:r>
            <a:r>
              <a:rPr lang="en-US" altLang="ko-KR" sz="1600" dirty="0"/>
              <a:t>, </a:t>
            </a:r>
            <a:r>
              <a:rPr lang="ko-KR" altLang="en-US" sz="1600" dirty="0"/>
              <a:t>크리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보우마스터 집중</a:t>
            </a:r>
            <a:r>
              <a:rPr lang="en-US" altLang="ko-KR" sz="1600" dirty="0"/>
              <a:t>,</a:t>
            </a:r>
            <a:r>
              <a:rPr lang="ko-KR" altLang="en-US" sz="1600" dirty="0"/>
              <a:t>엑스퍼트</a:t>
            </a:r>
            <a:r>
              <a:rPr lang="en-US" altLang="ko-KR" sz="1600" dirty="0"/>
              <a:t>, </a:t>
            </a:r>
            <a:r>
              <a:rPr lang="ko-KR" altLang="en-US" sz="1600" dirty="0"/>
              <a:t>크리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신궁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모탈</a:t>
            </a:r>
            <a:r>
              <a:rPr lang="en-US" altLang="ko-KR" sz="1600" dirty="0"/>
              <a:t>, </a:t>
            </a:r>
            <a:r>
              <a:rPr lang="ko-KR" altLang="en-US" sz="1600" dirty="0"/>
              <a:t>엑스퍼트</a:t>
            </a:r>
            <a:r>
              <a:rPr lang="en-US" altLang="ko-KR" sz="1600" dirty="0"/>
              <a:t>, </a:t>
            </a:r>
            <a:r>
              <a:rPr lang="ko-KR" altLang="en-US" sz="1600" dirty="0"/>
              <a:t>크리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바이퍼</a:t>
            </a:r>
            <a:r>
              <a:rPr lang="ko-KR" altLang="en-US" sz="1600" dirty="0"/>
              <a:t> 스턴 마스터리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윈드</a:t>
            </a:r>
            <a:r>
              <a:rPr lang="ko-KR" altLang="en-US" sz="1600" dirty="0"/>
              <a:t> 부스터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캡틴 </a:t>
            </a:r>
            <a:r>
              <a:rPr lang="ko-KR" altLang="en-US" sz="1600" dirty="0" err="1"/>
              <a:t>호밍</a:t>
            </a:r>
            <a:r>
              <a:rPr lang="ko-KR" altLang="en-US" sz="1600" dirty="0"/>
              <a:t>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속성 반감</a:t>
            </a:r>
            <a:r>
              <a:rPr lang="en-US" altLang="ko-KR" sz="1600" dirty="0"/>
              <a:t>/</a:t>
            </a:r>
            <a:r>
              <a:rPr lang="ko-KR" altLang="en-US" sz="1600" dirty="0"/>
              <a:t>증폭은 고려하지 않음</a:t>
            </a:r>
            <a:r>
              <a:rPr lang="en-US" altLang="ko-KR" sz="1600" dirty="0"/>
              <a:t>( </a:t>
            </a:r>
            <a:r>
              <a:rPr lang="ko-KR" altLang="en-US" sz="1600" dirty="0" err="1"/>
              <a:t>팔라딘</a:t>
            </a:r>
            <a:r>
              <a:rPr lang="ko-KR" altLang="en-US" sz="1600" dirty="0"/>
              <a:t> 차지 </a:t>
            </a:r>
            <a:r>
              <a:rPr lang="en-US" altLang="ko-KR" sz="1600" dirty="0"/>
              <a:t>X )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A54AA-6509-499F-856B-1202EFD7E49E}"/>
              </a:ext>
            </a:extLst>
          </p:cNvPr>
          <p:cNvSpPr txBox="1"/>
          <p:nvPr/>
        </p:nvSpPr>
        <p:spPr>
          <a:xfrm>
            <a:off x="3419872" y="43719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/>
              <a:t>Buff Skill (Party)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47B811-DBA6-49AF-8460-8FBFDF8C9270}"/>
              </a:ext>
            </a:extLst>
          </p:cNvPr>
          <p:cNvSpPr/>
          <p:nvPr/>
        </p:nvSpPr>
        <p:spPr>
          <a:xfrm>
            <a:off x="3787241" y="4674605"/>
            <a:ext cx="4572000" cy="3660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샤프아이즈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윈드</a:t>
            </a:r>
            <a:r>
              <a:rPr lang="ko-KR" altLang="en-US" sz="1600" dirty="0"/>
              <a:t> 부스터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547CF-A398-406F-8841-23ABA9032808}"/>
              </a:ext>
            </a:extLst>
          </p:cNvPr>
          <p:cNvSpPr txBox="1"/>
          <p:nvPr/>
        </p:nvSpPr>
        <p:spPr>
          <a:xfrm>
            <a:off x="20676" y="4904877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dirty="0"/>
              <a:t>마법사 무기의 마력합은 마력으로 여김</a:t>
            </a:r>
          </a:p>
        </p:txBody>
      </p:sp>
    </p:spTree>
    <p:extLst>
      <p:ext uri="{BB962C8B-B14F-4D97-AF65-F5344CB8AC3E}">
        <p14:creationId xmlns:p14="http://schemas.microsoft.com/office/powerpoint/2010/main" val="104947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E7924EA-6A85-4592-B97E-88F1F8DE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59FD6-F536-4A5D-9535-CF1F16B279B3}"/>
              </a:ext>
            </a:extLst>
          </p:cNvPr>
          <p:cNvSpPr txBox="1"/>
          <p:nvPr/>
        </p:nvSpPr>
        <p:spPr>
          <a:xfrm>
            <a:off x="181948" y="1103134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0" dirty="0"/>
              <a:t>Calculation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8928D-0148-4882-A45F-EF2413CB4809}"/>
              </a:ext>
            </a:extLst>
          </p:cNvPr>
          <p:cNvSpPr txBox="1"/>
          <p:nvPr/>
        </p:nvSpPr>
        <p:spPr>
          <a:xfrm>
            <a:off x="539552" y="1472466"/>
            <a:ext cx="729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분 당 스킬 시전 횟수를 측정할 필요가 있어 이미 측정된 데이터 표를 활용하였다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[1]</a:t>
            </a:r>
            <a:r>
              <a:rPr lang="ko-KR" altLang="en-US" sz="1400" dirty="0"/>
              <a:t>의 </a:t>
            </a:r>
            <a:r>
              <a:rPr lang="en-US" altLang="ko-KR" sz="1400" dirty="0"/>
              <a:t>NPM </a:t>
            </a:r>
            <a:r>
              <a:rPr lang="ko-KR" altLang="en-US" sz="1400" dirty="0"/>
              <a:t>데이터를 참고하여 실제 인게임에서 측정한 값과 비교하여 신뢰성이 있음을 확인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C14CB0-6C4C-4D7B-9348-4D7BAD0DA4C1}"/>
              </a:ext>
            </a:extLst>
          </p:cNvPr>
          <p:cNvSpPr/>
          <p:nvPr/>
        </p:nvSpPr>
        <p:spPr>
          <a:xfrm>
            <a:off x="4046118" y="1978546"/>
            <a:ext cx="3757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dirty="0"/>
              <a:t>확인 완료 된 직업 </a:t>
            </a:r>
            <a:r>
              <a:rPr lang="en-US" altLang="ko-KR" sz="1000" dirty="0"/>
              <a:t>:  </a:t>
            </a:r>
            <a:r>
              <a:rPr lang="ko-KR" altLang="en-US" sz="1000" dirty="0" err="1"/>
              <a:t>다크나이트</a:t>
            </a:r>
            <a:r>
              <a:rPr lang="en-US" altLang="ko-KR" sz="1000" dirty="0"/>
              <a:t>,</a:t>
            </a:r>
            <a:r>
              <a:rPr lang="ko-KR" altLang="en-US" sz="1000" dirty="0" err="1"/>
              <a:t>팔라딘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섀도어</a:t>
            </a:r>
            <a:r>
              <a:rPr lang="en-US" altLang="ko-KR" sz="1000" dirty="0"/>
              <a:t>, </a:t>
            </a:r>
            <a:r>
              <a:rPr lang="ko-KR" altLang="en-US" sz="1000" dirty="0"/>
              <a:t>캡틴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바이퍼</a:t>
            </a:r>
            <a:r>
              <a:rPr lang="ko-KR" altLang="en-US" sz="1000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90B72A-6B3D-4E1B-813E-0BE862B09699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629DA4-CA3F-489A-9DAC-12246DBDD58C}"/>
              </a:ext>
            </a:extLst>
          </p:cNvPr>
          <p:cNvSpPr/>
          <p:nvPr/>
        </p:nvSpPr>
        <p:spPr>
          <a:xfrm>
            <a:off x="6097910" y="4653810"/>
            <a:ext cx="3078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1. https://m.blog.naver.com/jms11172/220776425210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55738-3D38-439D-A48C-ACE5CDC3A687}"/>
              </a:ext>
            </a:extLst>
          </p:cNvPr>
          <p:cNvSpPr txBox="1"/>
          <p:nvPr/>
        </p:nvSpPr>
        <p:spPr>
          <a:xfrm>
            <a:off x="539552" y="2433947"/>
            <a:ext cx="87142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버프 스킬을 적용하여 </a:t>
            </a:r>
            <a:r>
              <a:rPr lang="ko-KR" altLang="en-US" sz="1400" dirty="0" err="1"/>
              <a:t>스공</a:t>
            </a:r>
            <a:r>
              <a:rPr lang="ko-KR" altLang="en-US" sz="1400" dirty="0"/>
              <a:t> 계산을 하여 </a:t>
            </a:r>
            <a:r>
              <a:rPr lang="en-US" altLang="ko-KR" sz="1400" dirty="0"/>
              <a:t>Min/Max Damage</a:t>
            </a:r>
            <a:r>
              <a:rPr lang="ko-KR" altLang="en-US" sz="1400" dirty="0"/>
              <a:t> 계산을 완료 한 후에 각 스킬의 퍼센트 데미지 및</a:t>
            </a:r>
            <a:endParaRPr lang="en-US" altLang="ko-KR" sz="1400" dirty="0"/>
          </a:p>
          <a:p>
            <a:r>
              <a:rPr lang="ko-KR" altLang="en-US" sz="1400" dirty="0"/>
              <a:t>타수를 고려하여 분 당 </a:t>
            </a:r>
            <a:r>
              <a:rPr lang="ko-KR" altLang="en-US" sz="1400" dirty="0" err="1"/>
              <a:t>딜량을</a:t>
            </a:r>
            <a:r>
              <a:rPr lang="ko-KR" altLang="en-US" sz="1400" dirty="0"/>
              <a:t> 계산하였다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특히</a:t>
            </a:r>
            <a:r>
              <a:rPr lang="en-US" altLang="ko-KR" sz="1400" dirty="0"/>
              <a:t>, </a:t>
            </a:r>
            <a:r>
              <a:rPr lang="ko-KR" altLang="en-US" sz="1400" dirty="0"/>
              <a:t>크리티컬 데미지의 적용은 크리티컬 확률에 증폭 데미지를 적용시키는 방식으로 계산을 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또한 </a:t>
            </a:r>
            <a:r>
              <a:rPr lang="ko-KR" altLang="en-US" sz="1400" dirty="0" err="1"/>
              <a:t>팔라딘은</a:t>
            </a:r>
            <a:r>
              <a:rPr lang="ko-KR" altLang="en-US" sz="1400" dirty="0"/>
              <a:t> </a:t>
            </a:r>
            <a:r>
              <a:rPr lang="en-US" altLang="ko-KR" sz="1400" dirty="0"/>
              <a:t>NPM</a:t>
            </a:r>
            <a:r>
              <a:rPr lang="ko-KR" altLang="en-US" sz="1400" dirty="0"/>
              <a:t>을 고려할 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블래스터에</a:t>
            </a:r>
            <a:r>
              <a:rPr lang="ko-KR" altLang="en-US" sz="1400" dirty="0"/>
              <a:t> 관한 자료</a:t>
            </a:r>
            <a:r>
              <a:rPr lang="en-US" altLang="ko-KR" sz="1400" dirty="0"/>
              <a:t>[1]</a:t>
            </a:r>
            <a:r>
              <a:rPr lang="ko-KR" altLang="en-US" sz="1400" dirty="0"/>
              <a:t>와 실제 인게임에서 타이머를 가지고 얻은 </a:t>
            </a:r>
            <a:r>
              <a:rPr lang="ko-KR" altLang="en-US" sz="1400" dirty="0" err="1"/>
              <a:t>생츄어리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시전 및 시전 후 딜레이 시간을 고려하여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딜량을</a:t>
            </a:r>
            <a:r>
              <a:rPr lang="ko-KR" altLang="en-US" sz="1400" dirty="0"/>
              <a:t> 계산하였다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279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3"/>
            </a:pPr>
            <a:r>
              <a:rPr lang="en-US" altLang="ko-K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6239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E7924EA-6A85-4592-B97E-88F1F8DE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71B38F-258C-4D21-BCA2-C12911664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50576"/>
              </p:ext>
            </p:extLst>
          </p:nvPr>
        </p:nvGraphicFramePr>
        <p:xfrm>
          <a:off x="539552" y="1283186"/>
          <a:ext cx="1447800" cy="28727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933451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6632514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직업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무기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88247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히어로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두손검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47303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다크나이트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43153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팔라딘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한손검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741975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나로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00940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섀도어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단검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95261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썬콜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스태프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57175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불독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스태프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8228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스태프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53109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보마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006388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석궁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8957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바이퍼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너클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2375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캡틴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475173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AE6E66-2DC4-4A0E-AFDF-8D7304F5D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56723"/>
              </p:ext>
            </p:extLst>
          </p:nvPr>
        </p:nvGraphicFramePr>
        <p:xfrm>
          <a:off x="1987352" y="1283186"/>
          <a:ext cx="4024807" cy="2872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521">
                  <a:extLst>
                    <a:ext uri="{9D8B030D-6E8A-4147-A177-3AD203B41FA5}">
                      <a16:colId xmlns:a16="http://schemas.microsoft.com/office/drawing/2014/main" val="4114451850"/>
                    </a:ext>
                  </a:extLst>
                </a:gridCol>
                <a:gridCol w="1086992">
                  <a:extLst>
                    <a:ext uri="{9D8B030D-6E8A-4147-A177-3AD203B41FA5}">
                      <a16:colId xmlns:a16="http://schemas.microsoft.com/office/drawing/2014/main" val="3058408489"/>
                    </a:ext>
                  </a:extLst>
                </a:gridCol>
                <a:gridCol w="998857">
                  <a:extLst>
                    <a:ext uri="{9D8B030D-6E8A-4147-A177-3AD203B41FA5}">
                      <a16:colId xmlns:a16="http://schemas.microsoft.com/office/drawing/2014/main" val="3582841694"/>
                    </a:ext>
                  </a:extLst>
                </a:gridCol>
                <a:gridCol w="1160437">
                  <a:extLst>
                    <a:ext uri="{9D8B030D-6E8A-4147-A177-3AD203B41FA5}">
                      <a16:colId xmlns:a16="http://schemas.microsoft.com/office/drawing/2014/main" val="402457667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스공</a:t>
                      </a:r>
                      <a:r>
                        <a:rPr lang="en-US" altLang="ko-KR" sz="1100" u="none" strike="noStrike" dirty="0">
                          <a:effectLst/>
                        </a:rPr>
                        <a:t>(Max)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스공</a:t>
                      </a:r>
                      <a:r>
                        <a:rPr lang="en-US" altLang="ko-KR" sz="1100" u="none" strike="noStrike" dirty="0">
                          <a:effectLst/>
                        </a:rPr>
                        <a:t>(Min)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DPM(Solo)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DPM(Party)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01961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89513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48844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94,636,188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123,618,521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87438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88330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88,050,501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116,493,481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30833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63293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42,836,421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52,210,609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647319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142562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109,487,616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145,413,600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84223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60620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54,887,070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65,397,360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22572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645926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592100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107,708,262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123,864,501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33292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281858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258371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89,678,014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103,129,716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08559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170776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26,428,138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30,392,359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512865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47633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107,538,638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107,538,638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751496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195,405,795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224,001,765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14771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74685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40735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74,930,664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77,077,476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65880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123,768,000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135,371,250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82432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3706B7-E7E5-417A-958E-8C8F86F0344C}"/>
              </a:ext>
            </a:extLst>
          </p:cNvPr>
          <p:cNvSpPr txBox="1"/>
          <p:nvPr/>
        </p:nvSpPr>
        <p:spPr>
          <a:xfrm>
            <a:off x="181948" y="9263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0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EF869-5574-4D7B-B526-63B597732504}"/>
              </a:ext>
            </a:extLst>
          </p:cNvPr>
          <p:cNvSpPr txBox="1"/>
          <p:nvPr/>
        </p:nvSpPr>
        <p:spPr>
          <a:xfrm>
            <a:off x="827584" y="4193764"/>
            <a:ext cx="43444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위 테이블에서의 나로의 </a:t>
            </a:r>
            <a:r>
              <a:rPr lang="ko-KR" altLang="en-US" sz="1050" dirty="0" err="1"/>
              <a:t>스공</a:t>
            </a:r>
            <a:r>
              <a:rPr lang="ko-KR" altLang="en-US" sz="1050" dirty="0"/>
              <a:t> 값은 </a:t>
            </a:r>
            <a:r>
              <a:rPr lang="ko-KR" altLang="en-US" sz="1050" dirty="0" err="1"/>
              <a:t>럭키세븐</a:t>
            </a:r>
            <a:r>
              <a:rPr lang="en-US" altLang="ko-KR" sz="1050" dirty="0"/>
              <a:t>/</a:t>
            </a:r>
            <a:r>
              <a:rPr lang="ko-KR" altLang="en-US" sz="1050" dirty="0" err="1"/>
              <a:t>트리플스로우</a:t>
            </a:r>
            <a:r>
              <a:rPr lang="ko-KR" altLang="en-US" sz="1050" dirty="0"/>
              <a:t> 공식 기반</a:t>
            </a:r>
            <a:endParaRPr lang="en-US" altLang="ko-KR" sz="1050" dirty="0"/>
          </a:p>
          <a:p>
            <a:r>
              <a:rPr lang="ko-KR" altLang="en-US" sz="1050" dirty="0"/>
              <a:t>마법사는 별도의 스킬 데미지 공식</a:t>
            </a:r>
            <a:r>
              <a:rPr lang="en-US" altLang="ko-KR" sz="1050" dirty="0"/>
              <a:t>[1][2]</a:t>
            </a:r>
            <a:r>
              <a:rPr lang="ko-KR" altLang="en-US" sz="1050" dirty="0"/>
              <a:t>을 이용하여 계산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8F8D79-C57E-45EC-B7F9-E7D52E8FCABA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9B3CAE-43C2-41A0-91D2-D85A47E348E2}"/>
              </a:ext>
            </a:extLst>
          </p:cNvPr>
          <p:cNvSpPr/>
          <p:nvPr/>
        </p:nvSpPr>
        <p:spPr>
          <a:xfrm>
            <a:off x="3705821" y="4678859"/>
            <a:ext cx="3366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1. https://m.blog.naver.com/jms11172/220775888660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642441-53FC-4D51-9651-19F15BB42F3E}"/>
              </a:ext>
            </a:extLst>
          </p:cNvPr>
          <p:cNvSpPr/>
          <p:nvPr/>
        </p:nvSpPr>
        <p:spPr>
          <a:xfrm>
            <a:off x="3705821" y="4867097"/>
            <a:ext cx="54381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2. http://exoot.blogspot.com/2009/11/developers-resource-maplestory-formula.html?m=1</a:t>
            </a:r>
            <a:endParaRPr lang="ko-KR" altLang="en-US" sz="1000" dirty="0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6C0DFCE7-EA03-4A22-993A-51BAD7B7E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28447"/>
              </p:ext>
            </p:extLst>
          </p:nvPr>
        </p:nvGraphicFramePr>
        <p:xfrm>
          <a:off x="6445721" y="975543"/>
          <a:ext cx="2448270" cy="364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11">
                  <a:extLst>
                    <a:ext uri="{9D8B030D-6E8A-4147-A177-3AD203B41FA5}">
                      <a16:colId xmlns:a16="http://schemas.microsoft.com/office/drawing/2014/main" val="3319706887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849441022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637016546"/>
                    </a:ext>
                  </a:extLst>
                </a:gridCol>
              </a:tblGrid>
              <a:tr h="249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DPM(Solo)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DPM(Party)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7017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신궁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신궁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46108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캡틴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나이트로드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461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나이트로드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캡틴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2534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썬콜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썬콜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03543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보우마스터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히어로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589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히어로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다크나이트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56715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불독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보우마스터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57467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다크나이트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불독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44842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바이퍼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바이퍼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8826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섀도어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섀도어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4420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팔라딘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팔라딘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29123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비숍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비숍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510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2491D24-C4F1-48F8-8760-38567183BC10}"/>
              </a:ext>
            </a:extLst>
          </p:cNvPr>
          <p:cNvSpPr txBox="1"/>
          <p:nvPr/>
        </p:nvSpPr>
        <p:spPr>
          <a:xfrm>
            <a:off x="3517440" y="1027918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/>
              <a:t>Party Buff = </a:t>
            </a:r>
            <a:r>
              <a:rPr lang="ko-KR" altLang="en-US" sz="1000" dirty="0" err="1"/>
              <a:t>윈드부스터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ko-KR" altLang="en-US" sz="1000" dirty="0" err="1"/>
              <a:t>샤프아이즈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AF91F-E002-444E-8290-94F8C0FDBC28}"/>
              </a:ext>
            </a:extLst>
          </p:cNvPr>
          <p:cNvSpPr txBox="1"/>
          <p:nvPr/>
        </p:nvSpPr>
        <p:spPr>
          <a:xfrm>
            <a:off x="6757801" y="63518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DPM</a:t>
            </a:r>
            <a:r>
              <a:rPr lang="ko-KR" altLang="en-US" b="1" dirty="0"/>
              <a:t> 순위 </a:t>
            </a:r>
            <a:r>
              <a:rPr lang="en-US" altLang="ko-KR" b="1" dirty="0"/>
              <a:t>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99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6200000">
            <a:off x="2415195" y="-992646"/>
            <a:ext cx="1080120" cy="2880320"/>
          </a:xfrm>
        </p:spPr>
        <p:txBody>
          <a:bodyPr vert="eaVert"/>
          <a:lstStyle/>
          <a:p>
            <a:r>
              <a:rPr lang="en-US" altLang="ko-KR" sz="4800" dirty="0"/>
              <a:t>Contents</a:t>
            </a:r>
            <a:endParaRPr lang="ko-KR" alt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625364"/>
            <a:ext cx="7272808" cy="2412268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Damage Formula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DPM Calculation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Conclusion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AA9A9E-0698-4FAD-9030-86F7123E5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3466" r="3464"/>
          <a:stretch/>
        </p:blipFill>
        <p:spPr bwMode="auto">
          <a:xfrm>
            <a:off x="179512" y="483518"/>
            <a:ext cx="98492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1EE3F3-F7D8-46DE-84CF-F7764653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4" y="1923678"/>
            <a:ext cx="101700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0797E1-04E1-471C-B69A-DAB5F01F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07271"/>
            <a:ext cx="969825" cy="132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Damage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Formula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6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CEC101-C597-4BB4-A05A-A222BE033497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Damage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1D565-0AD0-4C25-A2E5-8A9C7B83468B}"/>
              </a:ext>
            </a:extLst>
          </p:cNvPr>
          <p:cNvSpPr txBox="1"/>
          <p:nvPr/>
        </p:nvSpPr>
        <p:spPr>
          <a:xfrm>
            <a:off x="181949" y="1275606"/>
            <a:ext cx="23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General Formula[1]</a:t>
            </a:r>
            <a:endParaRPr lang="en-US" altLang="ko-KR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DEBD37-35F0-40E1-A72F-F6465DAF3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12" b="14131"/>
          <a:stretch/>
        </p:blipFill>
        <p:spPr>
          <a:xfrm>
            <a:off x="539552" y="1707654"/>
            <a:ext cx="6934200" cy="5040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4F47875-4055-411A-9B23-767DA78CCB34}"/>
              </a:ext>
            </a:extLst>
          </p:cNvPr>
          <p:cNvSpPr/>
          <p:nvPr/>
        </p:nvSpPr>
        <p:spPr>
          <a:xfrm>
            <a:off x="3798168" y="4686404"/>
            <a:ext cx="5382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1.http://exoot.blogspot.com/2009/11/developers-resource-maplestory-formula.html?m=1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7E11B-0021-42B2-95A5-8D1AD73BEF05}"/>
              </a:ext>
            </a:extLst>
          </p:cNvPr>
          <p:cNvSpPr txBox="1"/>
          <p:nvPr/>
        </p:nvSpPr>
        <p:spPr>
          <a:xfrm>
            <a:off x="467544" y="226614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Weapon Factor</a:t>
            </a:r>
            <a:endParaRPr lang="en-US" altLang="ko-KR" b="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F2F5801-DACC-45E0-9B5A-D56FADDE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64010"/>
              </p:ext>
            </p:extLst>
          </p:nvPr>
        </p:nvGraphicFramePr>
        <p:xfrm>
          <a:off x="611560" y="2689904"/>
          <a:ext cx="8280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val="12857107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157862917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942025051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3221941419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22145774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940999658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55453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Weapon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두손검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한손도끼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두손도끼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폴암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4.4/3.2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4.8/3.4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3.0/5.0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5.0/3.0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16443"/>
                  </a:ext>
                </a:extLst>
              </a:tr>
            </a:tbl>
          </a:graphicData>
        </a:graphic>
      </p:graphicFrame>
      <p:graphicFrame>
        <p:nvGraphicFramePr>
          <p:cNvPr id="24" name="표 8">
            <a:extLst>
              <a:ext uri="{FF2B5EF4-FFF2-40B4-BE49-F238E27FC236}">
                <a16:creationId xmlns:a16="http://schemas.microsoft.com/office/drawing/2014/main" id="{169A21F5-EBF5-4F3F-B680-8588308A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33307"/>
              </p:ext>
            </p:extLst>
          </p:nvPr>
        </p:nvGraphicFramePr>
        <p:xfrm>
          <a:off x="611560" y="3450376"/>
          <a:ext cx="8280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val="12857107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157862917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942025051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3221941419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22145774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940999658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55453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Weapon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석궁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너클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164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1F86F5-BB92-4FE5-8C5E-AFE38B92CD11}"/>
              </a:ext>
            </a:extLst>
          </p:cNvPr>
          <p:cNvSpPr txBox="1"/>
          <p:nvPr/>
        </p:nvSpPr>
        <p:spPr>
          <a:xfrm>
            <a:off x="7434256" y="2425145"/>
            <a:ext cx="1458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Swinging/Stabbing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4E29C-720D-40A8-A1C1-EF42B6B85C68}"/>
              </a:ext>
            </a:extLst>
          </p:cNvPr>
          <p:cNvSpPr txBox="1"/>
          <p:nvPr/>
        </p:nvSpPr>
        <p:spPr>
          <a:xfrm>
            <a:off x="5652120" y="4166959"/>
            <a:ext cx="3292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Primary Stat = Weapon Factor *Main Stat Point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988CC-BFE7-47FD-A6B5-BEF885DB8818}"/>
              </a:ext>
            </a:extLst>
          </p:cNvPr>
          <p:cNvSpPr txBox="1"/>
          <p:nvPr/>
        </p:nvSpPr>
        <p:spPr>
          <a:xfrm>
            <a:off x="5670376" y="4393951"/>
            <a:ext cx="3273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Skill Mastery = Weapon Mastery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04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A97A2C-3673-4F0C-9E6A-E7034836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Damage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08CA4-5202-4A13-87F7-4EFCE16C9A4E}"/>
              </a:ext>
            </a:extLst>
          </p:cNvPr>
          <p:cNvSpPr txBox="1"/>
          <p:nvPr/>
        </p:nvSpPr>
        <p:spPr>
          <a:xfrm>
            <a:off x="181948" y="12756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General Formula[1][2]</a:t>
            </a:r>
            <a:endParaRPr lang="en-US" altLang="ko-KR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8A5A7E-11D3-49E9-8A71-7FC9330D7DF4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D7E767-84DA-438E-9B43-1DFC212408BE}"/>
              </a:ext>
            </a:extLst>
          </p:cNvPr>
          <p:cNvSpPr/>
          <p:nvPr/>
        </p:nvSpPr>
        <p:spPr>
          <a:xfrm>
            <a:off x="3798168" y="4686404"/>
            <a:ext cx="5382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1.http://exoot.blogspot.com/2009/11/developers-resource-maplestory-formula.html?m=1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E1250-F66E-4D4F-A32C-EF6EC35A963B}"/>
              </a:ext>
            </a:extLst>
          </p:cNvPr>
          <p:cNvSpPr txBox="1"/>
          <p:nvPr/>
        </p:nvSpPr>
        <p:spPr>
          <a:xfrm>
            <a:off x="467544" y="16983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Weapon Mastery</a:t>
            </a:r>
            <a:endParaRPr lang="en-US" altLang="ko-KR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76025-924B-41A6-AA96-A8DC6C16B2E5}"/>
              </a:ext>
            </a:extLst>
          </p:cNvPr>
          <p:cNvSpPr txBox="1"/>
          <p:nvPr/>
        </p:nvSpPr>
        <p:spPr>
          <a:xfrm>
            <a:off x="467544" y="29732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Skills to Buff Character’s Stat </a:t>
            </a:r>
            <a:endParaRPr lang="en-US" altLang="ko-KR" b="0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821271F-3A60-4FFB-BD55-89032B156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39259"/>
              </p:ext>
            </p:extLst>
          </p:nvPr>
        </p:nvGraphicFramePr>
        <p:xfrm>
          <a:off x="611560" y="211810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537978412"/>
                    </a:ext>
                  </a:extLst>
                </a:gridCol>
                <a:gridCol w="1391816">
                  <a:extLst>
                    <a:ext uri="{9D8B030D-6E8A-4147-A177-3AD203B41FA5}">
                      <a16:colId xmlns:a16="http://schemas.microsoft.com/office/drawing/2014/main" val="13492875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39719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787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Job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Bowman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Dark Knight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Others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Mastery[%]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9338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5CA3B53-09A6-46F6-A88F-C47AC2A0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645223"/>
            <a:ext cx="438150" cy="447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ACBE77-1F6E-4ABD-BE9C-C2747ED3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30" y="1650271"/>
            <a:ext cx="476250" cy="457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BA3B24-578E-497A-9D83-984ABE4CC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531" y="1689879"/>
            <a:ext cx="438150" cy="371475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98214326-6BD9-4B34-B55E-FD9664E68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43541"/>
              </p:ext>
            </p:extLst>
          </p:nvPr>
        </p:nvGraphicFramePr>
        <p:xfrm>
          <a:off x="611560" y="3363838"/>
          <a:ext cx="81369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19">
                  <a:extLst>
                    <a:ext uri="{9D8B030D-6E8A-4147-A177-3AD203B41FA5}">
                      <a16:colId xmlns:a16="http://schemas.microsoft.com/office/drawing/2014/main" val="1869604650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2918238975"/>
                    </a:ext>
                  </a:extLst>
                </a:gridCol>
                <a:gridCol w="1465704">
                  <a:extLst>
                    <a:ext uri="{9D8B030D-6E8A-4147-A177-3AD203B41FA5}">
                      <a16:colId xmlns:a16="http://schemas.microsoft.com/office/drawing/2014/main" val="493030382"/>
                    </a:ext>
                  </a:extLst>
                </a:gridCol>
                <a:gridCol w="1385976">
                  <a:extLst>
                    <a:ext uri="{9D8B030D-6E8A-4147-A177-3AD203B41FA5}">
                      <a16:colId xmlns:a16="http://schemas.microsoft.com/office/drawing/2014/main" val="30215876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7638289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56624028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748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Job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Hero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Dark Knight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Arch Mage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Bow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Master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Marks Man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Viper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3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43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186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44684-B162-4956-AAEA-06B22F67F873}"/>
              </a:ext>
            </a:extLst>
          </p:cNvPr>
          <p:cNvSpPr/>
          <p:nvPr/>
        </p:nvSpPr>
        <p:spPr>
          <a:xfrm>
            <a:off x="3798168" y="4906421"/>
            <a:ext cx="3366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https://m.blog.naver.com/jms11172/220776425210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0474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767145-AF22-4A7D-96E4-1B2DCF19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Damage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0FA22-8491-476C-9906-FD86126BD01E}"/>
              </a:ext>
            </a:extLst>
          </p:cNvPr>
          <p:cNvSpPr txBox="1"/>
          <p:nvPr/>
        </p:nvSpPr>
        <p:spPr>
          <a:xfrm>
            <a:off x="181948" y="1275606"/>
            <a:ext cx="266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General Formula[1~4]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32C8E-549E-449D-B4E7-A9B4E86942CB}"/>
              </a:ext>
            </a:extLst>
          </p:cNvPr>
          <p:cNvSpPr txBox="1"/>
          <p:nvPr/>
        </p:nvSpPr>
        <p:spPr>
          <a:xfrm>
            <a:off x="379943" y="16907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Skills</a:t>
            </a:r>
            <a:r>
              <a:rPr lang="ko-KR" altLang="en-US" b="1" dirty="0"/>
              <a:t> </a:t>
            </a:r>
            <a:r>
              <a:rPr lang="en-US" altLang="ko-KR" b="1" dirty="0"/>
              <a:t>about</a:t>
            </a:r>
            <a:r>
              <a:rPr lang="ko-KR" altLang="en-US" b="1" dirty="0"/>
              <a:t> </a:t>
            </a:r>
            <a:r>
              <a:rPr lang="en-US" altLang="ko-KR" b="1" dirty="0"/>
              <a:t>Damage</a:t>
            </a:r>
            <a:endParaRPr lang="en-US" altLang="ko-KR" b="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87A571-9640-411F-A3D6-5CD58851B17E}"/>
              </a:ext>
            </a:extLst>
          </p:cNvPr>
          <p:cNvGrpSpPr/>
          <p:nvPr/>
        </p:nvGrpSpPr>
        <p:grpSpPr>
          <a:xfrm>
            <a:off x="2164722" y="2067694"/>
            <a:ext cx="2191254" cy="869469"/>
            <a:chOff x="665167" y="3207013"/>
            <a:chExt cx="2191254" cy="8694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E671E8-3D99-4F00-9BFB-CB3AED4C0550}"/>
                </a:ext>
              </a:extLst>
            </p:cNvPr>
            <p:cNvSpPr txBox="1"/>
            <p:nvPr/>
          </p:nvSpPr>
          <p:spPr>
            <a:xfrm>
              <a:off x="665167" y="3207013"/>
              <a:ext cx="1212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Arch Mage</a:t>
              </a:r>
              <a:endParaRPr lang="ko-KR" altLang="en-US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9A60F1C-AC93-42F3-9BBD-8161A9FCBE74}"/>
                </a:ext>
              </a:extLst>
            </p:cNvPr>
            <p:cNvGrpSpPr/>
            <p:nvPr/>
          </p:nvGrpSpPr>
          <p:grpSpPr>
            <a:xfrm>
              <a:off x="886979" y="3579862"/>
              <a:ext cx="1969442" cy="496620"/>
              <a:chOff x="886979" y="3629769"/>
              <a:chExt cx="1969442" cy="49662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5926EF6-010B-4DEC-B09D-7018DA340AEB}"/>
                  </a:ext>
                </a:extLst>
              </p:cNvPr>
              <p:cNvGrpSpPr/>
              <p:nvPr/>
            </p:nvGrpSpPr>
            <p:grpSpPr>
              <a:xfrm>
                <a:off x="886979" y="3629769"/>
                <a:ext cx="1969442" cy="476250"/>
                <a:chOff x="850974" y="2135951"/>
                <a:chExt cx="1969442" cy="476250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F719BC58-02D5-42CE-96AF-679834C9EC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0974" y="2135951"/>
                  <a:ext cx="495300" cy="476250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F3C5E5-0222-47E9-9BCE-09763B2BC183}"/>
                    </a:ext>
                  </a:extLst>
                </p:cNvPr>
                <p:cNvSpPr txBox="1"/>
                <p:nvPr/>
              </p:nvSpPr>
              <p:spPr>
                <a:xfrm>
                  <a:off x="1258770" y="2195150"/>
                  <a:ext cx="156164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b="1" dirty="0" err="1"/>
                    <a:t>엘리먼트</a:t>
                  </a:r>
                  <a:r>
                    <a:rPr lang="ko-KR" altLang="en-US" sz="1050" b="1" dirty="0"/>
                    <a:t> </a:t>
                  </a:r>
                  <a:r>
                    <a:rPr lang="ko-KR" altLang="en-US" sz="1050" b="1" dirty="0" err="1"/>
                    <a:t>엠플리케이션</a:t>
                  </a:r>
                  <a:endParaRPr lang="en-US" altLang="ko-KR" sz="1050" b="1" dirty="0"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6562B38-E6E5-4DD7-83DF-7487A7C72E9B}"/>
                  </a:ext>
                </a:extLst>
              </p:cNvPr>
              <p:cNvSpPr/>
              <p:nvPr/>
            </p:nvSpPr>
            <p:spPr>
              <a:xfrm>
                <a:off x="1549670" y="3864779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Damage*1.5 )</a:t>
                </a:r>
                <a:endParaRPr lang="ko-KR" altLang="en-US" sz="1100" dirty="0"/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BA5659-521E-4248-925D-399AA9BDC362}"/>
              </a:ext>
            </a:extLst>
          </p:cNvPr>
          <p:cNvGrpSpPr/>
          <p:nvPr/>
        </p:nvGrpSpPr>
        <p:grpSpPr>
          <a:xfrm>
            <a:off x="100443" y="2050758"/>
            <a:ext cx="2169414" cy="860513"/>
            <a:chOff x="651761" y="2050758"/>
            <a:chExt cx="2169414" cy="8605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055A3B-9B44-407B-B2E3-DA703F06B594}"/>
                </a:ext>
              </a:extLst>
            </p:cNvPr>
            <p:cNvSpPr txBox="1"/>
            <p:nvPr/>
          </p:nvSpPr>
          <p:spPr>
            <a:xfrm>
              <a:off x="651761" y="2050758"/>
              <a:ext cx="648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Hero</a:t>
              </a:r>
              <a:endParaRPr lang="ko-KR" altLang="en-US" b="1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B749D36-6F37-48CF-8537-9E5E41DD6564}"/>
                </a:ext>
              </a:extLst>
            </p:cNvPr>
            <p:cNvGrpSpPr/>
            <p:nvPr/>
          </p:nvGrpSpPr>
          <p:grpSpPr>
            <a:xfrm>
              <a:off x="908406" y="2427734"/>
              <a:ext cx="1912769" cy="483537"/>
              <a:chOff x="908406" y="2458072"/>
              <a:chExt cx="1912769" cy="483537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29C19C21-B2A8-4EBC-8D4B-80ED87CCE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406" y="2458072"/>
                <a:ext cx="485775" cy="44767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62FAA-F06D-44B3-959C-613EA693A5C4}"/>
                  </a:ext>
                </a:extLst>
              </p:cNvPr>
              <p:cNvSpPr txBox="1"/>
              <p:nvPr/>
            </p:nvSpPr>
            <p:spPr>
              <a:xfrm>
                <a:off x="1394181" y="2501304"/>
                <a:ext cx="14269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어드밴스드 </a:t>
                </a:r>
                <a:r>
                  <a:rPr lang="ko-KR" altLang="en-US" sz="1050" b="1" dirty="0" err="1"/>
                  <a:t>콤보어택</a:t>
                </a:r>
                <a:endParaRPr lang="en-US" altLang="ko-KR" sz="1050" b="1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3A0424-5579-464B-AD01-E72AF9ADF806}"/>
                  </a:ext>
                </a:extLst>
              </p:cNvPr>
              <p:cNvSpPr/>
              <p:nvPr/>
            </p:nvSpPr>
            <p:spPr>
              <a:xfrm>
                <a:off x="1573717" y="2679999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Damage*1.9 )</a:t>
                </a:r>
                <a:endParaRPr lang="ko-KR" altLang="en-US" sz="1100" dirty="0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120CEBD-42D9-4D9B-A91C-4EB732A79693}"/>
              </a:ext>
            </a:extLst>
          </p:cNvPr>
          <p:cNvGrpSpPr/>
          <p:nvPr/>
        </p:nvGrpSpPr>
        <p:grpSpPr>
          <a:xfrm>
            <a:off x="97759" y="3068570"/>
            <a:ext cx="1849280" cy="860513"/>
            <a:chOff x="3923681" y="2050758"/>
            <a:chExt cx="1849280" cy="8605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C44D14-F5E9-484F-B5DE-34CF2C566813}"/>
                </a:ext>
              </a:extLst>
            </p:cNvPr>
            <p:cNvSpPr txBox="1"/>
            <p:nvPr/>
          </p:nvSpPr>
          <p:spPr>
            <a:xfrm>
              <a:off x="3923681" y="2050758"/>
              <a:ext cx="1303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Dark</a:t>
              </a:r>
              <a:r>
                <a:rPr lang="ko-KR" altLang="en-US" b="1" dirty="0"/>
                <a:t> </a:t>
              </a:r>
              <a:r>
                <a:rPr lang="en-US" altLang="ko-KR" b="1" dirty="0"/>
                <a:t>Knight</a:t>
              </a:r>
              <a:endParaRPr lang="ko-KR" altLang="en-US" b="1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838377A-C97B-496C-A92C-F16923DC10E2}"/>
                </a:ext>
              </a:extLst>
            </p:cNvPr>
            <p:cNvGrpSpPr/>
            <p:nvPr/>
          </p:nvGrpSpPr>
          <p:grpSpPr>
            <a:xfrm>
              <a:off x="4247840" y="2470051"/>
              <a:ext cx="1525121" cy="441220"/>
              <a:chOff x="4247840" y="2470051"/>
              <a:chExt cx="1525121" cy="441220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32163FE-6D12-47F5-9C54-420EB9F3A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7840" y="2473121"/>
                <a:ext cx="457200" cy="43815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575358-8840-448E-A736-E4232B6A17F9}"/>
                  </a:ext>
                </a:extLst>
              </p:cNvPr>
              <p:cNvSpPr txBox="1"/>
              <p:nvPr/>
            </p:nvSpPr>
            <p:spPr>
              <a:xfrm>
                <a:off x="4884248" y="2470051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 err="1"/>
                  <a:t>버서크</a:t>
                </a:r>
                <a:endParaRPr lang="en-US" altLang="ko-KR" sz="1050" b="1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D01BFE6-F92E-439C-90A8-AF894884A4D2}"/>
                  </a:ext>
                </a:extLst>
              </p:cNvPr>
              <p:cNvSpPr/>
              <p:nvPr/>
            </p:nvSpPr>
            <p:spPr>
              <a:xfrm>
                <a:off x="4705040" y="2649661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Damage*2.1 )</a:t>
                </a:r>
                <a:endParaRPr lang="ko-KR" altLang="en-US" sz="1100" dirty="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FCC827-E694-4AC7-A84E-47D005508EF2}"/>
              </a:ext>
            </a:extLst>
          </p:cNvPr>
          <p:cNvGrpSpPr/>
          <p:nvPr/>
        </p:nvGrpSpPr>
        <p:grpSpPr>
          <a:xfrm>
            <a:off x="2140736" y="3066256"/>
            <a:ext cx="1840233" cy="869971"/>
            <a:chOff x="3012146" y="3066256"/>
            <a:chExt cx="1840233" cy="86997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2AF9259-926B-4D17-B246-EE2A00E8A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947" y="3479027"/>
              <a:ext cx="485775" cy="45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FD8BA4-D565-44E3-B6D7-F1DF53952B2B}"/>
                </a:ext>
              </a:extLst>
            </p:cNvPr>
            <p:cNvSpPr txBox="1"/>
            <p:nvPr/>
          </p:nvSpPr>
          <p:spPr>
            <a:xfrm>
              <a:off x="3694690" y="3517720"/>
              <a:ext cx="1157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어드밴스드 </a:t>
              </a:r>
              <a:r>
                <a:rPr lang="ko-KR" altLang="en-US" sz="1050" b="1" dirty="0" err="1"/>
                <a:t>호밍</a:t>
              </a:r>
              <a:endParaRPr lang="en-US" altLang="ko-KR" sz="105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1F93F14-BE22-41B7-811A-CBC6F37356AC}"/>
                </a:ext>
              </a:extLst>
            </p:cNvPr>
            <p:cNvSpPr/>
            <p:nvPr/>
          </p:nvSpPr>
          <p:spPr>
            <a:xfrm>
              <a:off x="3739573" y="3674617"/>
              <a:ext cx="10679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( Damage*1.2 )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B6F372-181E-4F7D-B2FC-4D2A927167D5}"/>
                </a:ext>
              </a:extLst>
            </p:cNvPr>
            <p:cNvSpPr txBox="1"/>
            <p:nvPr/>
          </p:nvSpPr>
          <p:spPr>
            <a:xfrm>
              <a:off x="3012146" y="3066256"/>
              <a:ext cx="914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Captain</a:t>
              </a:r>
              <a:endParaRPr lang="ko-KR" altLang="en-US" b="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2C55678-4152-410F-AA31-EB6EDE097A1C}"/>
              </a:ext>
            </a:extLst>
          </p:cNvPr>
          <p:cNvSpPr txBox="1"/>
          <p:nvPr/>
        </p:nvSpPr>
        <p:spPr>
          <a:xfrm>
            <a:off x="4349670" y="1677134"/>
            <a:ext cx="380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Special Skill Damage</a:t>
            </a:r>
            <a:r>
              <a:rPr lang="ko-KR" altLang="en-US" b="1" dirty="0"/>
              <a:t> </a:t>
            </a:r>
            <a:r>
              <a:rPr lang="en-US" altLang="ko-KR" b="1" dirty="0"/>
              <a:t>Formula</a:t>
            </a:r>
            <a:endParaRPr lang="en-US" altLang="ko-KR" b="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F27F08-C312-43BD-940B-C8EED41A39A0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01FD07-77C4-4C89-8D67-8A32D70395B6}"/>
              </a:ext>
            </a:extLst>
          </p:cNvPr>
          <p:cNvSpPr/>
          <p:nvPr/>
        </p:nvSpPr>
        <p:spPr>
          <a:xfrm>
            <a:off x="3798168" y="4686404"/>
            <a:ext cx="5382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1.http://exoot.blogspot.com/2009/11/developers-resource-maplestory-formula.html?m=1</a:t>
            </a:r>
            <a:endParaRPr lang="ko-KR" altLang="en-US" sz="105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0950995-F438-4A0A-8059-2BDC0FCCC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2082096"/>
            <a:ext cx="447675" cy="4476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B1E1E82-EB1C-4ECE-9CF9-7EDB4B2730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0067" y="2091621"/>
            <a:ext cx="485775" cy="43815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86E5FF87-081D-4BC8-8476-53EC13C06D62}"/>
              </a:ext>
            </a:extLst>
          </p:cNvPr>
          <p:cNvGrpSpPr/>
          <p:nvPr/>
        </p:nvGrpSpPr>
        <p:grpSpPr>
          <a:xfrm>
            <a:off x="4638256" y="2571895"/>
            <a:ext cx="4554610" cy="530907"/>
            <a:chOff x="5378997" y="2644145"/>
            <a:chExt cx="4554610" cy="530907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974865F-722B-427D-B400-4FAF67FCB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78997" y="2699273"/>
              <a:ext cx="3209346" cy="4757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2D65D7-8DBC-42D2-822E-697E91E21DD6}"/>
                </a:ext>
              </a:extLst>
            </p:cNvPr>
            <p:cNvSpPr txBox="1"/>
            <p:nvPr/>
          </p:nvSpPr>
          <p:spPr>
            <a:xfrm>
              <a:off x="8486929" y="2644145"/>
              <a:ext cx="1446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6E7E"/>
                  </a:solidFill>
                </a:rPr>
                <a:t>*Skill Percentage</a:t>
              </a:r>
              <a:endParaRPr lang="ko-KR" altLang="en-US" sz="1400" b="1" dirty="0">
                <a:solidFill>
                  <a:srgbClr val="646E7E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DBAAC6-7196-4D90-A577-F691B2DCA2F6}"/>
                </a:ext>
              </a:extLst>
            </p:cNvPr>
            <p:cNvSpPr txBox="1"/>
            <p:nvPr/>
          </p:nvSpPr>
          <p:spPr>
            <a:xfrm>
              <a:off x="8457173" y="2850167"/>
              <a:ext cx="1446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6E7E"/>
                  </a:solidFill>
                </a:rPr>
                <a:t>*Skill Percentage</a:t>
              </a:r>
              <a:endParaRPr lang="ko-KR" altLang="en-US" sz="1400" b="1" dirty="0">
                <a:solidFill>
                  <a:srgbClr val="646E7E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A3A0FBB-2247-49A2-A066-7E11790C2CD1}"/>
              </a:ext>
            </a:extLst>
          </p:cNvPr>
          <p:cNvSpPr txBox="1"/>
          <p:nvPr/>
        </p:nvSpPr>
        <p:spPr>
          <a:xfrm>
            <a:off x="4638256" y="4201558"/>
            <a:ext cx="4414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외에도 별도의 공식을 따르는 스킬들이 있지만 생략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00B91E8-B2A2-47E2-9667-B9A179228E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6176" y="3138145"/>
            <a:ext cx="457200" cy="476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74BD161-DAE0-4852-9702-462C96A7F19A}"/>
              </a:ext>
            </a:extLst>
          </p:cNvPr>
          <p:cNvSpPr txBox="1"/>
          <p:nvPr/>
        </p:nvSpPr>
        <p:spPr>
          <a:xfrm>
            <a:off x="4357086" y="3793264"/>
            <a:ext cx="484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646E7E"/>
                </a:solidFill>
              </a:rPr>
              <a:t>Critical Damage = ( Skill Factor[%] + 100 + C0 )*(Physical Attack)</a:t>
            </a:r>
            <a:endParaRPr lang="ko-KR" altLang="en-US" sz="1400" b="1" dirty="0">
              <a:solidFill>
                <a:srgbClr val="646E7E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25A01AD-6DEE-4868-9C6E-65D3B17C86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1980" y="3157195"/>
            <a:ext cx="457200" cy="4572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62ECFD-BA13-4218-8667-528B6CFD3C88}"/>
              </a:ext>
            </a:extLst>
          </p:cNvPr>
          <p:cNvSpPr/>
          <p:nvPr/>
        </p:nvSpPr>
        <p:spPr>
          <a:xfrm>
            <a:off x="3798167" y="4897279"/>
            <a:ext cx="3222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2. https://m.blog.naver.com/jms11172/220562589544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CD162D-9C9B-41CA-8C54-815365E23C26}"/>
              </a:ext>
            </a:extLst>
          </p:cNvPr>
          <p:cNvSpPr/>
          <p:nvPr/>
        </p:nvSpPr>
        <p:spPr>
          <a:xfrm>
            <a:off x="165651" y="4698409"/>
            <a:ext cx="3222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3. http://www.inven.co.kr/board/maple/2299/2067674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67E95A-D99F-476A-BF06-665DA0723A4A}"/>
              </a:ext>
            </a:extLst>
          </p:cNvPr>
          <p:cNvSpPr/>
          <p:nvPr/>
        </p:nvSpPr>
        <p:spPr>
          <a:xfrm>
            <a:off x="7097712" y="3343862"/>
            <a:ext cx="172354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solidFill>
                  <a:srgbClr val="646E7E"/>
                </a:solidFill>
              </a:rPr>
              <a:t>C0 = Added Critical Damage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1BCC4E-1224-4F5A-838B-0B4C34D78E88}"/>
              </a:ext>
            </a:extLst>
          </p:cNvPr>
          <p:cNvSpPr/>
          <p:nvPr/>
        </p:nvSpPr>
        <p:spPr>
          <a:xfrm>
            <a:off x="177707" y="4897278"/>
            <a:ext cx="31066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4. https://m.blog.naver.com/jms11172/220780823313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857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II.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Dpm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calculation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1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767145-AF22-4A7D-96E4-1B2DCF19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0FA22-8491-476C-9906-FD86126BD01E}"/>
              </a:ext>
            </a:extLst>
          </p:cNvPr>
          <p:cNvSpPr txBox="1"/>
          <p:nvPr/>
        </p:nvSpPr>
        <p:spPr>
          <a:xfrm>
            <a:off x="181948" y="12756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Initial Condition</a:t>
            </a:r>
            <a:endParaRPr lang="en-US" altLang="ko-KR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32C8E-549E-449D-B4E7-A9B4E86942CB}"/>
              </a:ext>
            </a:extLst>
          </p:cNvPr>
          <p:cNvSpPr txBox="1"/>
          <p:nvPr/>
        </p:nvSpPr>
        <p:spPr>
          <a:xfrm>
            <a:off x="379943" y="16907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Lv./Items</a:t>
            </a:r>
            <a:endParaRPr lang="en-US" altLang="ko-KR" b="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F27F08-C312-43BD-940B-C8EED41A39A0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A4238B-F5E5-418C-A28B-673ABA35B477}"/>
              </a:ext>
            </a:extLst>
          </p:cNvPr>
          <p:cNvSpPr/>
          <p:nvPr/>
        </p:nvSpPr>
        <p:spPr>
          <a:xfrm>
            <a:off x="683568" y="2060050"/>
            <a:ext cx="1642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ko-KR" altLang="en-US" sz="1400" b="1" dirty="0"/>
              <a:t>정복자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lv. 300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4E2140-675E-47AE-9B10-1269A8B3A6C8}"/>
              </a:ext>
            </a:extLst>
          </p:cNvPr>
          <p:cNvSpPr/>
          <p:nvPr/>
        </p:nvSpPr>
        <p:spPr>
          <a:xfrm>
            <a:off x="691434" y="2929562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UcPeriod" startAt="2"/>
            </a:pP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아이템 스펙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D559C-2AC3-472F-884C-D9981AE407CD}"/>
              </a:ext>
            </a:extLst>
          </p:cNvPr>
          <p:cNvSpPr txBox="1"/>
          <p:nvPr/>
        </p:nvSpPr>
        <p:spPr>
          <a:xfrm>
            <a:off x="1013831" y="2325221"/>
            <a:ext cx="18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Main Stat Point = 3063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6FA03A-0EF9-4479-8818-9DA492B204F4}"/>
              </a:ext>
            </a:extLst>
          </p:cNvPr>
          <p:cNvSpPr txBox="1"/>
          <p:nvPr/>
        </p:nvSpPr>
        <p:spPr>
          <a:xfrm>
            <a:off x="1018147" y="2621785"/>
            <a:ext cx="1952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Secondary Stat Point = 4</a:t>
            </a:r>
            <a:endParaRPr lang="ko-KR" altLang="en-US" sz="14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50FCCA7-CAEC-4466-B027-2A43445C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91830"/>
            <a:ext cx="7864465" cy="9161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66156A9-685A-44F8-BAE3-307F7D0A3B30}"/>
              </a:ext>
            </a:extLst>
          </p:cNvPr>
          <p:cNvSpPr txBox="1"/>
          <p:nvPr/>
        </p:nvSpPr>
        <p:spPr>
          <a:xfrm>
            <a:off x="6823721" y="3049089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/>
              <a:t>장신구류는 고려 하지 않음</a:t>
            </a:r>
          </a:p>
        </p:txBody>
      </p:sp>
    </p:spTree>
    <p:extLst>
      <p:ext uri="{BB962C8B-B14F-4D97-AF65-F5344CB8AC3E}">
        <p14:creationId xmlns:p14="http://schemas.microsoft.com/office/powerpoint/2010/main" val="168496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767145-AF22-4A7D-96E4-1B2DCF19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0FA22-8491-476C-9906-FD86126BD01E}"/>
              </a:ext>
            </a:extLst>
          </p:cNvPr>
          <p:cNvSpPr txBox="1"/>
          <p:nvPr/>
        </p:nvSpPr>
        <p:spPr>
          <a:xfrm>
            <a:off x="181948" y="12756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Initial Condition</a:t>
            </a:r>
            <a:endParaRPr lang="en-US" altLang="ko-KR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32C8E-549E-449D-B4E7-A9B4E86942CB}"/>
              </a:ext>
            </a:extLst>
          </p:cNvPr>
          <p:cNvSpPr txBox="1"/>
          <p:nvPr/>
        </p:nvSpPr>
        <p:spPr>
          <a:xfrm>
            <a:off x="379942" y="1690718"/>
            <a:ext cx="36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Additional Stat /Attack Point</a:t>
            </a:r>
            <a:endParaRPr lang="en-US" altLang="ko-KR" b="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F27F08-C312-43BD-940B-C8EED41A39A0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3659B0-99EC-44E7-98FB-81A8645D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34276"/>
            <a:ext cx="7864465" cy="916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7A24E-91E1-4FEA-BECF-2A3E4C592533}"/>
              </a:ext>
            </a:extLst>
          </p:cNvPr>
          <p:cNvSpPr txBox="1"/>
          <p:nvPr/>
        </p:nvSpPr>
        <p:spPr>
          <a:xfrm>
            <a:off x="7585253" y="3006926"/>
            <a:ext cx="14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Ref. </a:t>
            </a:r>
            <a:r>
              <a:rPr lang="ko-KR" altLang="en-US" sz="1000" dirty="0"/>
              <a:t>중급옵션 기준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9BC20-FDAA-4486-9A74-8C885184B6F6}"/>
              </a:ext>
            </a:extLst>
          </p:cNvPr>
          <p:cNvSpPr txBox="1"/>
          <p:nvPr/>
        </p:nvSpPr>
        <p:spPr>
          <a:xfrm>
            <a:off x="5364088" y="3019187"/>
            <a:ext cx="2324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/>
              <a:t>Weapon </a:t>
            </a:r>
            <a:r>
              <a:rPr lang="ko-KR" altLang="en-US" sz="1000" dirty="0"/>
              <a:t>스펙은 다음 페이지에 게시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F36F49-FF5F-43AB-A50B-6DBD1EB0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19822"/>
            <a:ext cx="8252054" cy="13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800</Words>
  <Application>Microsoft Office PowerPoint</Application>
  <PresentationFormat>화면 슬라이드 쇼(16:9)</PresentationFormat>
  <Paragraphs>269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Contents</vt:lpstr>
      <vt:lpstr>I. Damage Formula</vt:lpstr>
      <vt:lpstr>I. Damage Formula</vt:lpstr>
      <vt:lpstr>I. Damage Formula</vt:lpstr>
      <vt:lpstr>I. Damage Formula</vt:lpstr>
      <vt:lpstr>II. Dpm calculation</vt:lpstr>
      <vt:lpstr>II. DPM Calculation</vt:lpstr>
      <vt:lpstr>II. DPM Calculation</vt:lpstr>
      <vt:lpstr>II. DPM Calculation</vt:lpstr>
      <vt:lpstr>II. DPM Calculation</vt:lpstr>
      <vt:lpstr>Conclusion</vt:lpstr>
      <vt:lpstr>III. 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ji seunghwan</cp:lastModifiedBy>
  <cp:revision>487</cp:revision>
  <dcterms:created xsi:type="dcterms:W3CDTF">2014-04-01T16:27:38Z</dcterms:created>
  <dcterms:modified xsi:type="dcterms:W3CDTF">2020-06-02T08:56:47Z</dcterms:modified>
</cp:coreProperties>
</file>