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5"/>
  </p:notesMasterIdLst>
  <p:sldIdLst>
    <p:sldId id="256" r:id="rId3"/>
    <p:sldId id="259" r:id="rId4"/>
    <p:sldId id="261" r:id="rId5"/>
    <p:sldId id="390" r:id="rId6"/>
    <p:sldId id="391" r:id="rId7"/>
    <p:sldId id="392" r:id="rId8"/>
    <p:sldId id="394" r:id="rId9"/>
    <p:sldId id="397" r:id="rId10"/>
    <p:sldId id="395" r:id="rId11"/>
    <p:sldId id="393" r:id="rId12"/>
    <p:sldId id="396" r:id="rId13"/>
    <p:sldId id="398" r:id="rId14"/>
    <p:sldId id="429" r:id="rId15"/>
    <p:sldId id="399" r:id="rId16"/>
    <p:sldId id="401" r:id="rId17"/>
    <p:sldId id="402" r:id="rId18"/>
    <p:sldId id="428" r:id="rId19"/>
    <p:sldId id="420" r:id="rId20"/>
    <p:sldId id="417" r:id="rId21"/>
    <p:sldId id="419" r:id="rId22"/>
    <p:sldId id="436" r:id="rId23"/>
    <p:sldId id="432" r:id="rId24"/>
    <p:sldId id="431" r:id="rId25"/>
    <p:sldId id="421" r:id="rId26"/>
    <p:sldId id="435" r:id="rId27"/>
    <p:sldId id="434" r:id="rId28"/>
    <p:sldId id="433" r:id="rId29"/>
    <p:sldId id="430" r:id="rId30"/>
    <p:sldId id="403" r:id="rId31"/>
    <p:sldId id="427" r:id="rId32"/>
    <p:sldId id="437" r:id="rId33"/>
    <p:sldId id="389" r:id="rId3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E7E"/>
    <a:srgbClr val="E6E1D4"/>
    <a:srgbClr val="D5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1184" autoAdjust="0"/>
  </p:normalViewPr>
  <p:slideViewPr>
    <p:cSldViewPr>
      <p:cViewPr varScale="1">
        <p:scale>
          <a:sx n="137" d="100"/>
          <a:sy n="137" d="100"/>
        </p:scale>
        <p:origin x="1002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F67BC-1628-4034-803B-00A0D23D1B35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716BE-0182-492E-AB48-882D6AAB2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459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716BE-0182-492E-AB48-882D6AAB2F5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96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716BE-0182-492E-AB48-882D6AAB2F5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2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213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6AAE7B-53E5-48C3-B729-14F9D04702E9}"/>
              </a:ext>
            </a:extLst>
          </p:cNvPr>
          <p:cNvSpPr/>
          <p:nvPr userDrawn="1"/>
        </p:nvSpPr>
        <p:spPr>
          <a:xfrm>
            <a:off x="0" y="4670950"/>
            <a:ext cx="9144000" cy="504056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5.png"/><Relationship Id="rId5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4848" y="3138522"/>
            <a:ext cx="5328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Ver 1.2.65</a:t>
            </a:r>
            <a:endParaRPr kumimoji="0"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924269" y="915566"/>
            <a:ext cx="532859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MapleStory</a:t>
            </a: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</a:p>
          <a:p>
            <a:pPr algn="ctr"/>
            <a:r>
              <a:rPr lang="en-US" altLang="ko-KR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Dcal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EC3EA-DCD4-4AB8-8841-9A8AD7BDBD6A}"/>
              </a:ext>
            </a:extLst>
          </p:cNvPr>
          <p:cNvSpPr txBox="1"/>
          <p:nvPr/>
        </p:nvSpPr>
        <p:spPr>
          <a:xfrm>
            <a:off x="3347864" y="4443958"/>
            <a:ext cx="22322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Made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by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Sasibu</a:t>
            </a:r>
            <a:endParaRPr kumimoji="0"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5DC0D31-26FD-4FBB-98CF-295750596CB2}"/>
              </a:ext>
            </a:extLst>
          </p:cNvPr>
          <p:cNvGrpSpPr/>
          <p:nvPr/>
        </p:nvGrpSpPr>
        <p:grpSpPr>
          <a:xfrm>
            <a:off x="192210" y="3720466"/>
            <a:ext cx="2230135" cy="869469"/>
            <a:chOff x="665167" y="3207013"/>
            <a:chExt cx="2230135" cy="86946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0B8150-15B2-442F-AC51-71A0740E301D}"/>
                </a:ext>
              </a:extLst>
            </p:cNvPr>
            <p:cNvSpPr txBox="1"/>
            <p:nvPr/>
          </p:nvSpPr>
          <p:spPr>
            <a:xfrm>
              <a:off x="665167" y="3207013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/>
                <a:t>아크메이지</a:t>
              </a:r>
              <a:endParaRPr lang="ko-KR" altLang="en-US" b="1" dirty="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25497BA-E380-431E-A1E5-84B3F5CC15BF}"/>
                </a:ext>
              </a:extLst>
            </p:cNvPr>
            <p:cNvGrpSpPr/>
            <p:nvPr/>
          </p:nvGrpSpPr>
          <p:grpSpPr>
            <a:xfrm>
              <a:off x="951086" y="3576345"/>
              <a:ext cx="1944216" cy="500137"/>
              <a:chOff x="951086" y="3626252"/>
              <a:chExt cx="1944216" cy="500137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2A026D23-AEBA-4FA7-8B3E-4566D98A041E}"/>
                  </a:ext>
                </a:extLst>
              </p:cNvPr>
              <p:cNvGrpSpPr/>
              <p:nvPr/>
            </p:nvGrpSpPr>
            <p:grpSpPr>
              <a:xfrm>
                <a:off x="951086" y="3626252"/>
                <a:ext cx="1944216" cy="476250"/>
                <a:chOff x="915081" y="2132434"/>
                <a:chExt cx="1944216" cy="476250"/>
              </a:xfrm>
            </p:grpSpPr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9EE243FA-D152-4FEA-80A8-B2CB7EA369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5081" y="2132434"/>
                  <a:ext cx="495300" cy="476250"/>
                </a:xfrm>
                <a:prstGeom prst="rect">
                  <a:avLst/>
                </a:prstGeom>
              </p:spPr>
            </p:pic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1AD936C-2E43-4939-ABEC-8A8CE914D83A}"/>
                    </a:ext>
                  </a:extLst>
                </p:cNvPr>
                <p:cNvSpPr txBox="1"/>
                <p:nvPr/>
              </p:nvSpPr>
              <p:spPr>
                <a:xfrm>
                  <a:off x="1297651" y="2195150"/>
                  <a:ext cx="156164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b="1" dirty="0" err="1"/>
                    <a:t>엘리먼트</a:t>
                  </a:r>
                  <a:r>
                    <a:rPr lang="ko-KR" altLang="en-US" sz="1050" b="1" dirty="0"/>
                    <a:t> </a:t>
                  </a:r>
                  <a:r>
                    <a:rPr lang="ko-KR" altLang="en-US" sz="1050" b="1" dirty="0" err="1"/>
                    <a:t>엠플리케이션</a:t>
                  </a:r>
                  <a:endParaRPr lang="en-US" altLang="ko-KR" sz="1050" b="1" dirty="0"/>
                </a:p>
              </p:txBody>
            </p:sp>
          </p:grp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52369F7-B887-47A1-92C4-578E55DCF618}"/>
                  </a:ext>
                </a:extLst>
              </p:cNvPr>
              <p:cNvSpPr/>
              <p:nvPr/>
            </p:nvSpPr>
            <p:spPr>
              <a:xfrm>
                <a:off x="1549670" y="3864779"/>
                <a:ext cx="106792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100" b="1" dirty="0"/>
                  <a:t>( Damage*1.5 )</a:t>
                </a:r>
                <a:endParaRPr lang="ko-KR" altLang="en-US" sz="1100" dirty="0"/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F408C18-665D-4F9A-AEC7-88A1A4B77149}"/>
              </a:ext>
            </a:extLst>
          </p:cNvPr>
          <p:cNvGrpSpPr/>
          <p:nvPr/>
        </p:nvGrpSpPr>
        <p:grpSpPr>
          <a:xfrm>
            <a:off x="214050" y="1439666"/>
            <a:ext cx="2169414" cy="860513"/>
            <a:chOff x="651761" y="2050758"/>
            <a:chExt cx="2169414" cy="86051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03B8F8-B20E-4E7D-9D01-5FCCB707DBAF}"/>
                </a:ext>
              </a:extLst>
            </p:cNvPr>
            <p:cNvSpPr txBox="1"/>
            <p:nvPr/>
          </p:nvSpPr>
          <p:spPr>
            <a:xfrm>
              <a:off x="651761" y="2050758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히어로</a:t>
              </a:r>
              <a:r>
                <a:rPr lang="en-US" altLang="ko-KR" b="1" dirty="0"/>
                <a:t> [1]</a:t>
              </a:r>
              <a:endParaRPr lang="ko-KR" altLang="en-US" b="1" dirty="0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FBAFA24-C283-47AB-B8C4-ADAA1214371A}"/>
                </a:ext>
              </a:extLst>
            </p:cNvPr>
            <p:cNvGrpSpPr/>
            <p:nvPr/>
          </p:nvGrpSpPr>
          <p:grpSpPr>
            <a:xfrm>
              <a:off x="908406" y="2427734"/>
              <a:ext cx="1912769" cy="483537"/>
              <a:chOff x="908406" y="2458072"/>
              <a:chExt cx="1912769" cy="483537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E54BA172-E210-4441-BA28-9BD38016BB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8406" y="2458072"/>
                <a:ext cx="485775" cy="447675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AA236B-12DB-415D-8AC1-12BD61CF6200}"/>
                  </a:ext>
                </a:extLst>
              </p:cNvPr>
              <p:cNvSpPr txBox="1"/>
              <p:nvPr/>
            </p:nvSpPr>
            <p:spPr>
              <a:xfrm>
                <a:off x="1394181" y="2501304"/>
                <a:ext cx="142699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b="1" dirty="0"/>
                  <a:t>어드밴스드 </a:t>
                </a:r>
                <a:r>
                  <a:rPr lang="ko-KR" altLang="en-US" sz="1050" b="1" dirty="0" err="1"/>
                  <a:t>콤보어택</a:t>
                </a:r>
                <a:endParaRPr lang="en-US" altLang="ko-KR" sz="1050" b="1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796BAD5-403E-4601-BCDA-6A7B8994391F}"/>
                  </a:ext>
                </a:extLst>
              </p:cNvPr>
              <p:cNvSpPr/>
              <p:nvPr/>
            </p:nvSpPr>
            <p:spPr>
              <a:xfrm>
                <a:off x="1573717" y="2679999"/>
                <a:ext cx="106792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100" b="1" dirty="0"/>
                  <a:t>( Damage*1.9 )</a:t>
                </a:r>
                <a:endParaRPr lang="ko-KR" altLang="en-US" sz="1100" dirty="0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41411EE-1037-49AE-BFD9-38C8C9BDABF6}"/>
              </a:ext>
            </a:extLst>
          </p:cNvPr>
          <p:cNvGrpSpPr/>
          <p:nvPr/>
        </p:nvGrpSpPr>
        <p:grpSpPr>
          <a:xfrm>
            <a:off x="235352" y="2568338"/>
            <a:ext cx="1849280" cy="860513"/>
            <a:chOff x="3923681" y="2050758"/>
            <a:chExt cx="1849280" cy="86051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A9F843-B2A3-4E6A-B2A8-9319328C8557}"/>
                </a:ext>
              </a:extLst>
            </p:cNvPr>
            <p:cNvSpPr txBox="1"/>
            <p:nvPr/>
          </p:nvSpPr>
          <p:spPr>
            <a:xfrm>
              <a:off x="3923681" y="205075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/>
                <a:t>다크나이트</a:t>
              </a:r>
              <a:endParaRPr lang="ko-KR" altLang="en-US" b="1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6D8C396-6E93-4936-B9A3-CF1CF4FB2F29}"/>
                </a:ext>
              </a:extLst>
            </p:cNvPr>
            <p:cNvGrpSpPr/>
            <p:nvPr/>
          </p:nvGrpSpPr>
          <p:grpSpPr>
            <a:xfrm>
              <a:off x="4166458" y="2470051"/>
              <a:ext cx="1606503" cy="441220"/>
              <a:chOff x="4166458" y="2470051"/>
              <a:chExt cx="1606503" cy="441220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001D7734-0DB4-4BB1-B37D-CD1B881CE2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66458" y="2473121"/>
                <a:ext cx="457200" cy="438150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93BB1C-A477-4656-8002-D4DEC859AF80}"/>
                  </a:ext>
                </a:extLst>
              </p:cNvPr>
              <p:cNvSpPr txBox="1"/>
              <p:nvPr/>
            </p:nvSpPr>
            <p:spPr>
              <a:xfrm>
                <a:off x="4884248" y="2470051"/>
                <a:ext cx="58862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b="1" dirty="0" err="1"/>
                  <a:t>버서크</a:t>
                </a:r>
                <a:endParaRPr lang="en-US" altLang="ko-KR" sz="1050" b="1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E7964C5-DB5C-44FE-8234-05DDEDFA22E6}"/>
                  </a:ext>
                </a:extLst>
              </p:cNvPr>
              <p:cNvSpPr/>
              <p:nvPr/>
            </p:nvSpPr>
            <p:spPr>
              <a:xfrm>
                <a:off x="4705040" y="2649661"/>
                <a:ext cx="106792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100" b="1" dirty="0"/>
                  <a:t>( Damage*2.1 )</a:t>
                </a:r>
                <a:endParaRPr lang="ko-KR" altLang="en-US" sz="1100" dirty="0"/>
              </a:p>
            </p:txBody>
          </p:sp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558E0F1-17D3-432C-9EED-29831DDE9DC0}"/>
              </a:ext>
            </a:extLst>
          </p:cNvPr>
          <p:cNvGrpSpPr/>
          <p:nvPr/>
        </p:nvGrpSpPr>
        <p:grpSpPr>
          <a:xfrm>
            <a:off x="2540372" y="3694970"/>
            <a:ext cx="1759742" cy="895467"/>
            <a:chOff x="3026190" y="3040760"/>
            <a:chExt cx="1759742" cy="895467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24BA1B6B-20C1-4AA9-B62F-920500458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30282" y="3478525"/>
              <a:ext cx="485775" cy="4572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712AB5-B281-4649-839A-331B1429833A}"/>
                </a:ext>
              </a:extLst>
            </p:cNvPr>
            <p:cNvSpPr txBox="1"/>
            <p:nvPr/>
          </p:nvSpPr>
          <p:spPr>
            <a:xfrm>
              <a:off x="3628243" y="3517720"/>
              <a:ext cx="115768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/>
                <a:t>어드밴스드 </a:t>
              </a:r>
              <a:r>
                <a:rPr lang="ko-KR" altLang="en-US" sz="1050" b="1" dirty="0" err="1"/>
                <a:t>호밍</a:t>
              </a:r>
              <a:endParaRPr lang="en-US" altLang="ko-KR" sz="1050" b="1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9631AF6-D77C-4433-A6D3-D3298C8032EE}"/>
                </a:ext>
              </a:extLst>
            </p:cNvPr>
            <p:cNvSpPr/>
            <p:nvPr/>
          </p:nvSpPr>
          <p:spPr>
            <a:xfrm>
              <a:off x="3700251" y="3674617"/>
              <a:ext cx="106792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b="1" dirty="0"/>
                <a:t>( Damage*1.2 )</a:t>
              </a:r>
              <a:endParaRPr lang="ko-KR" altLang="en-US" sz="11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711F3B3-0D5E-4A96-9752-14DE2B1C0464}"/>
                </a:ext>
              </a:extLst>
            </p:cNvPr>
            <p:cNvSpPr txBox="1"/>
            <p:nvPr/>
          </p:nvSpPr>
          <p:spPr>
            <a:xfrm>
              <a:off x="3026190" y="304076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캡틴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0954DC2-BBF8-45AD-8759-6D5B448619AF}"/>
              </a:ext>
            </a:extLst>
          </p:cNvPr>
          <p:cNvSpPr txBox="1"/>
          <p:nvPr/>
        </p:nvSpPr>
        <p:spPr>
          <a:xfrm>
            <a:off x="181948" y="987574"/>
            <a:ext cx="47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b="1" dirty="0"/>
              <a:t>최종 데미지에 영향을 주는 스킬 정보</a:t>
            </a:r>
            <a:endParaRPr lang="en-US" altLang="ko-KR" b="1" dirty="0"/>
          </a:p>
        </p:txBody>
      </p:sp>
      <p:sp>
        <p:nvSpPr>
          <p:cNvPr id="34" name="Title 2">
            <a:extLst>
              <a:ext uri="{FF2B5EF4-FFF2-40B4-BE49-F238E27FC236}">
                <a16:creationId xmlns:a16="http://schemas.microsoft.com/office/drawing/2014/main" id="{C7B518B3-A5EC-4D1A-9F16-33DFC8C16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II.</a:t>
            </a:r>
            <a:r>
              <a:rPr lang="ko-KR" altLang="en-US" dirty="0"/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스킬 정보 및 계산</a:t>
            </a:r>
            <a:endParaRPr lang="en-US" altLang="ko-KR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7344005-AB57-4C88-AC45-F91980501435}"/>
              </a:ext>
            </a:extLst>
          </p:cNvPr>
          <p:cNvGrpSpPr/>
          <p:nvPr/>
        </p:nvGrpSpPr>
        <p:grpSpPr>
          <a:xfrm>
            <a:off x="2350337" y="2539198"/>
            <a:ext cx="1899879" cy="878843"/>
            <a:chOff x="5276217" y="1413938"/>
            <a:chExt cx="1899879" cy="878843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0B7A42D4-A976-4C75-89A3-22E1A0FEE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94156" y="1874038"/>
              <a:ext cx="390525" cy="390525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98F4809-5E15-4FE5-823A-976FEDF50530}"/>
                </a:ext>
              </a:extLst>
            </p:cNvPr>
            <p:cNvSpPr txBox="1"/>
            <p:nvPr/>
          </p:nvSpPr>
          <p:spPr>
            <a:xfrm>
              <a:off x="5276217" y="1413938"/>
              <a:ext cx="18998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/>
                <a:t>신궁</a:t>
              </a:r>
              <a:r>
                <a:rPr lang="en-US" altLang="ko-KR" b="1" dirty="0"/>
                <a:t>/</a:t>
              </a:r>
              <a:r>
                <a:rPr lang="ko-KR" altLang="en-US" b="1" dirty="0"/>
                <a:t>보우마스터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A719FD2-79F8-43A9-B251-D5D08A64E336}"/>
                </a:ext>
              </a:extLst>
            </p:cNvPr>
            <p:cNvSpPr txBox="1"/>
            <p:nvPr/>
          </p:nvSpPr>
          <p:spPr>
            <a:xfrm>
              <a:off x="6101927" y="1834887"/>
              <a:ext cx="8883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 err="1"/>
                <a:t>모탈</a:t>
              </a:r>
              <a:r>
                <a:rPr lang="ko-KR" altLang="en-US" sz="1050" b="1" dirty="0"/>
                <a:t> </a:t>
              </a:r>
              <a:r>
                <a:rPr lang="ko-KR" altLang="en-US" sz="1050" b="1" dirty="0" err="1"/>
                <a:t>블로우</a:t>
              </a:r>
              <a:endParaRPr lang="en-US" altLang="ko-KR" sz="1050" b="1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EBC3AD2-DCAA-45C5-A1A4-355F0DEB7451}"/>
                </a:ext>
              </a:extLst>
            </p:cNvPr>
            <p:cNvSpPr/>
            <p:nvPr/>
          </p:nvSpPr>
          <p:spPr>
            <a:xfrm>
              <a:off x="6012160" y="2031171"/>
              <a:ext cx="106792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b="1" dirty="0"/>
                <a:t>( Damage*2.0 )</a:t>
              </a:r>
              <a:endParaRPr lang="ko-KR" altLang="en-US" sz="1100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27629EF-D312-4E87-9E1C-DB7692F9EB3B}"/>
              </a:ext>
            </a:extLst>
          </p:cNvPr>
          <p:cNvGrpSpPr/>
          <p:nvPr/>
        </p:nvGrpSpPr>
        <p:grpSpPr>
          <a:xfrm>
            <a:off x="2473011" y="1452608"/>
            <a:ext cx="1677526" cy="870163"/>
            <a:chOff x="2680370" y="1456020"/>
            <a:chExt cx="1677526" cy="870163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2AA6A6CE-B0EB-41FF-A98A-60F13D320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51823" y="1904851"/>
              <a:ext cx="438150" cy="4191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1B32F95-D18B-4A54-94A6-509743F418D3}"/>
                </a:ext>
              </a:extLst>
            </p:cNvPr>
            <p:cNvSpPr txBox="1"/>
            <p:nvPr/>
          </p:nvSpPr>
          <p:spPr>
            <a:xfrm>
              <a:off x="2680370" y="145602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나이트로드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C6F176F-1B6B-4F40-BC8B-9D55B908D83E}"/>
                </a:ext>
              </a:extLst>
            </p:cNvPr>
            <p:cNvSpPr txBox="1"/>
            <p:nvPr/>
          </p:nvSpPr>
          <p:spPr>
            <a:xfrm>
              <a:off x="3379742" y="1868289"/>
              <a:ext cx="8579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/>
                <a:t>나이트로드</a:t>
              </a:r>
              <a:endParaRPr lang="en-US" altLang="ko-KR" sz="1050" b="1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0A71C63-C753-4306-AB59-BA0C86A03CCF}"/>
                </a:ext>
              </a:extLst>
            </p:cNvPr>
            <p:cNvSpPr/>
            <p:nvPr/>
          </p:nvSpPr>
          <p:spPr>
            <a:xfrm>
              <a:off x="3289975" y="2064573"/>
              <a:ext cx="106792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b="1" dirty="0"/>
                <a:t>( Damage*1.6 )</a:t>
              </a:r>
              <a:endParaRPr lang="ko-KR" altLang="en-US" sz="1100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1F2E3CB-DF29-4CFA-8D3A-85FE577B05C9}"/>
              </a:ext>
            </a:extLst>
          </p:cNvPr>
          <p:cNvSpPr txBox="1"/>
          <p:nvPr/>
        </p:nvSpPr>
        <p:spPr>
          <a:xfrm>
            <a:off x="5796136" y="4659982"/>
            <a:ext cx="33478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1.https://m.blog.naver.com/jms11172/220780823313</a:t>
            </a:r>
            <a:endParaRPr lang="ko-KR" altLang="en-US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432E54-2C4B-4B97-8C7B-C4AA9B2C3453}"/>
              </a:ext>
            </a:extLst>
          </p:cNvPr>
          <p:cNvSpPr txBox="1"/>
          <p:nvPr/>
        </p:nvSpPr>
        <p:spPr>
          <a:xfrm>
            <a:off x="4282354" y="1515145"/>
            <a:ext cx="482576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좌측에 나열한 스킬들은 최종 데미지에서 스킬의 계수만큼 곱해져 데미지가 증폭이 되는 유형의 스킬들을 정리한 것이다</a:t>
            </a:r>
            <a:r>
              <a:rPr lang="en-US" altLang="ko-KR" sz="1350" dirty="0"/>
              <a:t>.</a:t>
            </a:r>
            <a:r>
              <a:rPr lang="ko-KR" altLang="en-US" sz="1350" dirty="0"/>
              <a:t>  </a:t>
            </a:r>
            <a:r>
              <a:rPr lang="ko-KR" altLang="en-US" sz="1350" dirty="0" err="1"/>
              <a:t>신궁</a:t>
            </a:r>
            <a:r>
              <a:rPr lang="en-US" altLang="ko-KR" sz="1350" dirty="0"/>
              <a:t>/</a:t>
            </a:r>
            <a:r>
              <a:rPr lang="ko-KR" altLang="en-US" sz="1350" dirty="0"/>
              <a:t>보우마스터</a:t>
            </a:r>
            <a:r>
              <a:rPr lang="en-US" altLang="ko-KR" sz="1350" dirty="0"/>
              <a:t>/</a:t>
            </a:r>
            <a:r>
              <a:rPr lang="ko-KR" altLang="en-US" sz="1350" dirty="0"/>
              <a:t>캡틴은 보스에 대하여 스킬 효과가 적용된다</a:t>
            </a:r>
            <a:r>
              <a:rPr lang="en-US" altLang="ko-KR" sz="1350" dirty="0"/>
              <a:t>.</a:t>
            </a:r>
          </a:p>
          <a:p>
            <a:endParaRPr lang="en-US" altLang="ko-KR" sz="1350" dirty="0"/>
          </a:p>
          <a:p>
            <a:r>
              <a:rPr lang="ko-KR" altLang="en-US" sz="1350" dirty="0" err="1"/>
              <a:t>모탈블로우의</a:t>
            </a:r>
            <a:r>
              <a:rPr lang="ko-KR" altLang="en-US" sz="1350" dirty="0"/>
              <a:t> 경우 보스에 대하여 </a:t>
            </a:r>
            <a:r>
              <a:rPr lang="ko-KR" altLang="en-US" sz="1350" dirty="0" err="1"/>
              <a:t>신궁은</a:t>
            </a:r>
            <a:r>
              <a:rPr lang="ko-KR" altLang="en-US" sz="1350" dirty="0"/>
              <a:t> 최종 데미지에 </a:t>
            </a:r>
            <a:r>
              <a:rPr lang="en-US" altLang="ko-KR" sz="1350" dirty="0"/>
              <a:t>2</a:t>
            </a:r>
            <a:r>
              <a:rPr lang="ko-KR" altLang="en-US" sz="1350" dirty="0"/>
              <a:t>배를 보우마스터의 경우 </a:t>
            </a:r>
            <a:r>
              <a:rPr lang="en-US" altLang="ko-KR" sz="1350" dirty="0"/>
              <a:t>10%</a:t>
            </a:r>
            <a:r>
              <a:rPr lang="ko-KR" altLang="en-US" sz="1350" dirty="0"/>
              <a:t>확률로 </a:t>
            </a:r>
            <a:r>
              <a:rPr lang="en-US" altLang="ko-KR" sz="1350" dirty="0"/>
              <a:t>3</a:t>
            </a:r>
            <a:r>
              <a:rPr lang="ko-KR" altLang="en-US" sz="1350" dirty="0"/>
              <a:t>배의 데미지가 적용된다</a:t>
            </a:r>
            <a:r>
              <a:rPr lang="en-US" altLang="ko-KR" sz="1350" dirty="0"/>
              <a:t>. </a:t>
            </a:r>
            <a:r>
              <a:rPr lang="ko-KR" altLang="en-US" sz="1350" dirty="0"/>
              <a:t>그렇기에 최종 </a:t>
            </a:r>
            <a:r>
              <a:rPr lang="ko-KR" altLang="en-US" sz="1350" dirty="0" err="1"/>
              <a:t>딜량에</a:t>
            </a:r>
            <a:r>
              <a:rPr lang="ko-KR" altLang="en-US" sz="1350" dirty="0"/>
              <a:t> 약 </a:t>
            </a:r>
            <a:r>
              <a:rPr lang="en-US" altLang="ko-KR" sz="1350" dirty="0"/>
              <a:t>1.2</a:t>
            </a:r>
            <a:r>
              <a:rPr lang="ko-KR" altLang="en-US" sz="1350" dirty="0"/>
              <a:t>배 정도 확률적으로 증폭된다</a:t>
            </a:r>
            <a:r>
              <a:rPr lang="en-US" altLang="ko-KR" sz="1350" dirty="0"/>
              <a:t>.</a:t>
            </a:r>
          </a:p>
          <a:p>
            <a:endParaRPr lang="en-US" altLang="ko-KR" sz="1350" dirty="0"/>
          </a:p>
          <a:p>
            <a:r>
              <a:rPr lang="ko-KR" altLang="en-US" sz="1350" dirty="0" err="1"/>
              <a:t>콤보어택</a:t>
            </a:r>
            <a:r>
              <a:rPr lang="ko-KR" altLang="en-US" sz="1350" dirty="0"/>
              <a:t> 스킬의 경우는 참고 사이트</a:t>
            </a:r>
            <a:r>
              <a:rPr lang="en-US" altLang="ko-KR" sz="1350" dirty="0"/>
              <a:t>[1]</a:t>
            </a:r>
            <a:r>
              <a:rPr lang="ko-KR" altLang="en-US" sz="1350" dirty="0"/>
              <a:t>의 실험을 바탕으로 약 </a:t>
            </a:r>
            <a:r>
              <a:rPr lang="en-US" altLang="ko-KR" sz="1350" dirty="0"/>
              <a:t>1.9</a:t>
            </a:r>
            <a:r>
              <a:rPr lang="ko-KR" altLang="en-US" sz="1350" dirty="0"/>
              <a:t>의 스킬 계수를 가지는 것으로 파악된다</a:t>
            </a:r>
            <a:r>
              <a:rPr lang="en-US" altLang="ko-KR" sz="1350" dirty="0"/>
              <a:t>.</a:t>
            </a:r>
          </a:p>
          <a:p>
            <a:endParaRPr lang="en-US" altLang="ko-KR" sz="1350" dirty="0"/>
          </a:p>
          <a:p>
            <a:r>
              <a:rPr lang="ko-KR" altLang="en-US" sz="1350" dirty="0"/>
              <a:t>나이트로드의 경우 타수가 증가하나 증가된 타수에 의해 들어간 데미지는 기존 데미지에서 스킬 계수가 곱해지는 것을 고려하여 스킬 계수를 다시 정리하면 </a:t>
            </a:r>
            <a:r>
              <a:rPr lang="en-US" altLang="ko-KR" sz="1350" dirty="0"/>
              <a:t>1.6</a:t>
            </a:r>
            <a:r>
              <a:rPr lang="ko-KR" altLang="en-US" sz="1350" dirty="0"/>
              <a:t>임을 알 수 있다</a:t>
            </a:r>
            <a:r>
              <a:rPr lang="en-US" altLang="ko-KR" sz="1350" dirty="0"/>
              <a:t>.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841448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21879B-9348-4348-BC72-B7A59B1F4218}"/>
              </a:ext>
            </a:extLst>
          </p:cNvPr>
          <p:cNvSpPr/>
          <p:nvPr/>
        </p:nvSpPr>
        <p:spPr>
          <a:xfrm>
            <a:off x="215516" y="267494"/>
            <a:ext cx="8712968" cy="4680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26A1A64-935B-4DBE-BC3B-453B0BAB6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96579"/>
            <a:ext cx="7772400" cy="102235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III.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Dpm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calculation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355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A7FF65-FE55-4725-AD8E-7BF4B6FFB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DPM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7084DD-8904-43D7-BE25-E755E294C766}"/>
              </a:ext>
            </a:extLst>
          </p:cNvPr>
          <p:cNvSpPr txBox="1"/>
          <p:nvPr/>
        </p:nvSpPr>
        <p:spPr>
          <a:xfrm>
            <a:off x="181948" y="987574"/>
            <a:ext cx="47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b="1" dirty="0"/>
              <a:t>분당 스킬 시전 횟수</a:t>
            </a:r>
            <a:r>
              <a:rPr lang="en-US" altLang="ko-KR" b="1" dirty="0"/>
              <a:t>(</a:t>
            </a:r>
            <a:r>
              <a:rPr lang="ko-KR" altLang="en-US" b="1" dirty="0" err="1"/>
              <a:t>보스기</a:t>
            </a:r>
            <a:r>
              <a:rPr lang="en-US" altLang="ko-KR" b="1" dirty="0"/>
              <a:t>)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2B4CFC28-7F24-4AE6-A886-5FDC7D571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190027"/>
              </p:ext>
            </p:extLst>
          </p:nvPr>
        </p:nvGraphicFramePr>
        <p:xfrm>
          <a:off x="315960" y="1356906"/>
          <a:ext cx="8640957" cy="3304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19">
                  <a:extLst>
                    <a:ext uri="{9D8B030D-6E8A-4147-A177-3AD203B41FA5}">
                      <a16:colId xmlns:a16="http://schemas.microsoft.com/office/drawing/2014/main" val="120289252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4176469075"/>
                    </a:ext>
                  </a:extLst>
                </a:gridCol>
                <a:gridCol w="875120">
                  <a:extLst>
                    <a:ext uri="{9D8B030D-6E8A-4147-A177-3AD203B41FA5}">
                      <a16:colId xmlns:a16="http://schemas.microsoft.com/office/drawing/2014/main" val="3554598325"/>
                    </a:ext>
                  </a:extLst>
                </a:gridCol>
                <a:gridCol w="922265">
                  <a:extLst>
                    <a:ext uri="{9D8B030D-6E8A-4147-A177-3AD203B41FA5}">
                      <a16:colId xmlns:a16="http://schemas.microsoft.com/office/drawing/2014/main" val="4036133578"/>
                    </a:ext>
                  </a:extLst>
                </a:gridCol>
                <a:gridCol w="922265">
                  <a:extLst>
                    <a:ext uri="{9D8B030D-6E8A-4147-A177-3AD203B41FA5}">
                      <a16:colId xmlns:a16="http://schemas.microsoft.com/office/drawing/2014/main" val="1002120868"/>
                    </a:ext>
                  </a:extLst>
                </a:gridCol>
                <a:gridCol w="922265">
                  <a:extLst>
                    <a:ext uri="{9D8B030D-6E8A-4147-A177-3AD203B41FA5}">
                      <a16:colId xmlns:a16="http://schemas.microsoft.com/office/drawing/2014/main" val="3013818136"/>
                    </a:ext>
                  </a:extLst>
                </a:gridCol>
                <a:gridCol w="922265">
                  <a:extLst>
                    <a:ext uri="{9D8B030D-6E8A-4147-A177-3AD203B41FA5}">
                      <a16:colId xmlns:a16="http://schemas.microsoft.com/office/drawing/2014/main" val="2306966396"/>
                    </a:ext>
                  </a:extLst>
                </a:gridCol>
                <a:gridCol w="922265">
                  <a:extLst>
                    <a:ext uri="{9D8B030D-6E8A-4147-A177-3AD203B41FA5}">
                      <a16:colId xmlns:a16="http://schemas.microsoft.com/office/drawing/2014/main" val="3528564427"/>
                    </a:ext>
                  </a:extLst>
                </a:gridCol>
                <a:gridCol w="922265">
                  <a:extLst>
                    <a:ext uri="{9D8B030D-6E8A-4147-A177-3AD203B41FA5}">
                      <a16:colId xmlns:a16="http://schemas.microsoft.com/office/drawing/2014/main" val="1371312809"/>
                    </a:ext>
                  </a:extLst>
                </a:gridCol>
              </a:tblGrid>
              <a:tr h="2981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직업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스킬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최대 빠름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매우 빠름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빠름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빠름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보통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느림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36462420"/>
                  </a:ext>
                </a:extLst>
              </a:tr>
              <a:tr h="333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히어로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브랜디쉬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두손검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95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87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80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74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72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67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836812"/>
                  </a:ext>
                </a:extLst>
              </a:tr>
              <a:tr h="333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다크나이트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스피어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버스터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86056909"/>
                  </a:ext>
                </a:extLst>
              </a:tr>
              <a:tr h="333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팔라딘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블래스트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한손검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95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87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80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74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72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67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743477"/>
                  </a:ext>
                </a:extLst>
              </a:tr>
              <a:tr h="333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섀도어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새비지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블로우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83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446743"/>
                  </a:ext>
                </a:extLst>
              </a:tr>
              <a:tr h="333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나이트로드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트리플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스로우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5562014"/>
                  </a:ext>
                </a:extLst>
              </a:tr>
              <a:tr h="333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신궁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스트레이트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석궁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3427768"/>
                  </a:ext>
                </a:extLst>
              </a:tr>
              <a:tr h="333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보우마스터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폭풍의시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활</a:t>
                      </a:r>
                    </a:p>
                  </a:txBody>
                  <a:tcPr marL="7620" marR="7620" marT="7620" marB="0" anchor="ctr"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440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3098723"/>
                  </a:ext>
                </a:extLst>
              </a:tr>
              <a:tr h="333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바이퍼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드스</a:t>
                      </a:r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샤크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너클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4509042"/>
                  </a:ext>
                </a:extLst>
              </a:tr>
              <a:tr h="333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캡틴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배틀쉽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 캐논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총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12221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C9DB2245-77A4-4213-8C42-5AED91FB4060}"/>
              </a:ext>
            </a:extLst>
          </p:cNvPr>
          <p:cNvSpPr/>
          <p:nvPr/>
        </p:nvSpPr>
        <p:spPr>
          <a:xfrm>
            <a:off x="5292081" y="1666746"/>
            <a:ext cx="864096" cy="328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FD775A-B072-4DA6-9523-58E75C6E0D94}"/>
              </a:ext>
            </a:extLst>
          </p:cNvPr>
          <p:cNvSpPr/>
          <p:nvPr/>
        </p:nvSpPr>
        <p:spPr>
          <a:xfrm>
            <a:off x="5292081" y="2019608"/>
            <a:ext cx="864096" cy="328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B1CF48-C17C-4CDD-83C2-B3465652568B}"/>
              </a:ext>
            </a:extLst>
          </p:cNvPr>
          <p:cNvSpPr/>
          <p:nvPr/>
        </p:nvSpPr>
        <p:spPr>
          <a:xfrm>
            <a:off x="5292081" y="2365018"/>
            <a:ext cx="864096" cy="328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367335-B3BC-43B9-BDD2-3D4A1FF13168}"/>
              </a:ext>
            </a:extLst>
          </p:cNvPr>
          <p:cNvSpPr/>
          <p:nvPr/>
        </p:nvSpPr>
        <p:spPr>
          <a:xfrm>
            <a:off x="3419872" y="2672757"/>
            <a:ext cx="936104" cy="328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6AD8B3-9B2D-4AB7-B701-2D6786336807}"/>
              </a:ext>
            </a:extLst>
          </p:cNvPr>
          <p:cNvSpPr/>
          <p:nvPr/>
        </p:nvSpPr>
        <p:spPr>
          <a:xfrm>
            <a:off x="3419872" y="3009084"/>
            <a:ext cx="936104" cy="328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4B4A8D-DC79-4C1F-A52C-E2356476B905}"/>
              </a:ext>
            </a:extLst>
          </p:cNvPr>
          <p:cNvSpPr/>
          <p:nvPr/>
        </p:nvSpPr>
        <p:spPr>
          <a:xfrm>
            <a:off x="5292081" y="3338024"/>
            <a:ext cx="864096" cy="328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05E6A9-0BCA-4456-A6CB-E1953A9A12EF}"/>
              </a:ext>
            </a:extLst>
          </p:cNvPr>
          <p:cNvSpPr/>
          <p:nvPr/>
        </p:nvSpPr>
        <p:spPr>
          <a:xfrm>
            <a:off x="3419872" y="3670703"/>
            <a:ext cx="4536503" cy="328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7C6BD6A-FE47-4A9A-BF74-9B64D50B924C}"/>
              </a:ext>
            </a:extLst>
          </p:cNvPr>
          <p:cNvSpPr/>
          <p:nvPr/>
        </p:nvSpPr>
        <p:spPr>
          <a:xfrm>
            <a:off x="3419872" y="4004244"/>
            <a:ext cx="936104" cy="328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ED38A9-97D8-44DD-9122-2E8335189C6B}"/>
              </a:ext>
            </a:extLst>
          </p:cNvPr>
          <p:cNvSpPr/>
          <p:nvPr/>
        </p:nvSpPr>
        <p:spPr>
          <a:xfrm>
            <a:off x="3419872" y="4323852"/>
            <a:ext cx="936104" cy="328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49B9F28-B745-47DB-8AF0-72A7674CBF44}"/>
              </a:ext>
            </a:extLst>
          </p:cNvPr>
          <p:cNvGrpSpPr/>
          <p:nvPr/>
        </p:nvGrpSpPr>
        <p:grpSpPr>
          <a:xfrm>
            <a:off x="5220072" y="1032659"/>
            <a:ext cx="3331527" cy="307777"/>
            <a:chOff x="5847567" y="1061387"/>
            <a:chExt cx="3331527" cy="30777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FA59D20-6022-42AE-B5C7-09EA64F892B8}"/>
                </a:ext>
              </a:extLst>
            </p:cNvPr>
            <p:cNvSpPr/>
            <p:nvPr/>
          </p:nvSpPr>
          <p:spPr>
            <a:xfrm>
              <a:off x="5847567" y="1091419"/>
              <a:ext cx="576064" cy="2295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555430A-47CE-41C7-AE49-A2DE5AC3572F}"/>
                </a:ext>
              </a:extLst>
            </p:cNvPr>
            <p:cNvSpPr txBox="1"/>
            <p:nvPr/>
          </p:nvSpPr>
          <p:spPr>
            <a:xfrm>
              <a:off x="6371915" y="1061387"/>
              <a:ext cx="2807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: </a:t>
              </a:r>
              <a:r>
                <a:rPr lang="ko-KR" altLang="en-US" sz="1400" dirty="0"/>
                <a:t>자체 스킬로 도달할 수 있는 </a:t>
              </a:r>
              <a:r>
                <a:rPr lang="ko-KR" altLang="en-US" sz="1400" dirty="0" err="1"/>
                <a:t>공속</a:t>
              </a:r>
              <a:endParaRPr lang="ko-KR" altLang="en-US" sz="1400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324EE3B-BC1D-4E82-AB42-594AEBD866B6}"/>
              </a:ext>
            </a:extLst>
          </p:cNvPr>
          <p:cNvSpPr txBox="1"/>
          <p:nvPr/>
        </p:nvSpPr>
        <p:spPr>
          <a:xfrm>
            <a:off x="5796136" y="4692561"/>
            <a:ext cx="33357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1. https://m.blog.naver.com/jms11172/220776425210</a:t>
            </a:r>
            <a:endParaRPr lang="ko-KR" altLang="en-US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7F9DB3-3BBE-4378-B871-24216AFE1CDF}"/>
              </a:ext>
            </a:extLst>
          </p:cNvPr>
          <p:cNvSpPr txBox="1"/>
          <p:nvPr/>
        </p:nvSpPr>
        <p:spPr>
          <a:xfrm>
            <a:off x="5796136" y="4900469"/>
            <a:ext cx="33478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2. https://m.blog.naver.com/jms11172/220775869766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28146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A7FF65-FE55-4725-AD8E-7BF4B6FFB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DPM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7084DD-8904-43D7-BE25-E755E294C766}"/>
              </a:ext>
            </a:extLst>
          </p:cNvPr>
          <p:cNvSpPr txBox="1"/>
          <p:nvPr/>
        </p:nvSpPr>
        <p:spPr>
          <a:xfrm>
            <a:off x="181948" y="987574"/>
            <a:ext cx="47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b="1" dirty="0"/>
              <a:t>분당 스킬 시전 횟수</a:t>
            </a:r>
            <a:r>
              <a:rPr lang="en-US" altLang="ko-KR" b="1" dirty="0"/>
              <a:t>(</a:t>
            </a:r>
            <a:r>
              <a:rPr lang="ko-KR" altLang="en-US" b="1" dirty="0" err="1"/>
              <a:t>사냥기</a:t>
            </a:r>
            <a:r>
              <a:rPr lang="en-US" altLang="ko-KR" b="1" dirty="0"/>
              <a:t>)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2B4CFC28-7F24-4AE6-A886-5FDC7D571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62291"/>
              </p:ext>
            </p:extLst>
          </p:nvPr>
        </p:nvGraphicFramePr>
        <p:xfrm>
          <a:off x="315960" y="1356906"/>
          <a:ext cx="8640957" cy="3304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680">
                  <a:extLst>
                    <a:ext uri="{9D8B030D-6E8A-4147-A177-3AD203B41FA5}">
                      <a16:colId xmlns:a16="http://schemas.microsoft.com/office/drawing/2014/main" val="120289252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176469075"/>
                    </a:ext>
                  </a:extLst>
                </a:gridCol>
                <a:gridCol w="723535">
                  <a:extLst>
                    <a:ext uri="{9D8B030D-6E8A-4147-A177-3AD203B41FA5}">
                      <a16:colId xmlns:a16="http://schemas.microsoft.com/office/drawing/2014/main" val="3554598325"/>
                    </a:ext>
                  </a:extLst>
                </a:gridCol>
                <a:gridCol w="922265">
                  <a:extLst>
                    <a:ext uri="{9D8B030D-6E8A-4147-A177-3AD203B41FA5}">
                      <a16:colId xmlns:a16="http://schemas.microsoft.com/office/drawing/2014/main" val="4036133578"/>
                    </a:ext>
                  </a:extLst>
                </a:gridCol>
                <a:gridCol w="922265">
                  <a:extLst>
                    <a:ext uri="{9D8B030D-6E8A-4147-A177-3AD203B41FA5}">
                      <a16:colId xmlns:a16="http://schemas.microsoft.com/office/drawing/2014/main" val="1002120868"/>
                    </a:ext>
                  </a:extLst>
                </a:gridCol>
                <a:gridCol w="922265">
                  <a:extLst>
                    <a:ext uri="{9D8B030D-6E8A-4147-A177-3AD203B41FA5}">
                      <a16:colId xmlns:a16="http://schemas.microsoft.com/office/drawing/2014/main" val="3013818136"/>
                    </a:ext>
                  </a:extLst>
                </a:gridCol>
                <a:gridCol w="922265">
                  <a:extLst>
                    <a:ext uri="{9D8B030D-6E8A-4147-A177-3AD203B41FA5}">
                      <a16:colId xmlns:a16="http://schemas.microsoft.com/office/drawing/2014/main" val="2306966396"/>
                    </a:ext>
                  </a:extLst>
                </a:gridCol>
                <a:gridCol w="922265">
                  <a:extLst>
                    <a:ext uri="{9D8B030D-6E8A-4147-A177-3AD203B41FA5}">
                      <a16:colId xmlns:a16="http://schemas.microsoft.com/office/drawing/2014/main" val="3528564427"/>
                    </a:ext>
                  </a:extLst>
                </a:gridCol>
                <a:gridCol w="922265">
                  <a:extLst>
                    <a:ext uri="{9D8B030D-6E8A-4147-A177-3AD203B41FA5}">
                      <a16:colId xmlns:a16="http://schemas.microsoft.com/office/drawing/2014/main" val="1371312809"/>
                    </a:ext>
                  </a:extLst>
                </a:gridCol>
              </a:tblGrid>
              <a:tr h="2981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직업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스킬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최대 빠름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매우 빠름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빠름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빠름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보통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느림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36462420"/>
                  </a:ext>
                </a:extLst>
              </a:tr>
              <a:tr h="333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히어로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브랜디쉬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두손검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95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87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80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74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72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67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836812"/>
                  </a:ext>
                </a:extLst>
              </a:tr>
              <a:tr h="333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다크나이트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폴암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쓰레셔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폴암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86056909"/>
                  </a:ext>
                </a:extLst>
              </a:tr>
              <a:tr h="333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팔라딘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생츄어리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한손검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743477"/>
                  </a:ext>
                </a:extLst>
              </a:tr>
              <a:tr h="333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섀도어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부스</a:t>
                      </a:r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시브</a:t>
                      </a:r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x2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31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446743"/>
                  </a:ext>
                </a:extLst>
              </a:tr>
              <a:tr h="333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나이트로드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어벤져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95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5562014"/>
                  </a:ext>
                </a:extLst>
              </a:tr>
              <a:tr h="333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신궁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피어싱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석궁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3427768"/>
                  </a:ext>
                </a:extLst>
              </a:tr>
              <a:tr h="333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보우마스터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폭풍의시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활</a:t>
                      </a:r>
                    </a:p>
                  </a:txBody>
                  <a:tcPr marL="7620" marR="7620" marT="7620" marB="0" anchor="ctr"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440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3098723"/>
                  </a:ext>
                </a:extLst>
              </a:tr>
              <a:tr h="333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바이퍼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드스</a:t>
                      </a:r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샤크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너클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4509042"/>
                  </a:ext>
                </a:extLst>
              </a:tr>
              <a:tr h="333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캡틴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배틀쉽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토르페도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총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12221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C9DB2245-77A4-4213-8C42-5AED91FB4060}"/>
              </a:ext>
            </a:extLst>
          </p:cNvPr>
          <p:cNvSpPr/>
          <p:nvPr/>
        </p:nvSpPr>
        <p:spPr>
          <a:xfrm>
            <a:off x="5292081" y="1666746"/>
            <a:ext cx="864096" cy="328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FD775A-B072-4DA6-9523-58E75C6E0D94}"/>
              </a:ext>
            </a:extLst>
          </p:cNvPr>
          <p:cNvSpPr/>
          <p:nvPr/>
        </p:nvSpPr>
        <p:spPr>
          <a:xfrm>
            <a:off x="6228184" y="1995686"/>
            <a:ext cx="864096" cy="328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B1CF48-C17C-4CDD-83C2-B3465652568B}"/>
              </a:ext>
            </a:extLst>
          </p:cNvPr>
          <p:cNvSpPr/>
          <p:nvPr/>
        </p:nvSpPr>
        <p:spPr>
          <a:xfrm>
            <a:off x="3419872" y="2338905"/>
            <a:ext cx="5537045" cy="328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367335-B3BC-43B9-BDD2-3D4A1FF13168}"/>
              </a:ext>
            </a:extLst>
          </p:cNvPr>
          <p:cNvSpPr/>
          <p:nvPr/>
        </p:nvSpPr>
        <p:spPr>
          <a:xfrm>
            <a:off x="3419872" y="2672757"/>
            <a:ext cx="936104" cy="328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6AD8B3-9B2D-4AB7-B701-2D6786336807}"/>
              </a:ext>
            </a:extLst>
          </p:cNvPr>
          <p:cNvSpPr/>
          <p:nvPr/>
        </p:nvSpPr>
        <p:spPr>
          <a:xfrm>
            <a:off x="3419872" y="3009084"/>
            <a:ext cx="936104" cy="328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4B4A8D-DC79-4C1F-A52C-E2356476B905}"/>
              </a:ext>
            </a:extLst>
          </p:cNvPr>
          <p:cNvSpPr/>
          <p:nvPr/>
        </p:nvSpPr>
        <p:spPr>
          <a:xfrm>
            <a:off x="5292081" y="3338024"/>
            <a:ext cx="864096" cy="328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05E6A9-0BCA-4456-A6CB-E1953A9A12EF}"/>
              </a:ext>
            </a:extLst>
          </p:cNvPr>
          <p:cNvSpPr/>
          <p:nvPr/>
        </p:nvSpPr>
        <p:spPr>
          <a:xfrm>
            <a:off x="3419872" y="3670703"/>
            <a:ext cx="4536503" cy="328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7C6BD6A-FE47-4A9A-BF74-9B64D50B924C}"/>
              </a:ext>
            </a:extLst>
          </p:cNvPr>
          <p:cNvSpPr/>
          <p:nvPr/>
        </p:nvSpPr>
        <p:spPr>
          <a:xfrm>
            <a:off x="3419872" y="4004244"/>
            <a:ext cx="936104" cy="328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ED38A9-97D8-44DD-9122-2E8335189C6B}"/>
              </a:ext>
            </a:extLst>
          </p:cNvPr>
          <p:cNvSpPr/>
          <p:nvPr/>
        </p:nvSpPr>
        <p:spPr>
          <a:xfrm>
            <a:off x="3419872" y="4323852"/>
            <a:ext cx="936104" cy="328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49B9F28-B745-47DB-8AF0-72A7674CBF44}"/>
              </a:ext>
            </a:extLst>
          </p:cNvPr>
          <p:cNvGrpSpPr/>
          <p:nvPr/>
        </p:nvGrpSpPr>
        <p:grpSpPr>
          <a:xfrm>
            <a:off x="5220072" y="1032659"/>
            <a:ext cx="3331527" cy="307777"/>
            <a:chOff x="5847567" y="1061387"/>
            <a:chExt cx="3331527" cy="30777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FA59D20-6022-42AE-B5C7-09EA64F892B8}"/>
                </a:ext>
              </a:extLst>
            </p:cNvPr>
            <p:cNvSpPr/>
            <p:nvPr/>
          </p:nvSpPr>
          <p:spPr>
            <a:xfrm>
              <a:off x="5847567" y="1091419"/>
              <a:ext cx="576064" cy="2295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555430A-47CE-41C7-AE49-A2DE5AC3572F}"/>
                </a:ext>
              </a:extLst>
            </p:cNvPr>
            <p:cNvSpPr txBox="1"/>
            <p:nvPr/>
          </p:nvSpPr>
          <p:spPr>
            <a:xfrm>
              <a:off x="6371915" y="1061387"/>
              <a:ext cx="2807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: </a:t>
              </a:r>
              <a:r>
                <a:rPr lang="ko-KR" altLang="en-US" sz="1400" dirty="0"/>
                <a:t>자체 스킬로 도달할 수 있는 </a:t>
              </a:r>
              <a:r>
                <a:rPr lang="ko-KR" altLang="en-US" sz="1400" dirty="0" err="1"/>
                <a:t>공속</a:t>
              </a:r>
              <a:endParaRPr lang="ko-KR" altLang="en-US" sz="1400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324EE3B-BC1D-4E82-AB42-594AEBD866B6}"/>
              </a:ext>
            </a:extLst>
          </p:cNvPr>
          <p:cNvSpPr txBox="1"/>
          <p:nvPr/>
        </p:nvSpPr>
        <p:spPr>
          <a:xfrm>
            <a:off x="5796136" y="4692561"/>
            <a:ext cx="33357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1. https://m.blog.naver.com/jms11172/220776425210</a:t>
            </a:r>
            <a:endParaRPr lang="ko-KR" altLang="en-US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7F9DB3-3BBE-4378-B871-24216AFE1CDF}"/>
              </a:ext>
            </a:extLst>
          </p:cNvPr>
          <p:cNvSpPr txBox="1"/>
          <p:nvPr/>
        </p:nvSpPr>
        <p:spPr>
          <a:xfrm>
            <a:off x="5796136" y="4900469"/>
            <a:ext cx="33478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2. https://m.blog.naver.com/jms11172/220775869766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70708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F9E4CB-2471-4506-AE3D-925926262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DPM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D5758A-0319-4073-9CED-6C7654C56E1C}"/>
              </a:ext>
            </a:extLst>
          </p:cNvPr>
          <p:cNvSpPr txBox="1"/>
          <p:nvPr/>
        </p:nvSpPr>
        <p:spPr>
          <a:xfrm>
            <a:off x="181948" y="987574"/>
            <a:ext cx="47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b="1" dirty="0"/>
              <a:t>분당 스킬 시전 횟수</a:t>
            </a:r>
            <a:r>
              <a:rPr lang="en-US" altLang="ko-KR" b="1" dirty="0"/>
              <a:t>(</a:t>
            </a:r>
            <a:r>
              <a:rPr lang="ko-KR" altLang="en-US" b="1" dirty="0"/>
              <a:t>보스</a:t>
            </a:r>
            <a:r>
              <a:rPr lang="en-US" altLang="ko-KR" b="1" dirty="0"/>
              <a:t>/</a:t>
            </a:r>
            <a:r>
              <a:rPr lang="ko-KR" altLang="en-US" b="1" dirty="0" err="1"/>
              <a:t>사냥기</a:t>
            </a:r>
            <a:r>
              <a:rPr lang="en-US" altLang="ko-KR" b="1" dirty="0"/>
              <a:t>)</a:t>
            </a: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E0A0B072-D005-4557-853D-FA555AB9A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16201"/>
              </p:ext>
            </p:extLst>
          </p:nvPr>
        </p:nvGraphicFramePr>
        <p:xfrm>
          <a:off x="1079612" y="1503447"/>
          <a:ext cx="69847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555">
                  <a:extLst>
                    <a:ext uri="{9D8B030D-6E8A-4147-A177-3AD203B41FA5}">
                      <a16:colId xmlns:a16="http://schemas.microsoft.com/office/drawing/2014/main" val="2907535886"/>
                    </a:ext>
                  </a:extLst>
                </a:gridCol>
                <a:gridCol w="1800715">
                  <a:extLst>
                    <a:ext uri="{9D8B030D-6E8A-4147-A177-3AD203B41FA5}">
                      <a16:colId xmlns:a16="http://schemas.microsoft.com/office/drawing/2014/main" val="230416258"/>
                    </a:ext>
                  </a:extLst>
                </a:gridCol>
                <a:gridCol w="1468753">
                  <a:extLst>
                    <a:ext uri="{9D8B030D-6E8A-4147-A177-3AD203B41FA5}">
                      <a16:colId xmlns:a16="http://schemas.microsoft.com/office/drawing/2014/main" val="1256199227"/>
                    </a:ext>
                  </a:extLst>
                </a:gridCol>
                <a:gridCol w="1468753">
                  <a:extLst>
                    <a:ext uri="{9D8B030D-6E8A-4147-A177-3AD203B41FA5}">
                      <a16:colId xmlns:a16="http://schemas.microsoft.com/office/drawing/2014/main" val="1824083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직업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스킬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+mn-ea"/>
                          <a:ea typeface="+mn-ea"/>
                        </a:rPr>
                        <a:t>매직부스터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+mn-ea"/>
                          <a:ea typeface="+mn-ea"/>
                        </a:rPr>
                        <a:t>매직부스터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53341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+mn-ea"/>
                          <a:ea typeface="+mn-ea"/>
                        </a:rPr>
                        <a:t>아크메이지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썬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콜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블리자드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859865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체인 </a:t>
                      </a:r>
                      <a:r>
                        <a:rPr lang="ko-KR" altLang="en-US" sz="1400" b="1" dirty="0" err="1">
                          <a:latin typeface="+mn-ea"/>
                          <a:ea typeface="+mn-ea"/>
                        </a:rPr>
                        <a:t>라이트닝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008485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+mn-ea"/>
                          <a:ea typeface="+mn-ea"/>
                        </a:rPr>
                        <a:t>아크메이지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불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독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+mn-ea"/>
                          <a:ea typeface="+mn-ea"/>
                        </a:rPr>
                        <a:t>메테오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62400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+mn-ea"/>
                          <a:ea typeface="+mn-ea"/>
                        </a:rPr>
                        <a:t>패럴라이즈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341907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+mn-ea"/>
                          <a:ea typeface="+mn-ea"/>
                        </a:rPr>
                        <a:t>비숍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제네시스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117320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+mn-ea"/>
                          <a:ea typeface="+mn-ea"/>
                        </a:rPr>
                        <a:t>엔젤레이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422163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76B34E2-1262-4EFF-8069-AD1032992317}"/>
              </a:ext>
            </a:extLst>
          </p:cNvPr>
          <p:cNvSpPr txBox="1"/>
          <p:nvPr/>
        </p:nvSpPr>
        <p:spPr>
          <a:xfrm>
            <a:off x="5796136" y="4692561"/>
            <a:ext cx="33357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1. https://m.blog.naver.com/jms11172/220775869766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45045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633003DF-ED3B-49FF-A2BB-6FAF2B052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DPM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D5DA3-A3F6-4C94-92E7-E9615F8A43F5}"/>
              </a:ext>
            </a:extLst>
          </p:cNvPr>
          <p:cNvSpPr txBox="1"/>
          <p:nvPr/>
        </p:nvSpPr>
        <p:spPr>
          <a:xfrm>
            <a:off x="181948" y="987574"/>
            <a:ext cx="47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b="1" dirty="0"/>
              <a:t>직업별 능력치 및 스킬 </a:t>
            </a: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999DE-0C60-4E3B-A09D-2055971F9CB5}"/>
              </a:ext>
            </a:extLst>
          </p:cNvPr>
          <p:cNvSpPr txBox="1"/>
          <p:nvPr/>
        </p:nvSpPr>
        <p:spPr>
          <a:xfrm>
            <a:off x="539552" y="138463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b="1" dirty="0"/>
              <a:t>캐릭터 능력치 상승시키는 스킬</a:t>
            </a:r>
            <a:endParaRPr lang="en-US" altLang="ko-KR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4B07DA-B062-41A6-8D67-B8850B8CD18B}"/>
              </a:ext>
            </a:extLst>
          </p:cNvPr>
          <p:cNvSpPr/>
          <p:nvPr/>
        </p:nvSpPr>
        <p:spPr>
          <a:xfrm>
            <a:off x="827584" y="1851670"/>
            <a:ext cx="19127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lphaUcPeriod" startAt="3"/>
            </a:pPr>
            <a:r>
              <a:rPr lang="ko-KR" altLang="en-US" sz="1400" b="1" dirty="0">
                <a:latin typeface="+mn-ea"/>
                <a:cs typeface="Arial" panose="020B0604020202020204" pitchFamily="34" charset="0"/>
              </a:rPr>
              <a:t>능력치 버프 스킬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CFFB3E4-83AC-4717-BC19-D03F6B32DD72}"/>
              </a:ext>
            </a:extLst>
          </p:cNvPr>
          <p:cNvGrpSpPr/>
          <p:nvPr/>
        </p:nvGrpSpPr>
        <p:grpSpPr>
          <a:xfrm>
            <a:off x="1005693" y="2501885"/>
            <a:ext cx="1263668" cy="541744"/>
            <a:chOff x="1364116" y="2201952"/>
            <a:chExt cx="1263668" cy="541744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8E705A5-CB4D-4BE7-8A13-25B1DBC99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4116" y="2273707"/>
              <a:ext cx="409575" cy="4191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4D081F-DF4B-4187-B473-A24F1F5559FD}"/>
                </a:ext>
              </a:extLst>
            </p:cNvPr>
            <p:cNvSpPr txBox="1"/>
            <p:nvPr/>
          </p:nvSpPr>
          <p:spPr>
            <a:xfrm>
              <a:off x="1789093" y="2466697"/>
              <a:ext cx="8386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공격력 </a:t>
              </a:r>
              <a:r>
                <a:rPr lang="en-US" altLang="ko-KR" sz="1200" b="1" dirty="0"/>
                <a:t>40</a:t>
              </a:r>
              <a:endParaRPr lang="ko-KR" altLang="en-US" sz="12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016896-8320-4CC6-B671-9861675B5D9E}"/>
                </a:ext>
              </a:extLst>
            </p:cNvPr>
            <p:cNvSpPr txBox="1"/>
            <p:nvPr/>
          </p:nvSpPr>
          <p:spPr>
            <a:xfrm>
              <a:off x="1907704" y="220195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분노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789924A-5E86-4CD0-8C1F-0D32C22E577F}"/>
              </a:ext>
            </a:extLst>
          </p:cNvPr>
          <p:cNvGrpSpPr/>
          <p:nvPr/>
        </p:nvGrpSpPr>
        <p:grpSpPr>
          <a:xfrm>
            <a:off x="1005693" y="3110126"/>
            <a:ext cx="1334458" cy="541744"/>
            <a:chOff x="1436124" y="3614182"/>
            <a:chExt cx="1334458" cy="541744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BC4D8E8F-45C1-42BA-8A6F-777D1D8F36DD}"/>
                </a:ext>
              </a:extLst>
            </p:cNvPr>
            <p:cNvPicPr>
              <a:picLocks/>
            </p:cNvPicPr>
            <p:nvPr/>
          </p:nvPicPr>
          <p:blipFill>
            <a:blip r:embed="rId4">
              <a:clrChange>
                <a:clrFrom>
                  <a:srgbClr val="800000"/>
                </a:clrFrom>
                <a:clrTo>
                  <a:srgbClr val="8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36124" y="3614182"/>
              <a:ext cx="410400" cy="4176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16B542-3864-4149-ABAD-F9A9F9DF5135}"/>
                </a:ext>
              </a:extLst>
            </p:cNvPr>
            <p:cNvSpPr txBox="1"/>
            <p:nvPr/>
          </p:nvSpPr>
          <p:spPr>
            <a:xfrm>
              <a:off x="1906486" y="3878927"/>
              <a:ext cx="8386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공격력 </a:t>
              </a:r>
              <a:r>
                <a:rPr lang="en-US" altLang="ko-KR" sz="1200" b="1" dirty="0"/>
                <a:t>50</a:t>
              </a:r>
              <a:endParaRPr lang="ko-KR" altLang="en-US" sz="12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2AB1DC-111E-4F1F-958A-B2D93161AEF4}"/>
                </a:ext>
              </a:extLst>
            </p:cNvPr>
            <p:cNvSpPr txBox="1"/>
            <p:nvPr/>
          </p:nvSpPr>
          <p:spPr>
            <a:xfrm>
              <a:off x="1867771" y="361418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/>
                <a:t>인레이지</a:t>
              </a:r>
              <a:endParaRPr lang="ko-KR" altLang="en-US" sz="1400" b="1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9915B42-D4F2-4C58-A040-E54D45C91833}"/>
              </a:ext>
            </a:extLst>
          </p:cNvPr>
          <p:cNvGrpSpPr/>
          <p:nvPr/>
        </p:nvGrpSpPr>
        <p:grpSpPr>
          <a:xfrm>
            <a:off x="2491031" y="2501885"/>
            <a:ext cx="1720929" cy="541744"/>
            <a:chOff x="3792990" y="2327538"/>
            <a:chExt cx="1720929" cy="541744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F2368F7-F555-448D-96D6-63CCC6355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92990" y="2397866"/>
              <a:ext cx="428625" cy="390525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37BE19F-A666-4DBB-8319-78D59CB454D5}"/>
                </a:ext>
              </a:extLst>
            </p:cNvPr>
            <p:cNvSpPr txBox="1"/>
            <p:nvPr/>
          </p:nvSpPr>
          <p:spPr>
            <a:xfrm>
              <a:off x="4381381" y="2592283"/>
              <a:ext cx="8386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공격력 </a:t>
              </a:r>
              <a:r>
                <a:rPr lang="en-US" altLang="ko-KR" sz="1200" b="1" dirty="0"/>
                <a:t>40</a:t>
              </a:r>
              <a:endParaRPr lang="ko-KR" altLang="en-US" sz="12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2AA174-945C-407A-BFB7-C1EC043373A4}"/>
                </a:ext>
              </a:extLst>
            </p:cNvPr>
            <p:cNvSpPr txBox="1"/>
            <p:nvPr/>
          </p:nvSpPr>
          <p:spPr>
            <a:xfrm>
              <a:off x="4211960" y="2327538"/>
              <a:ext cx="13019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드래곤 블러드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CE47D19-C848-4C08-B0BF-2C6747C9D2DE}"/>
              </a:ext>
            </a:extLst>
          </p:cNvPr>
          <p:cNvGrpSpPr/>
          <p:nvPr/>
        </p:nvGrpSpPr>
        <p:grpSpPr>
          <a:xfrm>
            <a:off x="2491031" y="3049229"/>
            <a:ext cx="1720929" cy="539478"/>
            <a:chOff x="3792990" y="3129786"/>
            <a:chExt cx="1720929" cy="539478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44176A05-0562-4525-8EC2-B316D1B83B00}"/>
                </a:ext>
              </a:extLst>
            </p:cNvPr>
            <p:cNvPicPr>
              <a:picLocks/>
            </p:cNvPicPr>
            <p:nvPr/>
          </p:nvPicPr>
          <p:blipFill rotWithShape="1">
            <a:blip r:embed="rId6">
              <a:clrChange>
                <a:clrFrom>
                  <a:srgbClr val="A9B2C2"/>
                </a:clrFrom>
                <a:clrTo>
                  <a:srgbClr val="A9B2C2">
                    <a:alpha val="0"/>
                  </a:srgbClr>
                </a:clrTo>
              </a:clrChange>
            </a:blip>
            <a:srcRect l="1635" t="4118" r="4213" b="1730"/>
            <a:stretch/>
          </p:blipFill>
          <p:spPr>
            <a:xfrm>
              <a:off x="3792990" y="3220789"/>
              <a:ext cx="410400" cy="396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2B69A3B-71F9-466B-A865-2F3FE8090D8F}"/>
                </a:ext>
              </a:extLst>
            </p:cNvPr>
            <p:cNvSpPr txBox="1"/>
            <p:nvPr/>
          </p:nvSpPr>
          <p:spPr>
            <a:xfrm>
              <a:off x="4420654" y="3392265"/>
              <a:ext cx="7601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공격력 </a:t>
              </a:r>
              <a:r>
                <a:rPr lang="en-US" altLang="ko-KR" sz="1200" b="1" dirty="0"/>
                <a:t>3</a:t>
              </a:r>
              <a:endParaRPr lang="ko-KR" altLang="en-US" sz="12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E62CC40-7C81-47C9-8D31-6239FA72488F}"/>
                </a:ext>
              </a:extLst>
            </p:cNvPr>
            <p:cNvSpPr txBox="1"/>
            <p:nvPr/>
          </p:nvSpPr>
          <p:spPr>
            <a:xfrm>
              <a:off x="4211960" y="3129786"/>
              <a:ext cx="13019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/>
                <a:t>비홀더스</a:t>
              </a:r>
              <a:r>
                <a:rPr lang="ko-KR" altLang="en-US" sz="1400" b="1" dirty="0"/>
                <a:t> 버프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AE521D2-1B7E-4271-BDE7-42307520C2CE}"/>
              </a:ext>
            </a:extLst>
          </p:cNvPr>
          <p:cNvGrpSpPr/>
          <p:nvPr/>
        </p:nvGrpSpPr>
        <p:grpSpPr>
          <a:xfrm>
            <a:off x="1001993" y="4099172"/>
            <a:ext cx="1489038" cy="541744"/>
            <a:chOff x="4728296" y="3515723"/>
            <a:chExt cx="1489038" cy="541744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C8840954-1950-488D-B35D-772593DE2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28296" y="3586051"/>
              <a:ext cx="419100" cy="43815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5EA2AB1-3C49-4A8B-93D8-DCB29943AA02}"/>
                </a:ext>
              </a:extLst>
            </p:cNvPr>
            <p:cNvSpPr txBox="1"/>
            <p:nvPr/>
          </p:nvSpPr>
          <p:spPr>
            <a:xfrm>
              <a:off x="5304407" y="3780468"/>
              <a:ext cx="6848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마력 </a:t>
              </a:r>
              <a:r>
                <a:rPr lang="en-US" altLang="ko-KR" sz="1200" b="1" dirty="0"/>
                <a:t>20</a:t>
              </a:r>
              <a:endParaRPr lang="ko-KR" altLang="en-US" sz="1200" b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6A34708-6FED-40DD-98DE-EFC0D7B9C7B5}"/>
                </a:ext>
              </a:extLst>
            </p:cNvPr>
            <p:cNvSpPr txBox="1"/>
            <p:nvPr/>
          </p:nvSpPr>
          <p:spPr>
            <a:xfrm>
              <a:off x="5134986" y="3515723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/>
                <a:t>메디테이션</a:t>
              </a:r>
              <a:endParaRPr lang="ko-KR" altLang="en-US" sz="1400" b="1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D8E7168-EFDE-42BA-B533-8B8A6012136F}"/>
              </a:ext>
            </a:extLst>
          </p:cNvPr>
          <p:cNvGrpSpPr/>
          <p:nvPr/>
        </p:nvGrpSpPr>
        <p:grpSpPr>
          <a:xfrm>
            <a:off x="6444208" y="2524456"/>
            <a:ext cx="2225190" cy="524773"/>
            <a:chOff x="2056213" y="3885054"/>
            <a:chExt cx="2225190" cy="524773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3393CAF5-B194-4639-93F9-D97D4CF83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56213" y="3949774"/>
              <a:ext cx="400050" cy="40005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FA706D9-8539-4306-AD92-C5D3848C5C96}"/>
                </a:ext>
              </a:extLst>
            </p:cNvPr>
            <p:cNvSpPr txBox="1"/>
            <p:nvPr/>
          </p:nvSpPr>
          <p:spPr>
            <a:xfrm>
              <a:off x="2940310" y="4132828"/>
              <a:ext cx="8386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공격력 </a:t>
              </a:r>
              <a:r>
                <a:rPr lang="en-US" altLang="ko-KR" sz="1200" b="1" dirty="0"/>
                <a:t>10</a:t>
              </a:r>
              <a:endParaRPr lang="ko-KR" altLang="en-US" sz="1200" b="1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CDB04A2-84CA-4535-B71D-558E50EFC9AA}"/>
                </a:ext>
              </a:extLst>
            </p:cNvPr>
            <p:cNvSpPr txBox="1"/>
            <p:nvPr/>
          </p:nvSpPr>
          <p:spPr>
            <a:xfrm>
              <a:off x="2440835" y="3885054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/>
                <a:t>크로스보우</a:t>
              </a:r>
              <a:r>
                <a:rPr lang="ko-KR" altLang="en-US" sz="1400" b="1" dirty="0"/>
                <a:t> 엑스퍼트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BDA85C7-31A0-4C94-A11E-515E502B317A}"/>
              </a:ext>
            </a:extLst>
          </p:cNvPr>
          <p:cNvGrpSpPr/>
          <p:nvPr/>
        </p:nvGrpSpPr>
        <p:grpSpPr>
          <a:xfrm>
            <a:off x="4427984" y="2475162"/>
            <a:ext cx="1689599" cy="541744"/>
            <a:chOff x="4587031" y="3949774"/>
            <a:chExt cx="1689599" cy="541744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82EC2D35-4044-4FC8-AA26-4D54A341A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87031" y="4007972"/>
              <a:ext cx="400050" cy="447675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522F80C-6E59-4D44-B555-A02E5E21A3DD}"/>
                </a:ext>
              </a:extLst>
            </p:cNvPr>
            <p:cNvSpPr txBox="1"/>
            <p:nvPr/>
          </p:nvSpPr>
          <p:spPr>
            <a:xfrm>
              <a:off x="5173469" y="4214519"/>
              <a:ext cx="8386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공격력 </a:t>
              </a:r>
              <a:r>
                <a:rPr lang="en-US" altLang="ko-KR" sz="1200" b="1" dirty="0"/>
                <a:t>10</a:t>
              </a:r>
              <a:endParaRPr lang="ko-KR" altLang="en-US" sz="1200" b="1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A8454AD-5D69-47E4-9820-DF88C89EC64D}"/>
                </a:ext>
              </a:extLst>
            </p:cNvPr>
            <p:cNvSpPr txBox="1"/>
            <p:nvPr/>
          </p:nvSpPr>
          <p:spPr>
            <a:xfrm>
              <a:off x="4974671" y="3949774"/>
              <a:ext cx="13019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보우 엑스퍼트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C4310B5-0668-45DC-8146-EE0754768D89}"/>
              </a:ext>
            </a:extLst>
          </p:cNvPr>
          <p:cNvGrpSpPr/>
          <p:nvPr/>
        </p:nvGrpSpPr>
        <p:grpSpPr>
          <a:xfrm>
            <a:off x="4427984" y="3090906"/>
            <a:ext cx="1386674" cy="541744"/>
            <a:chOff x="5222115" y="3497198"/>
            <a:chExt cx="1386674" cy="541744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AE7CDA24-7B0B-45B9-950D-8A6CA3378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22115" y="3596101"/>
              <a:ext cx="409575" cy="409575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968AEB-FF5C-4EFE-A96C-A92EB479CD30}"/>
                </a:ext>
              </a:extLst>
            </p:cNvPr>
            <p:cNvSpPr txBox="1"/>
            <p:nvPr/>
          </p:nvSpPr>
          <p:spPr>
            <a:xfrm>
              <a:off x="5770098" y="3761943"/>
              <a:ext cx="8386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공격력 </a:t>
              </a:r>
              <a:r>
                <a:rPr lang="en-US" altLang="ko-KR" sz="1200" b="1" dirty="0"/>
                <a:t>30</a:t>
              </a:r>
              <a:endParaRPr lang="ko-KR" altLang="en-US" sz="1200" b="1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392B06E-971F-4345-BCB8-D35F95D1CB96}"/>
                </a:ext>
              </a:extLst>
            </p:cNvPr>
            <p:cNvSpPr txBox="1"/>
            <p:nvPr/>
          </p:nvSpPr>
          <p:spPr>
            <a:xfrm>
              <a:off x="5828461" y="349719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집중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4AE551C7-2061-4B51-87E0-12378E137F5F}"/>
              </a:ext>
            </a:extLst>
          </p:cNvPr>
          <p:cNvGrpSpPr/>
          <p:nvPr/>
        </p:nvGrpSpPr>
        <p:grpSpPr>
          <a:xfrm>
            <a:off x="2897721" y="4093045"/>
            <a:ext cx="1482398" cy="541744"/>
            <a:chOff x="6476206" y="3188653"/>
            <a:chExt cx="1482398" cy="541744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954897F6-4632-499F-8927-28E3DF098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76206" y="3278030"/>
              <a:ext cx="400050" cy="428625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EA6B2AD-D1CE-44DB-9D05-FB3AFD7BA126}"/>
                </a:ext>
              </a:extLst>
            </p:cNvPr>
            <p:cNvSpPr txBox="1"/>
            <p:nvPr/>
          </p:nvSpPr>
          <p:spPr>
            <a:xfrm>
              <a:off x="7011983" y="3453398"/>
              <a:ext cx="8386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공격력 </a:t>
              </a:r>
              <a:r>
                <a:rPr lang="en-US" altLang="ko-KR" sz="1200" b="1" dirty="0"/>
                <a:t>30</a:t>
              </a:r>
              <a:endParaRPr lang="ko-KR" altLang="en-US" sz="1200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A48C992-7B4D-4D17-B6D6-3370D7CAA644}"/>
                </a:ext>
              </a:extLst>
            </p:cNvPr>
            <p:cNvSpPr txBox="1"/>
            <p:nvPr/>
          </p:nvSpPr>
          <p:spPr>
            <a:xfrm>
              <a:off x="6876256" y="3188653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/>
                <a:t>에너지차지</a:t>
              </a:r>
              <a:endParaRPr lang="ko-KR" altLang="en-US" sz="1400" b="1" dirty="0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A6FE7493-0F8C-43EB-A90E-5EB4094C45A4}"/>
              </a:ext>
            </a:extLst>
          </p:cNvPr>
          <p:cNvSpPr txBox="1"/>
          <p:nvPr/>
        </p:nvSpPr>
        <p:spPr>
          <a:xfrm>
            <a:off x="1023356" y="37199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아크메이지</a:t>
            </a:r>
            <a:endParaRPr lang="ko-KR" alt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B67CC59-2F0B-4DF2-969E-4F5FF4F2C713}"/>
              </a:ext>
            </a:extLst>
          </p:cNvPr>
          <p:cNvSpPr txBox="1"/>
          <p:nvPr/>
        </p:nvSpPr>
        <p:spPr>
          <a:xfrm>
            <a:off x="2703213" y="21146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다크나이트</a:t>
            </a:r>
            <a:endParaRPr lang="ko-KR" altLang="en-US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CC3004F-FAE2-47D3-A8B4-6E7D1F5D0F3E}"/>
              </a:ext>
            </a:extLst>
          </p:cNvPr>
          <p:cNvSpPr txBox="1"/>
          <p:nvPr/>
        </p:nvSpPr>
        <p:spPr>
          <a:xfrm>
            <a:off x="1242384" y="21146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히어로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53775D5-B911-4F2F-8476-D2061BA41641}"/>
              </a:ext>
            </a:extLst>
          </p:cNvPr>
          <p:cNvSpPr txBox="1"/>
          <p:nvPr/>
        </p:nvSpPr>
        <p:spPr>
          <a:xfrm>
            <a:off x="4600811" y="21211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보우마스터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BDC113C-5363-4934-8C57-5CCCFA4F700B}"/>
              </a:ext>
            </a:extLst>
          </p:cNvPr>
          <p:cNvSpPr txBox="1"/>
          <p:nvPr/>
        </p:nvSpPr>
        <p:spPr>
          <a:xfrm>
            <a:off x="3108041" y="37237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바이퍼</a:t>
            </a:r>
            <a:endParaRPr lang="ko-KR" altLang="en-US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95D3773-7386-4E2B-8439-A51DE13F9260}"/>
              </a:ext>
            </a:extLst>
          </p:cNvPr>
          <p:cNvSpPr txBox="1"/>
          <p:nvPr/>
        </p:nvSpPr>
        <p:spPr>
          <a:xfrm>
            <a:off x="7166029" y="2121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신궁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89241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AA9042F4-C511-4C81-9EC5-6B1BAABD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DPM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20DC43-1202-48CD-BADA-3A2D4008C905}"/>
              </a:ext>
            </a:extLst>
          </p:cNvPr>
          <p:cNvSpPr txBox="1"/>
          <p:nvPr/>
        </p:nvSpPr>
        <p:spPr>
          <a:xfrm>
            <a:off x="181948" y="987574"/>
            <a:ext cx="47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b="1" dirty="0"/>
              <a:t>직업별 능력치 및 스킬 </a:t>
            </a:r>
            <a:endParaRPr lang="en-US" altLang="ko-KR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9ABDF7-A234-4B74-B278-1F5A02704506}"/>
              </a:ext>
            </a:extLst>
          </p:cNvPr>
          <p:cNvSpPr txBox="1"/>
          <p:nvPr/>
        </p:nvSpPr>
        <p:spPr>
          <a:xfrm>
            <a:off x="539552" y="138463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b="1" dirty="0"/>
              <a:t>특별한 공식이 적용된 스킬</a:t>
            </a:r>
            <a:endParaRPr lang="en-US" altLang="ko-KR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FF95CBE-4431-4349-88F8-8737C8C9BD40}"/>
              </a:ext>
            </a:extLst>
          </p:cNvPr>
          <p:cNvGrpSpPr/>
          <p:nvPr/>
        </p:nvGrpSpPr>
        <p:grpSpPr>
          <a:xfrm>
            <a:off x="1187624" y="1635646"/>
            <a:ext cx="5223040" cy="557629"/>
            <a:chOff x="1187624" y="1732191"/>
            <a:chExt cx="5223040" cy="55762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145DE97-440E-491A-9618-EEA7F1335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7624" y="1851670"/>
              <a:ext cx="409575" cy="43815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AE465EE-6781-4D59-AD58-1BF4DF49BB9B}"/>
                </a:ext>
              </a:extLst>
            </p:cNvPr>
            <p:cNvSpPr txBox="1"/>
            <p:nvPr/>
          </p:nvSpPr>
          <p:spPr>
            <a:xfrm>
              <a:off x="3710613" y="173219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err="1"/>
                <a:t>생츄어리</a:t>
              </a:r>
              <a:endParaRPr lang="ko-KR" altLang="en-US" sz="1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17E3875-916C-4336-9066-5F6FA2BCD9E5}"/>
                    </a:ext>
                  </a:extLst>
                </p:cNvPr>
                <p:cNvSpPr txBox="1"/>
                <p:nvPr/>
              </p:nvSpPr>
              <p:spPr>
                <a:xfrm>
                  <a:off x="1691680" y="2070745"/>
                  <a:ext cx="471898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𝐷𝑎𝑚𝑎𝑔𝑒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𝑆𝑇𝑅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∗400+1200∗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𝑃h𝑦𝑖𝑠𝑖𝑐𝑎𝑙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𝐴𝑡𝑡𝑎𝑐𝑘</m:t>
                            </m:r>
                          </m:e>
                        </m:d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∗55/25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17E3875-916C-4336-9066-5F6FA2BCD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680" y="2070745"/>
                  <a:ext cx="4718984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775" r="-388" b="-314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86168E8-4878-479B-A262-8C84881D08B9}"/>
              </a:ext>
            </a:extLst>
          </p:cNvPr>
          <p:cNvSpPr txBox="1"/>
          <p:nvPr/>
        </p:nvSpPr>
        <p:spPr>
          <a:xfrm>
            <a:off x="6839730" y="1950100"/>
            <a:ext cx="1476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( </a:t>
            </a:r>
            <a:r>
              <a:rPr lang="ko-KR" altLang="en-US" sz="1100" b="1" dirty="0"/>
              <a:t>스킬 시전 시간 </a:t>
            </a:r>
            <a:r>
              <a:rPr lang="en-US" altLang="ko-KR" sz="1100" b="1" dirty="0"/>
              <a:t>: 2s )</a:t>
            </a:r>
            <a:endParaRPr lang="ko-KR" altLang="en-US" sz="11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2E3B00-7830-4D95-AC34-8F00DB6338D7}"/>
              </a:ext>
            </a:extLst>
          </p:cNvPr>
          <p:cNvSpPr txBox="1"/>
          <p:nvPr/>
        </p:nvSpPr>
        <p:spPr>
          <a:xfrm>
            <a:off x="899592" y="2355726"/>
            <a:ext cx="7488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</a:t>
            </a:r>
            <a:r>
              <a:rPr lang="ko-KR" altLang="en-US" sz="1400" dirty="0" err="1"/>
              <a:t>팔라딘의</a:t>
            </a:r>
            <a:r>
              <a:rPr lang="ko-KR" altLang="en-US" sz="1400" dirty="0"/>
              <a:t> 경우에는 </a:t>
            </a:r>
            <a:r>
              <a:rPr lang="ko-KR" altLang="en-US" sz="1400" dirty="0" err="1"/>
              <a:t>블래스트</a:t>
            </a:r>
            <a:r>
              <a:rPr lang="ko-KR" altLang="en-US" sz="1400" dirty="0"/>
              <a:t> 사용 중에 </a:t>
            </a:r>
            <a:r>
              <a:rPr lang="ko-KR" altLang="en-US" sz="1400" dirty="0" err="1"/>
              <a:t>생츄어리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쿨타임이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돌자마자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생츄어리를</a:t>
            </a:r>
            <a:r>
              <a:rPr lang="ko-KR" altLang="en-US" sz="1400" dirty="0"/>
              <a:t> 시전한다고 가정하면 </a:t>
            </a:r>
            <a:r>
              <a:rPr lang="en-US" altLang="ko-KR" sz="1400" dirty="0"/>
              <a:t>1</a:t>
            </a:r>
            <a:r>
              <a:rPr lang="ko-KR" altLang="en-US" sz="1400" dirty="0"/>
              <a:t>분 동안 최대 </a:t>
            </a:r>
            <a:r>
              <a:rPr lang="en-US" altLang="ko-KR" sz="1400" dirty="0"/>
              <a:t>5</a:t>
            </a:r>
            <a:r>
              <a:rPr lang="ko-KR" altLang="en-US" sz="1400" dirty="0"/>
              <a:t>회 시전할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이를 기반으로 </a:t>
            </a:r>
            <a:r>
              <a:rPr lang="ko-KR" altLang="en-US" sz="1400" dirty="0" err="1"/>
              <a:t>팔라딘의</a:t>
            </a:r>
            <a:r>
              <a:rPr lang="ko-KR" altLang="en-US" sz="1400" dirty="0"/>
              <a:t> </a:t>
            </a:r>
            <a:r>
              <a:rPr lang="en-US" altLang="ko-KR" sz="1400" dirty="0"/>
              <a:t>NPM </a:t>
            </a:r>
            <a:r>
              <a:rPr lang="ko-KR" altLang="en-US" sz="1400" dirty="0"/>
              <a:t>부분을 수정을 하게 되면 아래의 식을 따른다</a:t>
            </a:r>
            <a:r>
              <a:rPr lang="en-US" altLang="ko-KR" sz="14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A26B977-1DA8-452C-BB12-D176FCF88112}"/>
                  </a:ext>
                </a:extLst>
              </p:cNvPr>
              <p:cNvSpPr txBox="1"/>
              <p:nvPr/>
            </p:nvSpPr>
            <p:spPr>
              <a:xfrm>
                <a:off x="3076419" y="2931790"/>
                <a:ext cx="2863733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𝑁𝑃𝑀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∗(1−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2∗5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A26B977-1DA8-452C-BB12-D176FCF88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419" y="2931790"/>
                <a:ext cx="2863733" cy="5259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그룹 26">
            <a:extLst>
              <a:ext uri="{FF2B5EF4-FFF2-40B4-BE49-F238E27FC236}">
                <a16:creationId xmlns:a16="http://schemas.microsoft.com/office/drawing/2014/main" id="{2CC9A0A0-95F6-435B-B530-4486BDF3BA29}"/>
              </a:ext>
            </a:extLst>
          </p:cNvPr>
          <p:cNvGrpSpPr/>
          <p:nvPr/>
        </p:nvGrpSpPr>
        <p:grpSpPr>
          <a:xfrm>
            <a:off x="1043608" y="3697027"/>
            <a:ext cx="5760640" cy="962955"/>
            <a:chOff x="946328" y="3562952"/>
            <a:chExt cx="5760640" cy="96295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63619C2F-AC4E-47BF-97E4-16B911202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6328" y="3993153"/>
              <a:ext cx="447675" cy="447675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BDB6FAB-FD09-4506-8262-349D95DB3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42227" y="4002678"/>
              <a:ext cx="485775" cy="438150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DCB7C9E-5E59-46E1-8656-5BE7BAA43F8E}"/>
                </a:ext>
              </a:extLst>
            </p:cNvPr>
            <p:cNvGrpSpPr/>
            <p:nvPr/>
          </p:nvGrpSpPr>
          <p:grpSpPr>
            <a:xfrm>
              <a:off x="2152358" y="3995000"/>
              <a:ext cx="4554610" cy="530907"/>
              <a:chOff x="5092644" y="2582078"/>
              <a:chExt cx="4554610" cy="530907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699E771D-5912-4685-85E3-CF7B5F26F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92644" y="2637206"/>
                <a:ext cx="3209346" cy="475779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5F62D4-4EA5-4C44-99F2-7FED17D32261}"/>
                  </a:ext>
                </a:extLst>
              </p:cNvPr>
              <p:cNvSpPr txBox="1"/>
              <p:nvPr/>
            </p:nvSpPr>
            <p:spPr>
              <a:xfrm>
                <a:off x="8200576" y="2582078"/>
                <a:ext cx="14466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rgbClr val="646E7E"/>
                    </a:solidFill>
                  </a:rPr>
                  <a:t>*Skill Percentage</a:t>
                </a:r>
                <a:endParaRPr lang="ko-KR" altLang="en-US" sz="1400" b="1" dirty="0">
                  <a:solidFill>
                    <a:srgbClr val="646E7E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646C6B5-CA57-43CA-856D-53C2154C14F7}"/>
                  </a:ext>
                </a:extLst>
              </p:cNvPr>
              <p:cNvSpPr txBox="1"/>
              <p:nvPr/>
            </p:nvSpPr>
            <p:spPr>
              <a:xfrm>
                <a:off x="8170820" y="2788100"/>
                <a:ext cx="14466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rgbClr val="646E7E"/>
                    </a:solidFill>
                  </a:rPr>
                  <a:t>*Skill Percentage</a:t>
                </a:r>
                <a:endParaRPr lang="ko-KR" altLang="en-US" sz="1400" b="1" dirty="0">
                  <a:solidFill>
                    <a:srgbClr val="646E7E"/>
                  </a:solidFill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D2B82A-C194-4C6A-A9D6-04CDF1FA0B75}"/>
                </a:ext>
              </a:extLst>
            </p:cNvPr>
            <p:cNvSpPr txBox="1"/>
            <p:nvPr/>
          </p:nvSpPr>
          <p:spPr>
            <a:xfrm>
              <a:off x="3252820" y="3562952"/>
              <a:ext cx="26100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err="1"/>
                <a:t>럭키세븐</a:t>
              </a:r>
              <a:r>
                <a:rPr lang="en-US" altLang="ko-KR" sz="1600" b="1" dirty="0"/>
                <a:t>/</a:t>
              </a:r>
              <a:r>
                <a:rPr lang="ko-KR" altLang="en-US" sz="1600" b="1" dirty="0" err="1"/>
                <a:t>트리플스로우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[1]</a:t>
              </a:r>
              <a:endParaRPr lang="ko-KR" altLang="en-US" sz="1600" b="1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9FC640A-7EDB-4AAE-BAB0-C49FE9E669BC}"/>
              </a:ext>
            </a:extLst>
          </p:cNvPr>
          <p:cNvSpPr txBox="1"/>
          <p:nvPr/>
        </p:nvSpPr>
        <p:spPr>
          <a:xfrm>
            <a:off x="5788928" y="4697222"/>
            <a:ext cx="33550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1. https://m.blog.naver.com/jms11172/220636924896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94878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A637FE-F6FF-40FB-8E18-E36DB13DB77F}"/>
              </a:ext>
            </a:extLst>
          </p:cNvPr>
          <p:cNvSpPr txBox="1"/>
          <p:nvPr/>
        </p:nvSpPr>
        <p:spPr>
          <a:xfrm>
            <a:off x="4625752" y="4659982"/>
            <a:ext cx="45182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1. https://ayumilovemaple.wordpress.com/category/maplestory-formula/</a:t>
            </a:r>
            <a:endParaRPr lang="ko-KR" altLang="en-US" sz="1100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47ED8A64-0BDA-4D26-A2D9-49996F689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DPM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513AE-5344-49EA-8310-0E9D7170C292}"/>
              </a:ext>
            </a:extLst>
          </p:cNvPr>
          <p:cNvSpPr txBox="1"/>
          <p:nvPr/>
        </p:nvSpPr>
        <p:spPr>
          <a:xfrm>
            <a:off x="181948" y="987574"/>
            <a:ext cx="47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b="1" dirty="0"/>
              <a:t>직업별 능력치 및 스킬 </a:t>
            </a:r>
            <a:endParaRPr lang="en-US" altLang="ko-KR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2F9A1C-9562-4BE5-AA7A-942398A5B1D1}"/>
              </a:ext>
            </a:extLst>
          </p:cNvPr>
          <p:cNvSpPr txBox="1"/>
          <p:nvPr/>
        </p:nvSpPr>
        <p:spPr>
          <a:xfrm>
            <a:off x="539552" y="138463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b="1" dirty="0"/>
              <a:t>특별한 공식이 적용된 스킬</a:t>
            </a:r>
            <a:endParaRPr lang="en-US" altLang="ko-KR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E3E76F2-0F06-41CD-B401-EDFB317BC0B4}"/>
              </a:ext>
            </a:extLst>
          </p:cNvPr>
          <p:cNvGrpSpPr/>
          <p:nvPr/>
        </p:nvGrpSpPr>
        <p:grpSpPr>
          <a:xfrm>
            <a:off x="2025274" y="1802601"/>
            <a:ext cx="5680733" cy="570363"/>
            <a:chOff x="1043608" y="1709084"/>
            <a:chExt cx="5680733" cy="57036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585D523-CACF-4E30-85FA-08918CCB9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608" y="1817396"/>
              <a:ext cx="504056" cy="46205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3C20FC4-9F61-44BF-8ED1-34CDBB6F8D25}"/>
                </a:ext>
              </a:extLst>
            </p:cNvPr>
            <p:cNvSpPr txBox="1"/>
            <p:nvPr/>
          </p:nvSpPr>
          <p:spPr>
            <a:xfrm>
              <a:off x="3782621" y="1709084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err="1"/>
                <a:t>피어싱</a:t>
              </a:r>
              <a:r>
                <a:rPr lang="en-US" altLang="ko-KR" sz="1600" b="1" dirty="0"/>
                <a:t>[1]</a:t>
              </a:r>
              <a:endParaRPr lang="ko-KR" altLang="en-US" sz="1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37CF3D4-8AC5-46AF-B832-AAF78FC8A0E8}"/>
                    </a:ext>
                  </a:extLst>
                </p:cNvPr>
                <p:cNvSpPr txBox="1"/>
                <p:nvPr/>
              </p:nvSpPr>
              <p:spPr>
                <a:xfrm>
                  <a:off x="1763688" y="2047638"/>
                  <a:ext cx="4960653" cy="2299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0" smtClean="0">
                            <a:latin typeface="Cambria Math" panose="02040503050406030204" pitchFamily="18" charset="0"/>
                          </a:rPr>
                          <m:t>𝐃𝐚𝐦𝐚𝐠𝐞</m:t>
                        </m:r>
                        <m:r>
                          <a:rPr lang="en-US" altLang="ko-KR" sz="1400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𝑷𝒉𝒚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𝑨𝒕𝒕𝒂𝒄𝒌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𝑺𝒌𝒊𝒍𝒍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𝑭𝒂𝒄</m:t>
                        </m:r>
                        <m:r>
                          <a:rPr lang="en-US" altLang="ko-KR" sz="1400" b="1" i="0" smtClean="0">
                            <a:latin typeface="Cambria Math" panose="02040503050406030204" pitchFamily="18" charset="0"/>
                          </a:rPr>
                          <m:t>𝐭𝐨𝐫</m:t>
                        </m:r>
                        <m:r>
                          <a:rPr lang="en-US" altLang="ko-KR" sz="1400" b="1" i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sz="1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400" b="1" i="0" smtClean="0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𝑵𝒖𝒎𝒃𝒆𝒓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𝒐𝒇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𝑯𝒊𝒕𝒔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37CF3D4-8AC5-46AF-B832-AAF78FC8A0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2047638"/>
                  <a:ext cx="4960653" cy="229935"/>
                </a:xfrm>
                <a:prstGeom prst="rect">
                  <a:avLst/>
                </a:prstGeom>
                <a:blipFill>
                  <a:blip r:embed="rId3"/>
                  <a:stretch>
                    <a:fillRect l="-1106" t="-2632" b="-315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CFC4FD3-53E7-46D0-996E-5B422711CBC2}"/>
              </a:ext>
            </a:extLst>
          </p:cNvPr>
          <p:cNvSpPr txBox="1"/>
          <p:nvPr/>
        </p:nvSpPr>
        <p:spPr>
          <a:xfrm>
            <a:off x="890464" y="2571750"/>
            <a:ext cx="7651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</a:t>
            </a:r>
            <a:r>
              <a:rPr lang="ko-KR" altLang="en-US" sz="1400" dirty="0" err="1"/>
              <a:t>피어싱의</a:t>
            </a:r>
            <a:r>
              <a:rPr lang="ko-KR" altLang="en-US" sz="1400" dirty="0"/>
              <a:t> 경우에는 몬스터를 관통할수록 데미지가 증폭되는 특성을 가지고 있다</a:t>
            </a:r>
            <a:r>
              <a:rPr lang="en-US" altLang="ko-KR" sz="1400" dirty="0"/>
              <a:t>. </a:t>
            </a:r>
            <a:r>
              <a:rPr lang="ko-KR" altLang="en-US" sz="1400" dirty="0"/>
              <a:t>그 증폭 공식은 위의 공식에 나와있는 것과 같이 복리의 방식으로 적용된다</a:t>
            </a:r>
            <a:r>
              <a:rPr lang="en-US" altLang="ko-KR" sz="1400" dirty="0"/>
              <a:t>. </a:t>
            </a:r>
            <a:r>
              <a:rPr lang="ko-KR" altLang="en-US" sz="1400" dirty="0"/>
              <a:t>위의 공식은 관통한 적의 수에 따라 산출되는 </a:t>
            </a:r>
            <a:r>
              <a:rPr lang="ko-KR" altLang="en-US" sz="1400" dirty="0" err="1"/>
              <a:t>피어싱</a:t>
            </a:r>
            <a:r>
              <a:rPr lang="ko-KR" altLang="en-US" sz="1400" dirty="0"/>
              <a:t> 데미지에 대한 공식을 나타낸 것이다</a:t>
            </a:r>
            <a:r>
              <a:rPr lang="en-US" altLang="ko-KR" sz="14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4074380-C7B3-45E8-BBB4-D75C751C8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503" y="3343214"/>
            <a:ext cx="433003" cy="433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9D844E-499E-45E9-ADDE-739151DDB9CC}"/>
              </a:ext>
            </a:extLst>
          </p:cNvPr>
          <p:cNvSpPr txBox="1"/>
          <p:nvPr/>
        </p:nvSpPr>
        <p:spPr>
          <a:xfrm>
            <a:off x="890464" y="3853057"/>
            <a:ext cx="7651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샤크웨이브</a:t>
            </a:r>
            <a:r>
              <a:rPr lang="en-US" altLang="ko-KR" sz="1400" dirty="0"/>
              <a:t>/</a:t>
            </a:r>
            <a:r>
              <a:rPr lang="ko-KR" altLang="en-US" sz="1400" dirty="0"/>
              <a:t>체인 </a:t>
            </a:r>
            <a:r>
              <a:rPr lang="ko-KR" altLang="en-US" sz="1400" dirty="0" err="1"/>
              <a:t>라이트닝은</a:t>
            </a:r>
            <a:r>
              <a:rPr lang="ko-KR" altLang="en-US" sz="1400" dirty="0"/>
              <a:t> 첫 몬스터 공격 이후에 다음 몬스터에게는 반감이 된 데미지로 공격을 하는 스킬이기 때문에 첫 몬스터 공격 데미지 기준으로 반감이 됨을 고려하였다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0EFACC-F6A8-4A25-AE54-D1D938B938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2813" y="3338197"/>
            <a:ext cx="462310" cy="4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43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588B358B-C022-49FD-8BCE-382424D60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DPM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 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19AA2-678B-4B4E-9F8D-2A0F2CEDC247}"/>
              </a:ext>
            </a:extLst>
          </p:cNvPr>
          <p:cNvSpPr txBox="1"/>
          <p:nvPr/>
        </p:nvSpPr>
        <p:spPr>
          <a:xfrm>
            <a:off x="181948" y="987574"/>
            <a:ext cx="47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b="1" dirty="0"/>
              <a:t>계산 조건에 맞는 직업별 아이템 세팅</a:t>
            </a: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188CE-C60B-4400-8981-8841B8771460}"/>
              </a:ext>
            </a:extLst>
          </p:cNvPr>
          <p:cNvSpPr txBox="1"/>
          <p:nvPr/>
        </p:nvSpPr>
        <p:spPr>
          <a:xfrm>
            <a:off x="539552" y="138463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b="1" dirty="0"/>
              <a:t>무기 및 보조 무기</a:t>
            </a:r>
            <a:endParaRPr lang="en-US" altLang="ko-KR" b="1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BD47012-5D2F-4A65-AAB9-BC1285B57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759920"/>
              </p:ext>
            </p:extLst>
          </p:nvPr>
        </p:nvGraphicFramePr>
        <p:xfrm>
          <a:off x="1115615" y="1964626"/>
          <a:ext cx="4176465" cy="29113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35293">
                  <a:extLst>
                    <a:ext uri="{9D8B030D-6E8A-4147-A177-3AD203B41FA5}">
                      <a16:colId xmlns:a16="http://schemas.microsoft.com/office/drawing/2014/main" val="3722284600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3280553376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3048139841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4052060889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56361694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+mn-ea"/>
                          <a:ea typeface="+mn-ea"/>
                        </a:rPr>
                        <a:t>주스탯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보조 </a:t>
                      </a:r>
                      <a:r>
                        <a:rPr lang="ko-KR" altLang="en-US" sz="1400" b="1" u="none" strike="noStrike" dirty="0" err="1">
                          <a:effectLst/>
                          <a:latin typeface="+mn-ea"/>
                          <a:ea typeface="+mn-ea"/>
                        </a:rPr>
                        <a:t>스탯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공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마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551450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히어로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두손검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6350043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다크나이트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창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67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65750307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팔라딘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한손검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67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389991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나이트로드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아대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11167881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섀도어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단검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67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09398200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썬콜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스태프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67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9056665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불독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스태프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6393065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비숍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스태프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81285465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보우마스터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활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22618753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신궁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석궁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29261645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바이퍼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너클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17681711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캡틴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총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2225949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27A8A67-3642-4093-BD01-C6520FFA7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645308"/>
              </p:ext>
            </p:extLst>
          </p:nvPr>
        </p:nvGraphicFramePr>
        <p:xfrm>
          <a:off x="5329366" y="1964626"/>
          <a:ext cx="2664297" cy="29113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88099">
                  <a:extLst>
                    <a:ext uri="{9D8B030D-6E8A-4147-A177-3AD203B41FA5}">
                      <a16:colId xmlns:a16="http://schemas.microsoft.com/office/drawing/2014/main" val="176919296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3328168737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3181981429"/>
                    </a:ext>
                  </a:extLst>
                </a:gridCol>
              </a:tblGrid>
              <a:tr h="2543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+mn-ea"/>
                          <a:ea typeface="+mn-ea"/>
                        </a:rPr>
                        <a:t>주스탯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보조 </a:t>
                      </a:r>
                      <a:r>
                        <a:rPr lang="ko-KR" altLang="en-US" sz="1400" b="1" u="none" strike="noStrike" dirty="0" err="1">
                          <a:effectLst/>
                          <a:latin typeface="+mn-ea"/>
                          <a:ea typeface="+mn-ea"/>
                        </a:rPr>
                        <a:t>스탯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공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마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61649287"/>
                  </a:ext>
                </a:extLst>
              </a:tr>
              <a:tr h="2214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6469830"/>
                  </a:ext>
                </a:extLst>
              </a:tr>
              <a:tr h="2214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46493704"/>
                  </a:ext>
                </a:extLst>
              </a:tr>
              <a:tr h="2214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42707594"/>
                  </a:ext>
                </a:extLst>
              </a:tr>
              <a:tr h="2214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80746326"/>
                  </a:ext>
                </a:extLst>
              </a:tr>
              <a:tr h="2214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5452420"/>
                  </a:ext>
                </a:extLst>
              </a:tr>
              <a:tr h="2214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7857696"/>
                  </a:ext>
                </a:extLst>
              </a:tr>
              <a:tr h="2214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38460503"/>
                  </a:ext>
                </a:extLst>
              </a:tr>
              <a:tr h="2214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37605310"/>
                  </a:ext>
                </a:extLst>
              </a:tr>
              <a:tr h="2214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89301762"/>
                  </a:ext>
                </a:extLst>
              </a:tr>
              <a:tr h="2214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77127669"/>
                  </a:ext>
                </a:extLst>
              </a:tr>
              <a:tr h="2214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89845548"/>
                  </a:ext>
                </a:extLst>
              </a:tr>
              <a:tr h="2214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353597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BDED79D-83C9-4CFB-871B-18A77FA535AD}"/>
              </a:ext>
            </a:extLst>
          </p:cNvPr>
          <p:cNvSpPr txBox="1"/>
          <p:nvPr/>
        </p:nvSpPr>
        <p:spPr>
          <a:xfrm>
            <a:off x="2771800" y="158469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무기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2BECAC-3315-4BE0-89EA-8C78C2EDE1B1}"/>
              </a:ext>
            </a:extLst>
          </p:cNvPr>
          <p:cNvSpPr txBox="1"/>
          <p:nvPr/>
        </p:nvSpPr>
        <p:spPr>
          <a:xfrm>
            <a:off x="5329366" y="1589915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보조 무기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368AE5-960F-457B-9008-376B8253FC83}"/>
              </a:ext>
            </a:extLst>
          </p:cNvPr>
          <p:cNvSpPr/>
          <p:nvPr/>
        </p:nvSpPr>
        <p:spPr>
          <a:xfrm>
            <a:off x="2771800" y="1938636"/>
            <a:ext cx="2520278" cy="300937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5C7FBB-476E-4246-B5E6-BA4BFCB4DDC7}"/>
              </a:ext>
            </a:extLst>
          </p:cNvPr>
          <p:cNvSpPr/>
          <p:nvPr/>
        </p:nvSpPr>
        <p:spPr>
          <a:xfrm>
            <a:off x="5292080" y="1938636"/>
            <a:ext cx="2695386" cy="300937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F9F82C-B2BF-41CD-AEB4-487460BE1EBF}"/>
              </a:ext>
            </a:extLst>
          </p:cNvPr>
          <p:cNvSpPr txBox="1"/>
          <p:nvPr/>
        </p:nvSpPr>
        <p:spPr>
          <a:xfrm>
            <a:off x="6040265" y="1231629"/>
            <a:ext cx="31037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100" b="1" dirty="0" err="1"/>
              <a:t>앱솔랩스</a:t>
            </a:r>
            <a:r>
              <a:rPr lang="ko-KR" altLang="en-US" sz="1100" b="1" dirty="0"/>
              <a:t> 무기 </a:t>
            </a:r>
            <a:r>
              <a:rPr lang="en-US" altLang="ko-KR" sz="1100" b="1" dirty="0"/>
              <a:t>60% 7</a:t>
            </a:r>
            <a:r>
              <a:rPr lang="ko-KR" altLang="en-US" sz="1100" b="1" dirty="0"/>
              <a:t>작 기준으로 </a:t>
            </a:r>
            <a:r>
              <a:rPr lang="en-US" altLang="ko-KR" sz="1100" b="1" dirty="0"/>
              <a:t>10</a:t>
            </a:r>
            <a:r>
              <a:rPr lang="ko-KR" altLang="en-US" sz="1100" b="1" dirty="0"/>
              <a:t>강 스펙</a:t>
            </a:r>
            <a:endParaRPr lang="en-US" altLang="ko-KR" sz="11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100" b="1" dirty="0"/>
              <a:t>보조 무기는 투척무기 혹은 방패 졸업 스펙</a:t>
            </a:r>
          </a:p>
        </p:txBody>
      </p:sp>
    </p:spTree>
    <p:extLst>
      <p:ext uri="{BB962C8B-B14F-4D97-AF65-F5344CB8AC3E}">
        <p14:creationId xmlns:p14="http://schemas.microsoft.com/office/powerpoint/2010/main" val="53946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FFA55430-ED94-4C3F-B308-F816ABBA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DPM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 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F1B468-1416-4DC9-8E7F-6DF231BFD922}"/>
              </a:ext>
            </a:extLst>
          </p:cNvPr>
          <p:cNvSpPr txBox="1"/>
          <p:nvPr/>
        </p:nvSpPr>
        <p:spPr>
          <a:xfrm>
            <a:off x="181948" y="987574"/>
            <a:ext cx="47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b="1" dirty="0"/>
              <a:t>계산 조건에 맞는 직업별 아이템 세팅</a:t>
            </a:r>
            <a:endParaRPr lang="en-US" altLang="ko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416B64-2A1E-46EF-8F78-267DA109016D}"/>
              </a:ext>
            </a:extLst>
          </p:cNvPr>
          <p:cNvSpPr txBox="1"/>
          <p:nvPr/>
        </p:nvSpPr>
        <p:spPr>
          <a:xfrm>
            <a:off x="539552" y="138463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b="1" dirty="0" err="1"/>
              <a:t>방어구</a:t>
            </a:r>
            <a:endParaRPr lang="en-US" altLang="ko-KR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735428B-9912-4156-A948-709C61E64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805040"/>
              </p:ext>
            </p:extLst>
          </p:nvPr>
        </p:nvGraphicFramePr>
        <p:xfrm>
          <a:off x="533090" y="2526829"/>
          <a:ext cx="8132801" cy="216000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158590">
                  <a:extLst>
                    <a:ext uri="{9D8B030D-6E8A-4147-A177-3AD203B41FA5}">
                      <a16:colId xmlns:a16="http://schemas.microsoft.com/office/drawing/2014/main" val="3186063308"/>
                    </a:ext>
                  </a:extLst>
                </a:gridCol>
                <a:gridCol w="1012273">
                  <a:extLst>
                    <a:ext uri="{9D8B030D-6E8A-4147-A177-3AD203B41FA5}">
                      <a16:colId xmlns:a16="http://schemas.microsoft.com/office/drawing/2014/main" val="4124804397"/>
                    </a:ext>
                  </a:extLst>
                </a:gridCol>
                <a:gridCol w="1012273">
                  <a:extLst>
                    <a:ext uri="{9D8B030D-6E8A-4147-A177-3AD203B41FA5}">
                      <a16:colId xmlns:a16="http://schemas.microsoft.com/office/drawing/2014/main" val="2326184392"/>
                    </a:ext>
                  </a:extLst>
                </a:gridCol>
                <a:gridCol w="1012273">
                  <a:extLst>
                    <a:ext uri="{9D8B030D-6E8A-4147-A177-3AD203B41FA5}">
                      <a16:colId xmlns:a16="http://schemas.microsoft.com/office/drawing/2014/main" val="3918565754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653897029"/>
                    </a:ext>
                  </a:extLst>
                </a:gridCol>
                <a:gridCol w="926064">
                  <a:extLst>
                    <a:ext uri="{9D8B030D-6E8A-4147-A177-3AD203B41FA5}">
                      <a16:colId xmlns:a16="http://schemas.microsoft.com/office/drawing/2014/main" val="3663005668"/>
                    </a:ext>
                  </a:extLst>
                </a:gridCol>
                <a:gridCol w="926064">
                  <a:extLst>
                    <a:ext uri="{9D8B030D-6E8A-4147-A177-3AD203B41FA5}">
                      <a16:colId xmlns:a16="http://schemas.microsoft.com/office/drawing/2014/main" val="2963159172"/>
                    </a:ext>
                  </a:extLst>
                </a:gridCol>
                <a:gridCol w="926064">
                  <a:extLst>
                    <a:ext uri="{9D8B030D-6E8A-4147-A177-3AD203B41FA5}">
                      <a16:colId xmlns:a16="http://schemas.microsoft.com/office/drawing/2014/main" val="3078994832"/>
                    </a:ext>
                  </a:extLst>
                </a:gridCol>
              </a:tblGrid>
              <a:tr h="27226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+mj-ea"/>
                          <a:ea typeface="+mj-ea"/>
                        </a:rPr>
                        <a:t>격수</a:t>
                      </a:r>
                      <a:r>
                        <a:rPr lang="ko-KR" altLang="en-US" sz="1400" b="1" u="none" strike="noStrike" dirty="0">
                          <a:effectLst/>
                          <a:latin typeface="+mj-ea"/>
                          <a:ea typeface="+mj-ea"/>
                        </a:rPr>
                        <a:t> 기준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j-ea"/>
                          <a:ea typeface="+mj-ea"/>
                        </a:rPr>
                        <a:t>법사 기준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588976"/>
                  </a:ext>
                </a:extLst>
              </a:tr>
              <a:tr h="2722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j-ea"/>
                          <a:ea typeface="+mj-ea"/>
                        </a:rPr>
                        <a:t>종류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j-ea"/>
                          <a:ea typeface="+mj-ea"/>
                        </a:rPr>
                        <a:t>공격력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j-ea"/>
                          <a:ea typeface="+mj-ea"/>
                        </a:rPr>
                        <a:t>주스탯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j-ea"/>
                          <a:ea typeface="+mj-ea"/>
                        </a:rPr>
                        <a:t>부스탯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j-ea"/>
                          <a:ea typeface="+mj-ea"/>
                        </a:rPr>
                        <a:t>종류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j-ea"/>
                          <a:ea typeface="+mj-ea"/>
                        </a:rPr>
                        <a:t>마력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j-ea"/>
                          <a:ea typeface="+mj-ea"/>
                        </a:rPr>
                        <a:t>주스탯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j-ea"/>
                          <a:ea typeface="+mj-ea"/>
                        </a:rPr>
                        <a:t>부스탯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3161224"/>
                  </a:ext>
                </a:extLst>
              </a:tr>
              <a:tr h="2722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모자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모자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91148538"/>
                  </a:ext>
                </a:extLst>
              </a:tr>
              <a:tr h="2722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15467948"/>
                  </a:ext>
                </a:extLst>
              </a:tr>
              <a:tr h="2722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3636942"/>
                  </a:ext>
                </a:extLst>
              </a:tr>
              <a:tr h="2631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망토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망토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35324508"/>
                  </a:ext>
                </a:extLst>
              </a:tr>
              <a:tr h="2631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82485861"/>
                  </a:ext>
                </a:extLst>
              </a:tr>
              <a:tr h="2722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장갑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장갑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16542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D88A7BE-35AF-48ED-B34C-F4F99C91E252}"/>
              </a:ext>
            </a:extLst>
          </p:cNvPr>
          <p:cNvSpPr txBox="1"/>
          <p:nvPr/>
        </p:nvSpPr>
        <p:spPr>
          <a:xfrm>
            <a:off x="827584" y="1657325"/>
            <a:ext cx="4883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ko-KR" altLang="en-US" sz="1600" dirty="0" err="1"/>
              <a:t>파프니르</a:t>
            </a:r>
            <a:r>
              <a:rPr lang="ko-KR" altLang="en-US" sz="1600" dirty="0"/>
              <a:t> 아이템 </a:t>
            </a:r>
            <a:r>
              <a:rPr lang="en-US" altLang="ko-KR" sz="1600" dirty="0"/>
              <a:t>- </a:t>
            </a:r>
            <a:r>
              <a:rPr lang="ko-KR" altLang="en-US" sz="1600" dirty="0"/>
              <a:t> 혼돈의 주문서를 이용한 작</a:t>
            </a:r>
            <a:endParaRPr lang="en-US" altLang="ko-KR" sz="1600" dirty="0"/>
          </a:p>
          <a:p>
            <a:pPr marL="342900" indent="-342900">
              <a:buFont typeface="+mj-lt"/>
              <a:buAutoNum type="arabicParenR"/>
            </a:pPr>
            <a:r>
              <a:rPr lang="ko-KR" altLang="en-US" sz="1600" dirty="0" err="1"/>
              <a:t>앱솔랩스</a:t>
            </a:r>
            <a:r>
              <a:rPr lang="ko-KR" altLang="en-US" sz="1600" dirty="0"/>
              <a:t> 아이템 </a:t>
            </a:r>
            <a:r>
              <a:rPr lang="en-US" altLang="ko-KR" sz="1600" dirty="0"/>
              <a:t>- </a:t>
            </a:r>
            <a:r>
              <a:rPr lang="ko-KR" altLang="en-US" sz="1600" dirty="0" err="1"/>
              <a:t>알렉산드라이트를</a:t>
            </a:r>
            <a:r>
              <a:rPr lang="ko-KR" altLang="en-US" sz="1600" dirty="0"/>
              <a:t> 이용한 </a:t>
            </a:r>
            <a:r>
              <a:rPr lang="ko-KR" altLang="en-US" sz="1600" dirty="0" err="1"/>
              <a:t>완작</a:t>
            </a:r>
            <a:endParaRPr lang="en-US" altLang="ko-KR" sz="1600" dirty="0"/>
          </a:p>
          <a:p>
            <a:pPr marL="342900" indent="-342900">
              <a:buFont typeface="+mj-lt"/>
              <a:buAutoNum type="arabicParenR"/>
            </a:pPr>
            <a:r>
              <a:rPr lang="ko-KR" altLang="en-US" sz="1600" dirty="0"/>
              <a:t>잠재능력은</a:t>
            </a:r>
            <a:r>
              <a:rPr lang="en-US" altLang="ko-KR" sz="1600" dirty="0"/>
              <a:t> </a:t>
            </a:r>
            <a:r>
              <a:rPr lang="ko-KR" altLang="en-US" sz="1600" dirty="0"/>
              <a:t>모두 </a:t>
            </a:r>
            <a:r>
              <a:rPr lang="en-US" altLang="ko-KR" sz="1600" dirty="0"/>
              <a:t>3</a:t>
            </a:r>
            <a:r>
              <a:rPr lang="ko-KR" altLang="en-US" sz="1600" dirty="0"/>
              <a:t>단계 공격력</a:t>
            </a:r>
            <a:r>
              <a:rPr lang="en-US" altLang="ko-KR" sz="1600" dirty="0"/>
              <a:t>/</a:t>
            </a:r>
            <a:r>
              <a:rPr lang="ko-KR" altLang="en-US" sz="1600" dirty="0"/>
              <a:t>지력 적용</a:t>
            </a:r>
          </a:p>
        </p:txBody>
      </p:sp>
    </p:spTree>
    <p:extLst>
      <p:ext uri="{BB962C8B-B14F-4D97-AF65-F5344CB8AC3E}">
        <p14:creationId xmlns:p14="http://schemas.microsoft.com/office/powerpoint/2010/main" val="3182309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 rot="16200000">
            <a:off x="2415195" y="-992646"/>
            <a:ext cx="1080120" cy="2880320"/>
          </a:xfrm>
        </p:spPr>
        <p:txBody>
          <a:bodyPr vert="eaVert"/>
          <a:lstStyle/>
          <a:p>
            <a:r>
              <a:rPr lang="en-US" altLang="ko-KR" sz="4800" dirty="0"/>
              <a:t>Contents</a:t>
            </a:r>
            <a:endParaRPr lang="ko-KR" alt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625364"/>
            <a:ext cx="7272808" cy="2412268"/>
          </a:xfrm>
        </p:spPr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en-US" altLang="ko-KR" sz="2000" dirty="0"/>
              <a:t>AP Calculation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sz="2000" dirty="0"/>
          </a:p>
          <a:p>
            <a:pPr marL="400050" indent="-400050">
              <a:buFont typeface="+mj-lt"/>
              <a:buAutoNum type="romanUcPeriod"/>
            </a:pPr>
            <a:r>
              <a:rPr lang="en-US" altLang="ko-KR" sz="2000" dirty="0"/>
              <a:t>Skill Data/Formula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sz="2000" dirty="0"/>
          </a:p>
          <a:p>
            <a:pPr marL="400050" indent="-400050">
              <a:buFont typeface="+mj-lt"/>
              <a:buAutoNum type="romanUcPeriod"/>
            </a:pPr>
            <a:r>
              <a:rPr lang="en-US" altLang="ko-KR" sz="2000" dirty="0"/>
              <a:t>DPM Calculation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sz="2000" dirty="0"/>
          </a:p>
          <a:p>
            <a:pPr marL="400050" indent="-400050">
              <a:buFont typeface="+mj-lt"/>
              <a:buAutoNum type="romanUcPeriod"/>
            </a:pPr>
            <a:r>
              <a:rPr lang="en-US" altLang="ko-KR" sz="2000" dirty="0"/>
              <a:t>Conclusion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AA9A9E-0698-4FAD-9030-86F7123E51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8" t="3466" r="3464"/>
          <a:stretch/>
        </p:blipFill>
        <p:spPr bwMode="auto">
          <a:xfrm>
            <a:off x="179512" y="483518"/>
            <a:ext cx="984927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71EE3F3-F7D8-46DE-84CF-F77646533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74" y="1923678"/>
            <a:ext cx="1017002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10797E1-04E1-471C-B69A-DAB5F01FB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07271"/>
            <a:ext cx="969825" cy="132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FFA55430-ED94-4C3F-B308-F816ABBA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DPM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 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F1B468-1416-4DC9-8E7F-6DF231BFD922}"/>
              </a:ext>
            </a:extLst>
          </p:cNvPr>
          <p:cNvSpPr txBox="1"/>
          <p:nvPr/>
        </p:nvSpPr>
        <p:spPr>
          <a:xfrm>
            <a:off x="181948" y="987574"/>
            <a:ext cx="47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b="1" dirty="0"/>
              <a:t>계산 조건에 맞는 직업별 아이템 세팅</a:t>
            </a:r>
            <a:endParaRPr lang="en-US" altLang="ko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416B64-2A1E-46EF-8F78-267DA109016D}"/>
              </a:ext>
            </a:extLst>
          </p:cNvPr>
          <p:cNvSpPr txBox="1"/>
          <p:nvPr/>
        </p:nvSpPr>
        <p:spPr>
          <a:xfrm>
            <a:off x="539552" y="138463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b="1" dirty="0"/>
              <a:t>장신구 및 기타</a:t>
            </a:r>
            <a:endParaRPr lang="en-US" altLang="ko-KR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EBE6A-AA42-4756-920D-8617AE0F90C5}"/>
              </a:ext>
            </a:extLst>
          </p:cNvPr>
          <p:cNvSpPr txBox="1"/>
          <p:nvPr/>
        </p:nvSpPr>
        <p:spPr>
          <a:xfrm>
            <a:off x="5881917" y="4659982"/>
            <a:ext cx="326208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1. https://blog.naver.com/lucykim830/221627810061</a:t>
            </a:r>
            <a:endParaRPr lang="ko-KR" altLang="en-US" sz="11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E5BD051-6F25-4A23-B438-1863688E0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029347"/>
              </p:ext>
            </p:extLst>
          </p:nvPr>
        </p:nvGraphicFramePr>
        <p:xfrm>
          <a:off x="755575" y="1781702"/>
          <a:ext cx="7632850" cy="267462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130003">
                  <a:extLst>
                    <a:ext uri="{9D8B030D-6E8A-4147-A177-3AD203B41FA5}">
                      <a16:colId xmlns:a16="http://schemas.microsoft.com/office/drawing/2014/main" val="3213554055"/>
                    </a:ext>
                  </a:extLst>
                </a:gridCol>
                <a:gridCol w="1130003">
                  <a:extLst>
                    <a:ext uri="{9D8B030D-6E8A-4147-A177-3AD203B41FA5}">
                      <a16:colId xmlns:a16="http://schemas.microsoft.com/office/drawing/2014/main" val="1667593367"/>
                    </a:ext>
                  </a:extLst>
                </a:gridCol>
                <a:gridCol w="895474">
                  <a:extLst>
                    <a:ext uri="{9D8B030D-6E8A-4147-A177-3AD203B41FA5}">
                      <a16:colId xmlns:a16="http://schemas.microsoft.com/office/drawing/2014/main" val="3564433320"/>
                    </a:ext>
                  </a:extLst>
                </a:gridCol>
                <a:gridCol w="895474">
                  <a:extLst>
                    <a:ext uri="{9D8B030D-6E8A-4147-A177-3AD203B41FA5}">
                      <a16:colId xmlns:a16="http://schemas.microsoft.com/office/drawing/2014/main" val="3446487728"/>
                    </a:ext>
                  </a:extLst>
                </a:gridCol>
                <a:gridCol w="895474">
                  <a:extLst>
                    <a:ext uri="{9D8B030D-6E8A-4147-A177-3AD203B41FA5}">
                      <a16:colId xmlns:a16="http://schemas.microsoft.com/office/drawing/2014/main" val="2697435290"/>
                    </a:ext>
                  </a:extLst>
                </a:gridCol>
                <a:gridCol w="895474">
                  <a:extLst>
                    <a:ext uri="{9D8B030D-6E8A-4147-A177-3AD203B41FA5}">
                      <a16:colId xmlns:a16="http://schemas.microsoft.com/office/drawing/2014/main" val="285101681"/>
                    </a:ext>
                  </a:extLst>
                </a:gridCol>
                <a:gridCol w="895474">
                  <a:extLst>
                    <a:ext uri="{9D8B030D-6E8A-4147-A177-3AD203B41FA5}">
                      <a16:colId xmlns:a16="http://schemas.microsoft.com/office/drawing/2014/main" val="211748515"/>
                    </a:ext>
                  </a:extLst>
                </a:gridCol>
                <a:gridCol w="895474">
                  <a:extLst>
                    <a:ext uri="{9D8B030D-6E8A-4147-A177-3AD203B41FA5}">
                      <a16:colId xmlns:a16="http://schemas.microsoft.com/office/drawing/2014/main" val="3173671057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</a:rPr>
                        <a:t>격수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법사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3791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주스탯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보조스탯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공격력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주스탯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보조스탯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마력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2533285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SS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급 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5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성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귀걸이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275758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급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반지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622470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S</a:t>
                      </a:r>
                      <a:r>
                        <a:rPr lang="ko-KR" altLang="en-US" sz="1100" b="1" u="none" strike="noStrike">
                          <a:effectLst/>
                        </a:rPr>
                        <a:t>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반지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0799141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S</a:t>
                      </a:r>
                      <a:r>
                        <a:rPr lang="ko-KR" altLang="en-US" sz="1100" b="1" u="none" strike="noStrike">
                          <a:effectLst/>
                        </a:rPr>
                        <a:t>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반지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8759646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S</a:t>
                      </a:r>
                      <a:r>
                        <a:rPr lang="ko-KR" altLang="en-US" sz="1100" b="1" u="none" strike="noStrike">
                          <a:effectLst/>
                        </a:rPr>
                        <a:t>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반지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634943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</a:rPr>
                        <a:t>카혼목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목걸이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0774705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카핑마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눈장식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654975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치클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얼굴장식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25257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노바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벨트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374155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커칭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훈장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0433814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89D0BA3-2EE6-4205-BF7A-BC6F295AE1A2}"/>
              </a:ext>
            </a:extLst>
          </p:cNvPr>
          <p:cNvSpPr txBox="1"/>
          <p:nvPr/>
        </p:nvSpPr>
        <p:spPr>
          <a:xfrm>
            <a:off x="2569633" y="1473925"/>
            <a:ext cx="6255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 err="1"/>
              <a:t>방어구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10pcs (</a:t>
            </a:r>
            <a:r>
              <a:rPr lang="ko-KR" altLang="en-US" sz="1400" b="1" dirty="0"/>
              <a:t>다이아 비보 </a:t>
            </a:r>
            <a:r>
              <a:rPr lang="en-US" altLang="ko-KR" sz="1400" b="1" dirty="0"/>
              <a:t>) /</a:t>
            </a:r>
            <a:r>
              <a:rPr lang="ko-KR" altLang="en-US" sz="1400" b="1" dirty="0"/>
              <a:t>마부 반지 </a:t>
            </a:r>
            <a:r>
              <a:rPr lang="en-US" altLang="ko-KR" sz="1400" b="1" dirty="0"/>
              <a:t>4</a:t>
            </a:r>
            <a:r>
              <a:rPr lang="ko-KR" altLang="en-US" sz="1400" b="1" dirty="0"/>
              <a:t>짝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펫 장비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다이아 비보 </a:t>
            </a:r>
            <a:r>
              <a:rPr lang="en-US" altLang="ko-KR" sz="1400" b="1" dirty="0"/>
              <a:t>+ 60% 7</a:t>
            </a:r>
            <a:r>
              <a:rPr lang="ko-KR" altLang="en-US" sz="1400" b="1" dirty="0"/>
              <a:t>작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26670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21879B-9348-4348-BC72-B7A59B1F4218}"/>
              </a:ext>
            </a:extLst>
          </p:cNvPr>
          <p:cNvSpPr/>
          <p:nvPr/>
        </p:nvSpPr>
        <p:spPr>
          <a:xfrm>
            <a:off x="215516" y="267494"/>
            <a:ext cx="8712968" cy="4680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26A1A64-935B-4DBE-BC3B-453B0BAB6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96579"/>
            <a:ext cx="7772400" cy="102235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III-1.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보스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DPM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303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AC099BC1-3421-4AED-B024-1AA3AF5DB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DPM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 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95D198-BD95-423C-9898-E2B25A2644F4}"/>
              </a:ext>
            </a:extLst>
          </p:cNvPr>
          <p:cNvSpPr txBox="1"/>
          <p:nvPr/>
        </p:nvSpPr>
        <p:spPr>
          <a:xfrm>
            <a:off x="7518241" y="584507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08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</a:t>
            </a:r>
            <a:r>
              <a:rPr lang="en-US" altLang="ko-KR" dirty="0"/>
              <a:t> </a:t>
            </a:r>
            <a:r>
              <a:rPr lang="ko-KR" altLang="en-US" dirty="0"/>
              <a:t>기준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9F3169-9ED2-444E-A032-7A28A39C5A9C}"/>
              </a:ext>
            </a:extLst>
          </p:cNvPr>
          <p:cNvSpPr txBox="1"/>
          <p:nvPr/>
        </p:nvSpPr>
        <p:spPr>
          <a:xfrm>
            <a:off x="181948" y="987574"/>
            <a:ext cx="47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b="1" dirty="0"/>
              <a:t>보스에 대한 </a:t>
            </a:r>
            <a:r>
              <a:rPr lang="en-US" altLang="ko-KR" b="1" dirty="0"/>
              <a:t>DPM</a:t>
            </a:r>
            <a:r>
              <a:rPr lang="ko-KR" altLang="en-US" b="1" dirty="0"/>
              <a:t> 계산 결과</a:t>
            </a:r>
            <a:r>
              <a:rPr lang="en-US" altLang="ko-KR" b="1" dirty="0"/>
              <a:t>(8/20 </a:t>
            </a:r>
            <a:r>
              <a:rPr lang="ko-KR" altLang="en-US" b="1" dirty="0"/>
              <a:t>버전 기준</a:t>
            </a:r>
            <a:r>
              <a:rPr lang="en-US" altLang="ko-KR" b="1" dirty="0"/>
              <a:t>)</a:t>
            </a:r>
            <a:r>
              <a:rPr lang="ko-KR" altLang="en-US" b="1" dirty="0"/>
              <a:t>  </a:t>
            </a:r>
            <a:endParaRPr lang="en-US" altLang="ko-KR" b="1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600CF09-7658-4DA0-89FE-AC5DE2CC6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176002"/>
              </p:ext>
            </p:extLst>
          </p:nvPr>
        </p:nvGraphicFramePr>
        <p:xfrm>
          <a:off x="866992" y="1779662"/>
          <a:ext cx="7482748" cy="3109967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36656">
                  <a:extLst>
                    <a:ext uri="{9D8B030D-6E8A-4147-A177-3AD203B41FA5}">
                      <a16:colId xmlns:a16="http://schemas.microsoft.com/office/drawing/2014/main" val="4246531459"/>
                    </a:ext>
                  </a:extLst>
                </a:gridCol>
                <a:gridCol w="1601272">
                  <a:extLst>
                    <a:ext uri="{9D8B030D-6E8A-4147-A177-3AD203B41FA5}">
                      <a16:colId xmlns:a16="http://schemas.microsoft.com/office/drawing/2014/main" val="1724808282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2429139091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1345874456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3470018348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2002684781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1158887553"/>
                    </a:ext>
                  </a:extLst>
                </a:gridCol>
              </a:tblGrid>
              <a:tr h="227968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순위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스공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스킬 데미지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(Non-Cri.)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DPM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 [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단위 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억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1414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신궁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269,908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332,286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1,079,632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1,329,144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12.74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477541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나이트로드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163,894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300,443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515,359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1,030,718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8.91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291188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캡틴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171,775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314,891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989,424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1,813,772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8395216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다크나이트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344,965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477,512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1,811,066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2,506,938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05562367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보우마스터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261,020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321,292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783,060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963,876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7.30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6141707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썬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3,091,265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3,219,360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6.31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3547831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히어로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249,123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457,678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2,130,001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3,913,146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534263"/>
                  </a:ext>
                </a:extLst>
              </a:tr>
              <a:tr h="2515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1,348,915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1,404,811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54480135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바이퍼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235,241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432,316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1,058,584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1,945,422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0625625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섀도어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178,691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327,569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419,923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769,787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04185560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팔라딘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199,001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365,166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1,393,007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2,556,162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00566018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비숍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895,753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932,942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392447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532D0AB-56A3-477E-A468-D6AC12759A6C}"/>
              </a:ext>
            </a:extLst>
          </p:cNvPr>
          <p:cNvSpPr txBox="1"/>
          <p:nvPr/>
        </p:nvSpPr>
        <p:spPr>
          <a:xfrm>
            <a:off x="3912721" y="1503142"/>
            <a:ext cx="5253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400" dirty="0"/>
              <a:t>영웅의 메아리</a:t>
            </a:r>
            <a:r>
              <a:rPr lang="en-US" altLang="ko-KR" sz="1400" dirty="0"/>
              <a:t>/ </a:t>
            </a:r>
            <a:r>
              <a:rPr lang="ko-KR" altLang="en-US" sz="1400" dirty="0"/>
              <a:t>메이플 용사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윈드</a:t>
            </a:r>
            <a:r>
              <a:rPr lang="ko-KR" altLang="en-US" sz="1400" dirty="0"/>
              <a:t> 부스터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샤프아이즈</a:t>
            </a:r>
            <a:r>
              <a:rPr lang="ko-KR" altLang="en-US" sz="1400" dirty="0"/>
              <a:t> 적용 상태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2BC35-B4F2-4499-BEE6-E06EB3AC44D3}"/>
              </a:ext>
            </a:extLst>
          </p:cNvPr>
          <p:cNvSpPr txBox="1"/>
          <p:nvPr/>
        </p:nvSpPr>
        <p:spPr>
          <a:xfrm>
            <a:off x="0" y="1479537"/>
            <a:ext cx="3554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/>
              <a:t>정복자 </a:t>
            </a:r>
            <a:r>
              <a:rPr lang="en-US" altLang="ko-KR" sz="1400" b="1" dirty="0"/>
              <a:t>lv. 600 (</a:t>
            </a:r>
            <a:r>
              <a:rPr lang="ko-KR" altLang="en-US" sz="1400" b="1" dirty="0"/>
              <a:t>프리미엄 </a:t>
            </a:r>
            <a:r>
              <a:rPr lang="ko-KR" altLang="en-US" sz="1400" b="1" dirty="0" err="1"/>
              <a:t>스텟작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300</a:t>
            </a:r>
            <a:r>
              <a:rPr lang="ko-KR" altLang="en-US" sz="1400" b="1" dirty="0"/>
              <a:t>회 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7926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AC099BC1-3421-4AED-B024-1AA3AF5DB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DPM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 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95D198-BD95-423C-9898-E2B25A2644F4}"/>
              </a:ext>
            </a:extLst>
          </p:cNvPr>
          <p:cNvSpPr txBox="1"/>
          <p:nvPr/>
        </p:nvSpPr>
        <p:spPr>
          <a:xfrm>
            <a:off x="7518241" y="584507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08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</a:t>
            </a:r>
            <a:r>
              <a:rPr lang="en-US" altLang="ko-KR" dirty="0"/>
              <a:t> </a:t>
            </a:r>
            <a:r>
              <a:rPr lang="ko-KR" altLang="en-US" dirty="0"/>
              <a:t>기준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9F3169-9ED2-444E-A032-7A28A39C5A9C}"/>
              </a:ext>
            </a:extLst>
          </p:cNvPr>
          <p:cNvSpPr txBox="1"/>
          <p:nvPr/>
        </p:nvSpPr>
        <p:spPr>
          <a:xfrm>
            <a:off x="181948" y="987574"/>
            <a:ext cx="47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b="1" dirty="0"/>
              <a:t>보스에 대한 </a:t>
            </a:r>
            <a:r>
              <a:rPr lang="en-US" altLang="ko-KR" b="1" dirty="0"/>
              <a:t>DPM</a:t>
            </a:r>
            <a:r>
              <a:rPr lang="ko-KR" altLang="en-US" b="1" dirty="0"/>
              <a:t> 계산 결과</a:t>
            </a:r>
            <a:r>
              <a:rPr lang="en-US" altLang="ko-KR" b="1" dirty="0"/>
              <a:t>(8/20 </a:t>
            </a:r>
            <a:r>
              <a:rPr lang="ko-KR" altLang="en-US" b="1" dirty="0"/>
              <a:t>버전 기준</a:t>
            </a:r>
            <a:r>
              <a:rPr lang="en-US" altLang="ko-KR" b="1" dirty="0"/>
              <a:t>)</a:t>
            </a:r>
            <a:r>
              <a:rPr lang="ko-KR" altLang="en-US" b="1" dirty="0"/>
              <a:t>  </a:t>
            </a:r>
            <a:endParaRPr lang="en-US" altLang="ko-KR" b="1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600CF09-7658-4DA0-89FE-AC5DE2CC6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484235"/>
              </p:ext>
            </p:extLst>
          </p:nvPr>
        </p:nvGraphicFramePr>
        <p:xfrm>
          <a:off x="866992" y="1779662"/>
          <a:ext cx="7482748" cy="3109967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36656">
                  <a:extLst>
                    <a:ext uri="{9D8B030D-6E8A-4147-A177-3AD203B41FA5}">
                      <a16:colId xmlns:a16="http://schemas.microsoft.com/office/drawing/2014/main" val="1708214017"/>
                    </a:ext>
                  </a:extLst>
                </a:gridCol>
                <a:gridCol w="1601272">
                  <a:extLst>
                    <a:ext uri="{9D8B030D-6E8A-4147-A177-3AD203B41FA5}">
                      <a16:colId xmlns:a16="http://schemas.microsoft.com/office/drawing/2014/main" val="1724808282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2429139091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1345874456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3470018348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2002684781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1158887553"/>
                    </a:ext>
                  </a:extLst>
                </a:gridCol>
              </a:tblGrid>
              <a:tr h="227968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순위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스공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스킬 데미지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(Non-Cri.)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DPM 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단위 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억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1414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신궁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364,456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449,012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1,457,824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1,796,048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17.20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477541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나이트로드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220,885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405,983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698,588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1,397,176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12.07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291188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캡틴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231,507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425,506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1,333,480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2,450,914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10.35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8395216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다크나이트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466,144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645,816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2,447,256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3,390,534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10.01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05562367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보우마스터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352,375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434,076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1,057,125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1,302,228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9.86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6141707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썬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8.70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3547831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2,223,597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2,295,844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8.63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534263"/>
                  </a:ext>
                </a:extLst>
              </a:tr>
              <a:tr h="2515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히어로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336,167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618,870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2,874,227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7.75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54480135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바이퍼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317,494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584,636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1,428,723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2,630,862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0625625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섀도어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240,828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442,637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565,945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1,040,196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04185560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팔라딘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268,353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493,595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1,878,471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3,455,165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2.97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00566018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비숍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1,477,869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1,525,958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392447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532D0AB-56A3-477E-A468-D6AC12759A6C}"/>
              </a:ext>
            </a:extLst>
          </p:cNvPr>
          <p:cNvSpPr txBox="1"/>
          <p:nvPr/>
        </p:nvSpPr>
        <p:spPr>
          <a:xfrm>
            <a:off x="3912721" y="1503142"/>
            <a:ext cx="5253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400" dirty="0"/>
              <a:t>영웅의 메아리</a:t>
            </a:r>
            <a:r>
              <a:rPr lang="en-US" altLang="ko-KR" sz="1400" dirty="0"/>
              <a:t>/ </a:t>
            </a:r>
            <a:r>
              <a:rPr lang="ko-KR" altLang="en-US" sz="1400" dirty="0"/>
              <a:t>메이플 용사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윈드</a:t>
            </a:r>
            <a:r>
              <a:rPr lang="ko-KR" altLang="en-US" sz="1400" dirty="0"/>
              <a:t> 부스터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샤프아이즈</a:t>
            </a:r>
            <a:r>
              <a:rPr lang="ko-KR" altLang="en-US" sz="1400" dirty="0"/>
              <a:t> 적용 상태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2BC35-B4F2-4499-BEE6-E06EB3AC44D3}"/>
              </a:ext>
            </a:extLst>
          </p:cNvPr>
          <p:cNvSpPr txBox="1"/>
          <p:nvPr/>
        </p:nvSpPr>
        <p:spPr>
          <a:xfrm>
            <a:off x="0" y="1479537"/>
            <a:ext cx="3554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/>
              <a:t>정복자 </a:t>
            </a:r>
            <a:r>
              <a:rPr lang="en-US" altLang="ko-KR" sz="1400" b="1" dirty="0"/>
              <a:t>lv. 800 (</a:t>
            </a:r>
            <a:r>
              <a:rPr lang="ko-KR" altLang="en-US" sz="1400" b="1" dirty="0"/>
              <a:t>프리미엄 </a:t>
            </a:r>
            <a:r>
              <a:rPr lang="ko-KR" altLang="en-US" sz="1400" b="1" dirty="0" err="1"/>
              <a:t>스텟작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300</a:t>
            </a:r>
            <a:r>
              <a:rPr lang="ko-KR" altLang="en-US" sz="1400" b="1" dirty="0"/>
              <a:t>회 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592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AC099BC1-3421-4AED-B024-1AA3AF5DB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DPM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 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95D198-BD95-423C-9898-E2B25A2644F4}"/>
              </a:ext>
            </a:extLst>
          </p:cNvPr>
          <p:cNvSpPr txBox="1"/>
          <p:nvPr/>
        </p:nvSpPr>
        <p:spPr>
          <a:xfrm>
            <a:off x="7518241" y="584507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08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</a:t>
            </a:r>
            <a:r>
              <a:rPr lang="en-US" altLang="ko-KR" dirty="0"/>
              <a:t> </a:t>
            </a:r>
            <a:r>
              <a:rPr lang="ko-KR" altLang="en-US" dirty="0"/>
              <a:t>기준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9F3169-9ED2-444E-A032-7A28A39C5A9C}"/>
              </a:ext>
            </a:extLst>
          </p:cNvPr>
          <p:cNvSpPr txBox="1"/>
          <p:nvPr/>
        </p:nvSpPr>
        <p:spPr>
          <a:xfrm>
            <a:off x="181948" y="987574"/>
            <a:ext cx="47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b="1" dirty="0"/>
              <a:t>보스에 대한 </a:t>
            </a:r>
            <a:r>
              <a:rPr lang="en-US" altLang="ko-KR" b="1" dirty="0"/>
              <a:t>DPM</a:t>
            </a:r>
            <a:r>
              <a:rPr lang="ko-KR" altLang="en-US" b="1" dirty="0"/>
              <a:t> 계산 결과</a:t>
            </a:r>
            <a:r>
              <a:rPr lang="en-US" altLang="ko-KR" b="1" dirty="0"/>
              <a:t>(8/20 </a:t>
            </a:r>
            <a:r>
              <a:rPr lang="ko-KR" altLang="en-US" b="1" dirty="0"/>
              <a:t>버전 기준</a:t>
            </a:r>
            <a:r>
              <a:rPr lang="en-US" altLang="ko-KR" b="1" dirty="0"/>
              <a:t>)</a:t>
            </a:r>
            <a:r>
              <a:rPr lang="ko-KR" altLang="en-US" b="1" dirty="0"/>
              <a:t>  </a:t>
            </a:r>
            <a:endParaRPr lang="en-US" altLang="ko-KR" b="1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600CF09-7658-4DA0-89FE-AC5DE2CC6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279568"/>
              </p:ext>
            </p:extLst>
          </p:nvPr>
        </p:nvGraphicFramePr>
        <p:xfrm>
          <a:off x="866992" y="1779662"/>
          <a:ext cx="7482748" cy="3109967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36656">
                  <a:extLst>
                    <a:ext uri="{9D8B030D-6E8A-4147-A177-3AD203B41FA5}">
                      <a16:colId xmlns:a16="http://schemas.microsoft.com/office/drawing/2014/main" val="1780244531"/>
                    </a:ext>
                  </a:extLst>
                </a:gridCol>
                <a:gridCol w="1601272">
                  <a:extLst>
                    <a:ext uri="{9D8B030D-6E8A-4147-A177-3AD203B41FA5}">
                      <a16:colId xmlns:a16="http://schemas.microsoft.com/office/drawing/2014/main" val="1724808282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2429139091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1345874456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3470018348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2002684781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1158887553"/>
                    </a:ext>
                  </a:extLst>
                </a:gridCol>
              </a:tblGrid>
              <a:tr h="227968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순위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스공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스킬 데미지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(Non-Cri.)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DPM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 [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단위 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억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1414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신궁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474,120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584,401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1,896,480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2,337,604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22.39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477541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나이트로드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286,989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528,398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911,113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1,822,226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15.74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291188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캡틴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300,790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553,807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1,732,550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3,189,928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13.46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8395216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3,509,947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3,601,159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13.24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05562367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보우마스터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458,337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564,893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1,375,011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1,694,679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12.83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6141707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다크나이트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606,698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841,031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3,185,164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4,415,412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12.31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3547831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썬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8.70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534263"/>
                  </a:ext>
                </a:extLst>
              </a:tr>
              <a:tr h="2515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히어로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437,129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805,836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3,737,452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8.66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54480135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바이퍼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412,898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761,310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1,858,041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3,425,895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0625625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섀도어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312,900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576,104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735,315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1,353,844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04185560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비숍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2,334,269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2,395,001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4.02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00566018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팔라딘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348,794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642,559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2,441,558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4,497,913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3.65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392447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532D0AB-56A3-477E-A468-D6AC12759A6C}"/>
              </a:ext>
            </a:extLst>
          </p:cNvPr>
          <p:cNvSpPr txBox="1"/>
          <p:nvPr/>
        </p:nvSpPr>
        <p:spPr>
          <a:xfrm>
            <a:off x="3912721" y="1503142"/>
            <a:ext cx="5253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400" dirty="0"/>
              <a:t>영웅의 메아리</a:t>
            </a:r>
            <a:r>
              <a:rPr lang="en-US" altLang="ko-KR" sz="1400" dirty="0"/>
              <a:t>/ </a:t>
            </a:r>
            <a:r>
              <a:rPr lang="ko-KR" altLang="en-US" sz="1400" dirty="0"/>
              <a:t>메이플 용사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윈드</a:t>
            </a:r>
            <a:r>
              <a:rPr lang="ko-KR" altLang="en-US" sz="1400" dirty="0"/>
              <a:t> 부스터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샤프아이즈</a:t>
            </a:r>
            <a:r>
              <a:rPr lang="ko-KR" altLang="en-US" sz="1400" dirty="0"/>
              <a:t> 적용 상태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2BC35-B4F2-4499-BEE6-E06EB3AC44D3}"/>
              </a:ext>
            </a:extLst>
          </p:cNvPr>
          <p:cNvSpPr txBox="1"/>
          <p:nvPr/>
        </p:nvSpPr>
        <p:spPr>
          <a:xfrm>
            <a:off x="0" y="1479537"/>
            <a:ext cx="3645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/>
              <a:t>정복자 </a:t>
            </a:r>
            <a:r>
              <a:rPr lang="en-US" altLang="ko-KR" sz="1400" b="1" dirty="0"/>
              <a:t>lv. 1000 (</a:t>
            </a:r>
            <a:r>
              <a:rPr lang="ko-KR" altLang="en-US" sz="1400" b="1" dirty="0"/>
              <a:t>프리미엄 </a:t>
            </a:r>
            <a:r>
              <a:rPr lang="ko-KR" altLang="en-US" sz="1400" b="1" dirty="0" err="1"/>
              <a:t>스텟작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300</a:t>
            </a:r>
            <a:r>
              <a:rPr lang="ko-KR" altLang="en-US" sz="1400" b="1" dirty="0"/>
              <a:t>회 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0600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21879B-9348-4348-BC72-B7A59B1F4218}"/>
              </a:ext>
            </a:extLst>
          </p:cNvPr>
          <p:cNvSpPr/>
          <p:nvPr/>
        </p:nvSpPr>
        <p:spPr>
          <a:xfrm>
            <a:off x="215516" y="267494"/>
            <a:ext cx="8712968" cy="4680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26A1A64-935B-4DBE-BC3B-453B0BAB6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96579"/>
            <a:ext cx="7772400" cy="102235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III-2.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사냥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Dpm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876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AC099BC1-3421-4AED-B024-1AA3AF5DB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DPM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 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95D198-BD95-423C-9898-E2B25A2644F4}"/>
              </a:ext>
            </a:extLst>
          </p:cNvPr>
          <p:cNvSpPr txBox="1"/>
          <p:nvPr/>
        </p:nvSpPr>
        <p:spPr>
          <a:xfrm>
            <a:off x="7518241" y="584507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08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</a:t>
            </a:r>
            <a:r>
              <a:rPr lang="en-US" altLang="ko-KR" dirty="0"/>
              <a:t> </a:t>
            </a:r>
            <a:r>
              <a:rPr lang="ko-KR" altLang="en-US" dirty="0"/>
              <a:t>기준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9F3169-9ED2-444E-A032-7A28A39C5A9C}"/>
              </a:ext>
            </a:extLst>
          </p:cNvPr>
          <p:cNvSpPr txBox="1"/>
          <p:nvPr/>
        </p:nvSpPr>
        <p:spPr>
          <a:xfrm>
            <a:off x="181948" y="987574"/>
            <a:ext cx="47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b="1" dirty="0"/>
              <a:t>사냥에 대한 </a:t>
            </a:r>
            <a:r>
              <a:rPr lang="en-US" altLang="ko-KR" b="1" dirty="0"/>
              <a:t>DPM</a:t>
            </a:r>
            <a:r>
              <a:rPr lang="ko-KR" altLang="en-US" b="1" dirty="0"/>
              <a:t> 계산 결과</a:t>
            </a:r>
            <a:r>
              <a:rPr lang="en-US" altLang="ko-KR" b="1" dirty="0"/>
              <a:t>(8/20 </a:t>
            </a:r>
            <a:r>
              <a:rPr lang="ko-KR" altLang="en-US" b="1" dirty="0"/>
              <a:t>버전 기준</a:t>
            </a:r>
            <a:r>
              <a:rPr lang="en-US" altLang="ko-KR" b="1" dirty="0"/>
              <a:t>)</a:t>
            </a:r>
            <a:r>
              <a:rPr lang="ko-KR" altLang="en-US" b="1" dirty="0"/>
              <a:t>  </a:t>
            </a:r>
            <a:endParaRPr lang="en-US" altLang="ko-KR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32D0AB-56A3-477E-A468-D6AC12759A6C}"/>
              </a:ext>
            </a:extLst>
          </p:cNvPr>
          <p:cNvSpPr txBox="1"/>
          <p:nvPr/>
        </p:nvSpPr>
        <p:spPr>
          <a:xfrm>
            <a:off x="3912721" y="1503142"/>
            <a:ext cx="5253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400" dirty="0"/>
              <a:t>영웅의 메아리</a:t>
            </a:r>
            <a:r>
              <a:rPr lang="en-US" altLang="ko-KR" sz="1400" dirty="0"/>
              <a:t>/ </a:t>
            </a:r>
            <a:r>
              <a:rPr lang="ko-KR" altLang="en-US" sz="1400" dirty="0"/>
              <a:t>메이플 용사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윈드</a:t>
            </a:r>
            <a:r>
              <a:rPr lang="ko-KR" altLang="en-US" sz="1400" dirty="0"/>
              <a:t> 부스터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샤프아이즈</a:t>
            </a:r>
            <a:r>
              <a:rPr lang="ko-KR" altLang="en-US" sz="1400" dirty="0"/>
              <a:t> 적용 상태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2BC35-B4F2-4499-BEE6-E06EB3AC44D3}"/>
              </a:ext>
            </a:extLst>
          </p:cNvPr>
          <p:cNvSpPr txBox="1"/>
          <p:nvPr/>
        </p:nvSpPr>
        <p:spPr>
          <a:xfrm>
            <a:off x="0" y="1479537"/>
            <a:ext cx="3554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/>
              <a:t>정복자 </a:t>
            </a:r>
            <a:r>
              <a:rPr lang="en-US" altLang="ko-KR" sz="1400" b="1" dirty="0"/>
              <a:t>lv. 600 (</a:t>
            </a:r>
            <a:r>
              <a:rPr lang="ko-KR" altLang="en-US" sz="1400" b="1" dirty="0"/>
              <a:t>프리미엄 </a:t>
            </a:r>
            <a:r>
              <a:rPr lang="ko-KR" altLang="en-US" sz="1400" b="1" dirty="0" err="1"/>
              <a:t>스텟작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300</a:t>
            </a:r>
            <a:r>
              <a:rPr lang="ko-KR" altLang="en-US" sz="1400" b="1" dirty="0"/>
              <a:t>회 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6D19C13-FB30-4605-973F-5CA34A79E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308714"/>
              </p:ext>
            </p:extLst>
          </p:nvPr>
        </p:nvGraphicFramePr>
        <p:xfrm>
          <a:off x="866992" y="1779662"/>
          <a:ext cx="7482748" cy="3109967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36656">
                  <a:extLst>
                    <a:ext uri="{9D8B030D-6E8A-4147-A177-3AD203B41FA5}">
                      <a16:colId xmlns:a16="http://schemas.microsoft.com/office/drawing/2014/main" val="1780244531"/>
                    </a:ext>
                  </a:extLst>
                </a:gridCol>
                <a:gridCol w="1601272">
                  <a:extLst>
                    <a:ext uri="{9D8B030D-6E8A-4147-A177-3AD203B41FA5}">
                      <a16:colId xmlns:a16="http://schemas.microsoft.com/office/drawing/2014/main" val="1724808282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2429139091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1345874456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3470018348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2002684781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1158887553"/>
                    </a:ext>
                  </a:extLst>
                </a:gridCol>
              </a:tblGrid>
              <a:tr h="227968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순위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스공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스킬 데미지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(Non-Cri.)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DPM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 [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단위 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억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1414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히어로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249,123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457,678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2,130,001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3,913,146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25.01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477541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바이퍼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235,241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432,316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1,058,584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1,945,422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21.87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291188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다크나이트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208,631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477,512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1,796,312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4,111,378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19.50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8395216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캡틴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171,775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314,891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2,061,300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3,778,692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15.09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05562367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섀도어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178,691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327,569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1,161,491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2,129,198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14.63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6141707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비숍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1,567,569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1,632,648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12.14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3547831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1,798,554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1,873,082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12.03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534263"/>
                  </a:ext>
                </a:extLst>
              </a:tr>
              <a:tr h="2515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썬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1,798,554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1,873,082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12.03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54480135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신궁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269,908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332,286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674,770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830,715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11.94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0625625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나이트로드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163,894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300,443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327,788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600,886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8.47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04185560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팔라딘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199,001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365,166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7.15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00566018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보우마스터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261,020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321,292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783,060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963,876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6.09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3924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99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AC099BC1-3421-4AED-B024-1AA3AF5DB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DPM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 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95D198-BD95-423C-9898-E2B25A2644F4}"/>
              </a:ext>
            </a:extLst>
          </p:cNvPr>
          <p:cNvSpPr txBox="1"/>
          <p:nvPr/>
        </p:nvSpPr>
        <p:spPr>
          <a:xfrm>
            <a:off x="7518241" y="584507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08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</a:t>
            </a:r>
            <a:r>
              <a:rPr lang="en-US" altLang="ko-KR" dirty="0"/>
              <a:t> </a:t>
            </a:r>
            <a:r>
              <a:rPr lang="ko-KR" altLang="en-US" dirty="0"/>
              <a:t>기준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9F3169-9ED2-444E-A032-7A28A39C5A9C}"/>
              </a:ext>
            </a:extLst>
          </p:cNvPr>
          <p:cNvSpPr txBox="1"/>
          <p:nvPr/>
        </p:nvSpPr>
        <p:spPr>
          <a:xfrm>
            <a:off x="181948" y="987574"/>
            <a:ext cx="47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b="1" dirty="0"/>
              <a:t>사냥에 대한 </a:t>
            </a:r>
            <a:r>
              <a:rPr lang="en-US" altLang="ko-KR" b="1" dirty="0"/>
              <a:t>DPM</a:t>
            </a:r>
            <a:r>
              <a:rPr lang="ko-KR" altLang="en-US" b="1" dirty="0"/>
              <a:t> 계산 결과</a:t>
            </a:r>
            <a:r>
              <a:rPr lang="en-US" altLang="ko-KR" b="1" dirty="0"/>
              <a:t>(8/20 </a:t>
            </a:r>
            <a:r>
              <a:rPr lang="ko-KR" altLang="en-US" b="1" dirty="0"/>
              <a:t>버전 기준</a:t>
            </a:r>
            <a:r>
              <a:rPr lang="en-US" altLang="ko-KR" b="1" dirty="0"/>
              <a:t>)</a:t>
            </a:r>
            <a:r>
              <a:rPr lang="ko-KR" altLang="en-US" b="1" dirty="0"/>
              <a:t>  </a:t>
            </a:r>
            <a:endParaRPr lang="en-US" altLang="ko-KR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32D0AB-56A3-477E-A468-D6AC12759A6C}"/>
              </a:ext>
            </a:extLst>
          </p:cNvPr>
          <p:cNvSpPr txBox="1"/>
          <p:nvPr/>
        </p:nvSpPr>
        <p:spPr>
          <a:xfrm>
            <a:off x="3912721" y="1503142"/>
            <a:ext cx="5253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400" dirty="0"/>
              <a:t>영웅의 메아리</a:t>
            </a:r>
            <a:r>
              <a:rPr lang="en-US" altLang="ko-KR" sz="1400" dirty="0"/>
              <a:t>/ </a:t>
            </a:r>
            <a:r>
              <a:rPr lang="ko-KR" altLang="en-US" sz="1400" dirty="0"/>
              <a:t>메이플 용사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윈드</a:t>
            </a:r>
            <a:r>
              <a:rPr lang="ko-KR" altLang="en-US" sz="1400" dirty="0"/>
              <a:t> 부스터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샤프아이즈</a:t>
            </a:r>
            <a:r>
              <a:rPr lang="ko-KR" altLang="en-US" sz="1400" dirty="0"/>
              <a:t> 적용 상태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2BC35-B4F2-4499-BEE6-E06EB3AC44D3}"/>
              </a:ext>
            </a:extLst>
          </p:cNvPr>
          <p:cNvSpPr txBox="1"/>
          <p:nvPr/>
        </p:nvSpPr>
        <p:spPr>
          <a:xfrm>
            <a:off x="0" y="1479537"/>
            <a:ext cx="3554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/>
              <a:t>정복자 </a:t>
            </a:r>
            <a:r>
              <a:rPr lang="en-US" altLang="ko-KR" sz="1400" b="1" dirty="0"/>
              <a:t>lv. 800 (</a:t>
            </a:r>
            <a:r>
              <a:rPr lang="ko-KR" altLang="en-US" sz="1400" b="1" dirty="0"/>
              <a:t>프리미엄 </a:t>
            </a:r>
            <a:r>
              <a:rPr lang="ko-KR" altLang="en-US" sz="1400" b="1" dirty="0" err="1"/>
              <a:t>스텟작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300</a:t>
            </a:r>
            <a:r>
              <a:rPr lang="ko-KR" altLang="en-US" sz="1400" b="1" dirty="0"/>
              <a:t>회 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6D19C13-FB30-4605-973F-5CA34A79E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04973"/>
              </p:ext>
            </p:extLst>
          </p:nvPr>
        </p:nvGraphicFramePr>
        <p:xfrm>
          <a:off x="866992" y="1779662"/>
          <a:ext cx="7482748" cy="3109967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36656">
                  <a:extLst>
                    <a:ext uri="{9D8B030D-6E8A-4147-A177-3AD203B41FA5}">
                      <a16:colId xmlns:a16="http://schemas.microsoft.com/office/drawing/2014/main" val="1780244531"/>
                    </a:ext>
                  </a:extLst>
                </a:gridCol>
                <a:gridCol w="1601272">
                  <a:extLst>
                    <a:ext uri="{9D8B030D-6E8A-4147-A177-3AD203B41FA5}">
                      <a16:colId xmlns:a16="http://schemas.microsoft.com/office/drawing/2014/main" val="1724808282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2429139091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1345874456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3470018348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2002684781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1158887553"/>
                    </a:ext>
                  </a:extLst>
                </a:gridCol>
              </a:tblGrid>
              <a:tr h="227968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순위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스공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스킬 데미지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(Non-Cri.)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DPM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 [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단위 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억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1414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히어로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336,167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618,870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2,874,227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31.01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477541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바이퍼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317,494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584,636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1,428,723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2,630,862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29.12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291188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다크나이트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281,338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645,816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2,422,320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23.53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8395216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비숍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2,586,271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2,670,427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19.95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05562367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2,964,796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3,061,126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19.75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6141707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썬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2,964,796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3,061,126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19.75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3547831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섀도어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240,828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442,637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1,565,382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2,877,140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19.75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534263"/>
                  </a:ext>
                </a:extLst>
              </a:tr>
              <a:tr h="2515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캡틴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231,507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425,506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2,778,084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19.63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54480135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신궁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364,456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449,012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911,140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1,122,530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16.14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0625625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나이트로드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220,885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405,983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441,770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811,966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11.43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04185560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보우마스터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352,375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434,076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1,057,125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1,302,228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8.22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00566018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팔라딘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268,353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493,595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3924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381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AC099BC1-3421-4AED-B024-1AA3AF5DB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DPM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 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95D198-BD95-423C-9898-E2B25A2644F4}"/>
              </a:ext>
            </a:extLst>
          </p:cNvPr>
          <p:cNvSpPr txBox="1"/>
          <p:nvPr/>
        </p:nvSpPr>
        <p:spPr>
          <a:xfrm>
            <a:off x="7518241" y="584507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08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</a:t>
            </a:r>
            <a:r>
              <a:rPr lang="en-US" altLang="ko-KR" dirty="0"/>
              <a:t> </a:t>
            </a:r>
            <a:r>
              <a:rPr lang="ko-KR" altLang="en-US" dirty="0"/>
              <a:t>기준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9F3169-9ED2-444E-A032-7A28A39C5A9C}"/>
              </a:ext>
            </a:extLst>
          </p:cNvPr>
          <p:cNvSpPr txBox="1"/>
          <p:nvPr/>
        </p:nvSpPr>
        <p:spPr>
          <a:xfrm>
            <a:off x="181948" y="987574"/>
            <a:ext cx="47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b="1" dirty="0"/>
              <a:t>사냥에 대한 </a:t>
            </a:r>
            <a:r>
              <a:rPr lang="en-US" altLang="ko-KR" b="1" dirty="0"/>
              <a:t>DPM</a:t>
            </a:r>
            <a:r>
              <a:rPr lang="ko-KR" altLang="en-US" b="1" dirty="0"/>
              <a:t> 계산 결과</a:t>
            </a:r>
            <a:r>
              <a:rPr lang="en-US" altLang="ko-KR" b="1" dirty="0"/>
              <a:t>(8/20 </a:t>
            </a:r>
            <a:r>
              <a:rPr lang="ko-KR" altLang="en-US" b="1" dirty="0"/>
              <a:t>버전 기준</a:t>
            </a:r>
            <a:r>
              <a:rPr lang="en-US" altLang="ko-KR" b="1" dirty="0"/>
              <a:t>)</a:t>
            </a:r>
            <a:r>
              <a:rPr lang="ko-KR" altLang="en-US" b="1" dirty="0"/>
              <a:t>  </a:t>
            </a:r>
            <a:endParaRPr lang="en-US" altLang="ko-KR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32D0AB-56A3-477E-A468-D6AC12759A6C}"/>
              </a:ext>
            </a:extLst>
          </p:cNvPr>
          <p:cNvSpPr txBox="1"/>
          <p:nvPr/>
        </p:nvSpPr>
        <p:spPr>
          <a:xfrm>
            <a:off x="3912721" y="1503142"/>
            <a:ext cx="5253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400" dirty="0"/>
              <a:t>영웅의 메아리</a:t>
            </a:r>
            <a:r>
              <a:rPr lang="en-US" altLang="ko-KR" sz="1400" dirty="0"/>
              <a:t>/ </a:t>
            </a:r>
            <a:r>
              <a:rPr lang="ko-KR" altLang="en-US" sz="1400" dirty="0"/>
              <a:t>메이플 용사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윈드</a:t>
            </a:r>
            <a:r>
              <a:rPr lang="ko-KR" altLang="en-US" sz="1400" dirty="0"/>
              <a:t> 부스터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샤프아이즈</a:t>
            </a:r>
            <a:r>
              <a:rPr lang="ko-KR" altLang="en-US" sz="1400" dirty="0"/>
              <a:t> 적용 상태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2BC35-B4F2-4499-BEE6-E06EB3AC44D3}"/>
              </a:ext>
            </a:extLst>
          </p:cNvPr>
          <p:cNvSpPr txBox="1"/>
          <p:nvPr/>
        </p:nvSpPr>
        <p:spPr>
          <a:xfrm>
            <a:off x="0" y="1479537"/>
            <a:ext cx="3645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/>
              <a:t>정복자 </a:t>
            </a:r>
            <a:r>
              <a:rPr lang="en-US" altLang="ko-KR" sz="1400" b="1" dirty="0"/>
              <a:t>lv. 1000 (</a:t>
            </a:r>
            <a:r>
              <a:rPr lang="ko-KR" altLang="en-US" sz="1400" b="1" dirty="0"/>
              <a:t>프리미엄 </a:t>
            </a:r>
            <a:r>
              <a:rPr lang="ko-KR" altLang="en-US" sz="1400" b="1" dirty="0" err="1"/>
              <a:t>스텟작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300</a:t>
            </a:r>
            <a:r>
              <a:rPr lang="ko-KR" altLang="en-US" sz="1400" b="1" dirty="0"/>
              <a:t>회 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6D19C13-FB30-4605-973F-5CA34A79E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557400"/>
              </p:ext>
            </p:extLst>
          </p:nvPr>
        </p:nvGraphicFramePr>
        <p:xfrm>
          <a:off x="866992" y="1779662"/>
          <a:ext cx="7482748" cy="3109967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36656">
                  <a:extLst>
                    <a:ext uri="{9D8B030D-6E8A-4147-A177-3AD203B41FA5}">
                      <a16:colId xmlns:a16="http://schemas.microsoft.com/office/drawing/2014/main" val="1780244531"/>
                    </a:ext>
                  </a:extLst>
                </a:gridCol>
                <a:gridCol w="1601272">
                  <a:extLst>
                    <a:ext uri="{9D8B030D-6E8A-4147-A177-3AD203B41FA5}">
                      <a16:colId xmlns:a16="http://schemas.microsoft.com/office/drawing/2014/main" val="1724808282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2429139091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1345874456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3470018348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2002684781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1158887553"/>
                    </a:ext>
                  </a:extLst>
                </a:gridCol>
              </a:tblGrid>
              <a:tr h="227968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순위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스공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스킬 데미지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(Non-Cri.)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DPM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 [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단위 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억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1414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바이퍼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412,898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761,310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1,858,041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3,425,895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36.65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477541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히어로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437,129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805,836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3,737,452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34.62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291188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비숍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4,084,971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4,191,253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29.02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8395216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4,679,929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4,801,546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27.47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05562367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썬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4,679,929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4,801,546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27.47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6141707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다크나이트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365,671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841,031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3,148,427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25.99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3547831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섀도어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312,900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576,104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2,033,850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3,744,676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25.69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534263"/>
                  </a:ext>
                </a:extLst>
              </a:tr>
              <a:tr h="2515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캡틴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300,790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553,807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3,609,480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21.77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54480135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신궁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474,120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584,401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1,185,300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1,461,002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0625625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나이트로드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286,989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528,398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573,978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1,056,796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14.87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04185560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보우마스터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458,337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564,893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1,375,011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1,694,679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10.69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00566018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팔라딘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348,794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642,559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3924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767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21879B-9348-4348-BC72-B7A59B1F4218}"/>
              </a:ext>
            </a:extLst>
          </p:cNvPr>
          <p:cNvSpPr/>
          <p:nvPr/>
        </p:nvSpPr>
        <p:spPr>
          <a:xfrm>
            <a:off x="215516" y="267494"/>
            <a:ext cx="8712968" cy="4680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26A1A64-935B-4DBE-BC3B-453B0BAB6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96579"/>
            <a:ext cx="7772400" cy="102235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IV. Conclusion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07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21879B-9348-4348-BC72-B7A59B1F4218}"/>
              </a:ext>
            </a:extLst>
          </p:cNvPr>
          <p:cNvSpPr/>
          <p:nvPr/>
        </p:nvSpPr>
        <p:spPr>
          <a:xfrm>
            <a:off x="215516" y="267494"/>
            <a:ext cx="8712968" cy="4680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26A1A64-935B-4DBE-BC3B-453B0BAB6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96579"/>
            <a:ext cx="7772400" cy="102235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I.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AP Calculation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6697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AC099BC1-3421-4AED-B024-1AA3AF5DB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IV.</a:t>
            </a:r>
            <a:r>
              <a:rPr lang="ko-KR" altLang="en-US" dirty="0"/>
              <a:t> 결론</a:t>
            </a:r>
            <a:r>
              <a:rPr lang="en-US" altLang="ko-KR" dirty="0"/>
              <a:t>(</a:t>
            </a:r>
            <a:r>
              <a:rPr lang="ko-KR" altLang="en-US" dirty="0"/>
              <a:t>보스 </a:t>
            </a:r>
            <a:r>
              <a:rPr lang="en-US" altLang="ko-KR" dirty="0"/>
              <a:t>DPM)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95D198-BD95-423C-9898-E2B25A2644F4}"/>
              </a:ext>
            </a:extLst>
          </p:cNvPr>
          <p:cNvSpPr txBox="1"/>
          <p:nvPr/>
        </p:nvSpPr>
        <p:spPr>
          <a:xfrm>
            <a:off x="7518241" y="584507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08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</a:t>
            </a:r>
            <a:r>
              <a:rPr lang="en-US" altLang="ko-KR" dirty="0"/>
              <a:t> </a:t>
            </a:r>
            <a:r>
              <a:rPr lang="ko-KR" altLang="en-US" dirty="0"/>
              <a:t>기준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6F8393F-F74B-4C67-8FB8-F88C9808C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756136"/>
              </p:ext>
            </p:extLst>
          </p:nvPr>
        </p:nvGraphicFramePr>
        <p:xfrm>
          <a:off x="105136" y="1227038"/>
          <a:ext cx="2520001" cy="36612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64099">
                  <a:extLst>
                    <a:ext uri="{9D8B030D-6E8A-4147-A177-3AD203B41FA5}">
                      <a16:colId xmlns:a16="http://schemas.microsoft.com/office/drawing/2014/main" val="649355310"/>
                    </a:ext>
                  </a:extLst>
                </a:gridCol>
                <a:gridCol w="1076739">
                  <a:extLst>
                    <a:ext uri="{9D8B030D-6E8A-4147-A177-3AD203B41FA5}">
                      <a16:colId xmlns:a16="http://schemas.microsoft.com/office/drawing/2014/main" val="3445116298"/>
                    </a:ext>
                  </a:extLst>
                </a:gridCol>
                <a:gridCol w="1079163">
                  <a:extLst>
                    <a:ext uri="{9D8B030D-6E8A-4147-A177-3AD203B41FA5}">
                      <a16:colId xmlns:a16="http://schemas.microsoft.com/office/drawing/2014/main" val="546249287"/>
                    </a:ext>
                  </a:extLst>
                </a:gridCol>
              </a:tblGrid>
              <a:tr h="637200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순위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DPM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 [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단위 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억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2819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신궁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12.74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527099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나이트로드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8.91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4829362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캡틴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9761163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다크나이트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694324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보우마스터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7.30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0003153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썬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6.31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291834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히어로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856889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2152697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바이퍼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44715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섀도어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84510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팔라딘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701709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비숍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1273304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07A8CC-28F5-4F47-9F63-A534D7CBC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399009"/>
              </p:ext>
            </p:extLst>
          </p:nvPr>
        </p:nvGraphicFramePr>
        <p:xfrm>
          <a:off x="3059832" y="1218515"/>
          <a:ext cx="2520001" cy="366039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61675">
                  <a:extLst>
                    <a:ext uri="{9D8B030D-6E8A-4147-A177-3AD203B41FA5}">
                      <a16:colId xmlns:a16="http://schemas.microsoft.com/office/drawing/2014/main" val="3287429725"/>
                    </a:ext>
                  </a:extLst>
                </a:gridCol>
                <a:gridCol w="1079163">
                  <a:extLst>
                    <a:ext uri="{9D8B030D-6E8A-4147-A177-3AD203B41FA5}">
                      <a16:colId xmlns:a16="http://schemas.microsoft.com/office/drawing/2014/main" val="1309153947"/>
                    </a:ext>
                  </a:extLst>
                </a:gridCol>
                <a:gridCol w="1079163">
                  <a:extLst>
                    <a:ext uri="{9D8B030D-6E8A-4147-A177-3AD203B41FA5}">
                      <a16:colId xmlns:a16="http://schemas.microsoft.com/office/drawing/2014/main" val="2362922272"/>
                    </a:ext>
                  </a:extLst>
                </a:gridCol>
              </a:tblGrid>
              <a:tr h="636396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순위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DPM 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단위 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억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47179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신궁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17.20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5784658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나이트로드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12.07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3671959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캡틴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10.35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8303889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다크나이트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10.01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299739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보우마스터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9.86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9572208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썬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8.70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76806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8.63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95642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히어로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7.75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31190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바이퍼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750322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섀도어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894881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팔라딘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2.97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2478519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비숍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5482927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30DEBF-64A0-4B39-969F-764C50974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219857"/>
              </p:ext>
            </p:extLst>
          </p:nvPr>
        </p:nvGraphicFramePr>
        <p:xfrm>
          <a:off x="6012160" y="1215508"/>
          <a:ext cx="2520001" cy="36612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61675">
                  <a:extLst>
                    <a:ext uri="{9D8B030D-6E8A-4147-A177-3AD203B41FA5}">
                      <a16:colId xmlns:a16="http://schemas.microsoft.com/office/drawing/2014/main" val="3616738154"/>
                    </a:ext>
                  </a:extLst>
                </a:gridCol>
                <a:gridCol w="1079163">
                  <a:extLst>
                    <a:ext uri="{9D8B030D-6E8A-4147-A177-3AD203B41FA5}">
                      <a16:colId xmlns:a16="http://schemas.microsoft.com/office/drawing/2014/main" val="2652055807"/>
                    </a:ext>
                  </a:extLst>
                </a:gridCol>
                <a:gridCol w="1079163">
                  <a:extLst>
                    <a:ext uri="{9D8B030D-6E8A-4147-A177-3AD203B41FA5}">
                      <a16:colId xmlns:a16="http://schemas.microsoft.com/office/drawing/2014/main" val="1040314631"/>
                    </a:ext>
                  </a:extLst>
                </a:gridCol>
              </a:tblGrid>
              <a:tr h="637200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순위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DPM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 [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단위 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억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351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신궁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22.39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1483675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나이트로드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15.74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03733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캡틴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13.46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518534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13.24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687021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보우마스터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12.83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289242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다크나이트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12.31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090558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썬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8.70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532044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히어로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8.66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462017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바이퍼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639162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섀도어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9051824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비숍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4.02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7713404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팔라딘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3.65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84385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84CF75-3489-41E6-9BAA-09CD0133BCA2}"/>
              </a:ext>
            </a:extLst>
          </p:cNvPr>
          <p:cNvSpPr txBox="1"/>
          <p:nvPr/>
        </p:nvSpPr>
        <p:spPr>
          <a:xfrm>
            <a:off x="753208" y="940550"/>
            <a:ext cx="1346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정복자 </a:t>
            </a:r>
            <a:r>
              <a:rPr lang="en-US" altLang="ko-KR" sz="1600" b="1" dirty="0"/>
              <a:t>lv.600</a:t>
            </a:r>
            <a:endParaRPr lang="ko-KR" alt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312AD-083A-4314-A2F3-964F05EA96EF}"/>
              </a:ext>
            </a:extLst>
          </p:cNvPr>
          <p:cNvSpPr txBox="1"/>
          <p:nvPr/>
        </p:nvSpPr>
        <p:spPr>
          <a:xfrm>
            <a:off x="3646474" y="940550"/>
            <a:ext cx="1346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정복자 </a:t>
            </a:r>
            <a:r>
              <a:rPr lang="en-US" altLang="ko-KR" sz="1600" b="1" dirty="0"/>
              <a:t>lv.800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B2724A-483F-47D1-8823-BBCF37697B37}"/>
              </a:ext>
            </a:extLst>
          </p:cNvPr>
          <p:cNvSpPr txBox="1"/>
          <p:nvPr/>
        </p:nvSpPr>
        <p:spPr>
          <a:xfrm>
            <a:off x="6730068" y="915566"/>
            <a:ext cx="1450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정복자 </a:t>
            </a:r>
            <a:r>
              <a:rPr lang="en-US" altLang="ko-KR" sz="1600" b="1" dirty="0"/>
              <a:t>lv.1000</a:t>
            </a:r>
            <a:endParaRPr lang="ko-KR" altLang="en-US" sz="1600" b="1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35EF6F5-F7B6-4DF0-A35F-99830BCED7AE}"/>
              </a:ext>
            </a:extLst>
          </p:cNvPr>
          <p:cNvGrpSpPr/>
          <p:nvPr/>
        </p:nvGrpSpPr>
        <p:grpSpPr>
          <a:xfrm>
            <a:off x="5642966" y="3354363"/>
            <a:ext cx="302162" cy="246221"/>
            <a:chOff x="3180724" y="2656722"/>
            <a:chExt cx="302162" cy="246221"/>
          </a:xfrm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77AAFFB-AA63-4B8D-8F04-321480E083C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180724" y="2731998"/>
              <a:ext cx="103546" cy="1080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AE65D94-4A8A-4B80-8CFE-FE26E1C54ADF}"/>
                </a:ext>
              </a:extLst>
            </p:cNvPr>
            <p:cNvSpPr txBox="1"/>
            <p:nvPr/>
          </p:nvSpPr>
          <p:spPr>
            <a:xfrm>
              <a:off x="3232496" y="265672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7870E56-1BD6-4B86-81F6-55C44E874D7B}"/>
              </a:ext>
            </a:extLst>
          </p:cNvPr>
          <p:cNvGrpSpPr/>
          <p:nvPr/>
        </p:nvGrpSpPr>
        <p:grpSpPr>
          <a:xfrm>
            <a:off x="5640080" y="3647711"/>
            <a:ext cx="302161" cy="246221"/>
            <a:chOff x="3180725" y="2404964"/>
            <a:chExt cx="302161" cy="246221"/>
          </a:xfrm>
        </p:grpSpPr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256AE0E9-6032-4953-9646-52C15F280E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0725" y="2463750"/>
              <a:ext cx="103546" cy="108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70423EA-8A9E-4525-87EB-8846898A129C}"/>
                </a:ext>
              </a:extLst>
            </p:cNvPr>
            <p:cNvSpPr txBox="1"/>
            <p:nvPr/>
          </p:nvSpPr>
          <p:spPr>
            <a:xfrm>
              <a:off x="3232496" y="240496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62018CB-0957-44B6-B4D7-21B055077DCE}"/>
              </a:ext>
            </a:extLst>
          </p:cNvPr>
          <p:cNvGrpSpPr/>
          <p:nvPr/>
        </p:nvGrpSpPr>
        <p:grpSpPr>
          <a:xfrm>
            <a:off x="8592407" y="3113481"/>
            <a:ext cx="302162" cy="246221"/>
            <a:chOff x="3180724" y="2656722"/>
            <a:chExt cx="302162" cy="246221"/>
          </a:xfrm>
        </p:grpSpPr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70B5C741-E66F-4531-8DB4-9544A3C92AA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180724" y="2731998"/>
              <a:ext cx="103546" cy="1080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9377B5-C2DD-44F5-BD56-44BF4FB87480}"/>
                </a:ext>
              </a:extLst>
            </p:cNvPr>
            <p:cNvSpPr txBox="1"/>
            <p:nvPr/>
          </p:nvSpPr>
          <p:spPr>
            <a:xfrm>
              <a:off x="3232496" y="265672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FA3D88D-CEE3-45B4-8BDF-CEE6F0DB1B61}"/>
              </a:ext>
            </a:extLst>
          </p:cNvPr>
          <p:cNvGrpSpPr/>
          <p:nvPr/>
        </p:nvGrpSpPr>
        <p:grpSpPr>
          <a:xfrm>
            <a:off x="8589415" y="3372033"/>
            <a:ext cx="302162" cy="246221"/>
            <a:chOff x="3180724" y="2656722"/>
            <a:chExt cx="302162" cy="246221"/>
          </a:xfrm>
        </p:grpSpPr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CF3B51C5-1FC6-4FF9-BAF6-312C59BC6D5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180724" y="2731998"/>
              <a:ext cx="103546" cy="1080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0D4A89-2719-41B1-B4E4-1E53259BD355}"/>
                </a:ext>
              </a:extLst>
            </p:cNvPr>
            <p:cNvSpPr txBox="1"/>
            <p:nvPr/>
          </p:nvSpPr>
          <p:spPr>
            <a:xfrm>
              <a:off x="3232496" y="265672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8E7E35F-95F5-4A37-A780-E4D6175F4D67}"/>
              </a:ext>
            </a:extLst>
          </p:cNvPr>
          <p:cNvGrpSpPr/>
          <p:nvPr/>
        </p:nvGrpSpPr>
        <p:grpSpPr>
          <a:xfrm>
            <a:off x="8589415" y="2613561"/>
            <a:ext cx="302161" cy="246221"/>
            <a:chOff x="3180725" y="2404964"/>
            <a:chExt cx="302161" cy="246221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34121C4A-B304-4186-80F8-FBAB44DB73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0725" y="2463750"/>
              <a:ext cx="103546" cy="108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D30BE2B-7CBC-445A-A87E-F51C31831C31}"/>
                </a:ext>
              </a:extLst>
            </p:cNvPr>
            <p:cNvSpPr txBox="1"/>
            <p:nvPr/>
          </p:nvSpPr>
          <p:spPr>
            <a:xfrm>
              <a:off x="3232496" y="240496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22AEE7D-6147-400B-99B3-993C9222496F}"/>
              </a:ext>
            </a:extLst>
          </p:cNvPr>
          <p:cNvGrpSpPr/>
          <p:nvPr/>
        </p:nvGrpSpPr>
        <p:grpSpPr>
          <a:xfrm>
            <a:off x="8590318" y="4659982"/>
            <a:ext cx="302162" cy="246221"/>
            <a:chOff x="3180724" y="2656722"/>
            <a:chExt cx="302162" cy="246221"/>
          </a:xfrm>
        </p:grpSpPr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6058C003-174A-4CE4-BFB3-7D0F7A810F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180724" y="2731998"/>
              <a:ext cx="103546" cy="1080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1E4CB81-79D4-4013-8098-66206AE4241B}"/>
                </a:ext>
              </a:extLst>
            </p:cNvPr>
            <p:cNvSpPr txBox="1"/>
            <p:nvPr/>
          </p:nvSpPr>
          <p:spPr>
            <a:xfrm>
              <a:off x="3232496" y="265672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B7ECC1D-DDD3-49A6-BEBF-0794CD80DB16}"/>
              </a:ext>
            </a:extLst>
          </p:cNvPr>
          <p:cNvGrpSpPr/>
          <p:nvPr/>
        </p:nvGrpSpPr>
        <p:grpSpPr>
          <a:xfrm>
            <a:off x="8589415" y="4341450"/>
            <a:ext cx="302161" cy="246221"/>
            <a:chOff x="3180725" y="2404964"/>
            <a:chExt cx="302161" cy="246221"/>
          </a:xfrm>
        </p:grpSpPr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DE0B33D0-B835-4718-9755-A28FCFC536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0725" y="2463750"/>
              <a:ext cx="103546" cy="108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AD77B25-DA56-43D7-9ACF-E69E540BCA17}"/>
                </a:ext>
              </a:extLst>
            </p:cNvPr>
            <p:cNvSpPr txBox="1"/>
            <p:nvPr/>
          </p:nvSpPr>
          <p:spPr>
            <a:xfrm>
              <a:off x="3232496" y="240496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43804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AC099BC1-3421-4AED-B024-1AA3AF5DB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IV.</a:t>
            </a:r>
            <a:r>
              <a:rPr lang="ko-KR" altLang="en-US" dirty="0"/>
              <a:t> 결론</a:t>
            </a:r>
            <a:r>
              <a:rPr lang="en-US" altLang="ko-KR" dirty="0"/>
              <a:t>(</a:t>
            </a:r>
            <a:r>
              <a:rPr lang="ko-KR" altLang="en-US" dirty="0"/>
              <a:t>사냥 </a:t>
            </a:r>
            <a:r>
              <a:rPr lang="en-US" altLang="ko-KR" dirty="0"/>
              <a:t>DPM)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95D198-BD95-423C-9898-E2B25A2644F4}"/>
              </a:ext>
            </a:extLst>
          </p:cNvPr>
          <p:cNvSpPr txBox="1"/>
          <p:nvPr/>
        </p:nvSpPr>
        <p:spPr>
          <a:xfrm>
            <a:off x="7518241" y="584507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08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</a:t>
            </a:r>
            <a:r>
              <a:rPr lang="en-US" altLang="ko-KR" dirty="0"/>
              <a:t> </a:t>
            </a:r>
            <a:r>
              <a:rPr lang="ko-KR" altLang="en-US" dirty="0"/>
              <a:t>기준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6F8393F-F74B-4C67-8FB8-F88C9808C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547281"/>
              </p:ext>
            </p:extLst>
          </p:nvPr>
        </p:nvGraphicFramePr>
        <p:xfrm>
          <a:off x="107504" y="1227038"/>
          <a:ext cx="2520001" cy="36612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64099">
                  <a:extLst>
                    <a:ext uri="{9D8B030D-6E8A-4147-A177-3AD203B41FA5}">
                      <a16:colId xmlns:a16="http://schemas.microsoft.com/office/drawing/2014/main" val="649355310"/>
                    </a:ext>
                  </a:extLst>
                </a:gridCol>
                <a:gridCol w="1076739">
                  <a:extLst>
                    <a:ext uri="{9D8B030D-6E8A-4147-A177-3AD203B41FA5}">
                      <a16:colId xmlns:a16="http://schemas.microsoft.com/office/drawing/2014/main" val="3445116298"/>
                    </a:ext>
                  </a:extLst>
                </a:gridCol>
                <a:gridCol w="1079163">
                  <a:extLst>
                    <a:ext uri="{9D8B030D-6E8A-4147-A177-3AD203B41FA5}">
                      <a16:colId xmlns:a16="http://schemas.microsoft.com/office/drawing/2014/main" val="546249287"/>
                    </a:ext>
                  </a:extLst>
                </a:gridCol>
              </a:tblGrid>
              <a:tr h="637200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순위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DPM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 [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단위 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억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2819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히어로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25.01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527099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바이퍼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21.87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4829362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다크나이트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19.50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9761163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캡틴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15.09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694324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섀도어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14.63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0003153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비숍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12.14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291834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12.03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856889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썬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12.03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2152697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신궁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11.94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44715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나이트로드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8.47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84510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팔라딘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7.15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701709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보우마스터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6.09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1273304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07A8CC-28F5-4F47-9F63-A534D7CBC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81674"/>
              </p:ext>
            </p:extLst>
          </p:nvPr>
        </p:nvGraphicFramePr>
        <p:xfrm>
          <a:off x="3060111" y="1218515"/>
          <a:ext cx="2520001" cy="366039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61675">
                  <a:extLst>
                    <a:ext uri="{9D8B030D-6E8A-4147-A177-3AD203B41FA5}">
                      <a16:colId xmlns:a16="http://schemas.microsoft.com/office/drawing/2014/main" val="3287429725"/>
                    </a:ext>
                  </a:extLst>
                </a:gridCol>
                <a:gridCol w="1079163">
                  <a:extLst>
                    <a:ext uri="{9D8B030D-6E8A-4147-A177-3AD203B41FA5}">
                      <a16:colId xmlns:a16="http://schemas.microsoft.com/office/drawing/2014/main" val="1309153947"/>
                    </a:ext>
                  </a:extLst>
                </a:gridCol>
                <a:gridCol w="1079163">
                  <a:extLst>
                    <a:ext uri="{9D8B030D-6E8A-4147-A177-3AD203B41FA5}">
                      <a16:colId xmlns:a16="http://schemas.microsoft.com/office/drawing/2014/main" val="2362922272"/>
                    </a:ext>
                  </a:extLst>
                </a:gridCol>
              </a:tblGrid>
              <a:tr h="636396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순위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DPM 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단위 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억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47179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히어로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31.01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5784658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바이퍼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29.12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3671959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다크나이트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23.53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8303889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비숍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19.95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299739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19.75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9572208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썬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19.75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76806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섀도어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19.75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95642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캡틴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19.63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31190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신궁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16.14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750322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나이트로드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11.43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894881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보우마스터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8.22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2478519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팔라딘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5482927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30DEBF-64A0-4B39-969F-764C50974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42695"/>
              </p:ext>
            </p:extLst>
          </p:nvPr>
        </p:nvGraphicFramePr>
        <p:xfrm>
          <a:off x="6012439" y="1215508"/>
          <a:ext cx="2520001" cy="36612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61675">
                  <a:extLst>
                    <a:ext uri="{9D8B030D-6E8A-4147-A177-3AD203B41FA5}">
                      <a16:colId xmlns:a16="http://schemas.microsoft.com/office/drawing/2014/main" val="3616738154"/>
                    </a:ext>
                  </a:extLst>
                </a:gridCol>
                <a:gridCol w="1079163">
                  <a:extLst>
                    <a:ext uri="{9D8B030D-6E8A-4147-A177-3AD203B41FA5}">
                      <a16:colId xmlns:a16="http://schemas.microsoft.com/office/drawing/2014/main" val="2652055807"/>
                    </a:ext>
                  </a:extLst>
                </a:gridCol>
                <a:gridCol w="1079163">
                  <a:extLst>
                    <a:ext uri="{9D8B030D-6E8A-4147-A177-3AD203B41FA5}">
                      <a16:colId xmlns:a16="http://schemas.microsoft.com/office/drawing/2014/main" val="1040314631"/>
                    </a:ext>
                  </a:extLst>
                </a:gridCol>
              </a:tblGrid>
              <a:tr h="637200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순위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DPM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 [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단위 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억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351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바이퍼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36.65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1483675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히어로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34.62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03733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비숍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29.02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518534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27.47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687021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썬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27.47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289242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다크나이트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25.99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090558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섀도어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25.69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532044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캡틴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21.77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462017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신궁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639162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나이트로드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14.87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9051824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보우마스터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10.69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7713404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팔라딘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84385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84CF75-3489-41E6-9BAA-09CD0133BCA2}"/>
              </a:ext>
            </a:extLst>
          </p:cNvPr>
          <p:cNvSpPr txBox="1"/>
          <p:nvPr/>
        </p:nvSpPr>
        <p:spPr>
          <a:xfrm>
            <a:off x="755576" y="940550"/>
            <a:ext cx="1346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정복자 </a:t>
            </a:r>
            <a:r>
              <a:rPr lang="en-US" altLang="ko-KR" sz="1600" b="1" dirty="0"/>
              <a:t>lv.600</a:t>
            </a:r>
            <a:endParaRPr lang="ko-KR" alt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312AD-083A-4314-A2F3-964F05EA96EF}"/>
              </a:ext>
            </a:extLst>
          </p:cNvPr>
          <p:cNvSpPr txBox="1"/>
          <p:nvPr/>
        </p:nvSpPr>
        <p:spPr>
          <a:xfrm>
            <a:off x="3646753" y="940550"/>
            <a:ext cx="1346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정복자 </a:t>
            </a:r>
            <a:r>
              <a:rPr lang="en-US" altLang="ko-KR" sz="1600" b="1" dirty="0"/>
              <a:t>lv.800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B2724A-483F-47D1-8823-BBCF37697B37}"/>
              </a:ext>
            </a:extLst>
          </p:cNvPr>
          <p:cNvSpPr txBox="1"/>
          <p:nvPr/>
        </p:nvSpPr>
        <p:spPr>
          <a:xfrm>
            <a:off x="6730347" y="915566"/>
            <a:ext cx="1450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정복자 </a:t>
            </a:r>
            <a:r>
              <a:rPr lang="en-US" altLang="ko-KR" sz="1600" b="1" dirty="0"/>
              <a:t>lv.1000</a:t>
            </a:r>
            <a:endParaRPr lang="ko-KR" altLang="en-US" sz="1600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ACAC4D-FB8F-42B5-883E-7A1783419C85}"/>
              </a:ext>
            </a:extLst>
          </p:cNvPr>
          <p:cNvGrpSpPr/>
          <p:nvPr/>
        </p:nvGrpSpPr>
        <p:grpSpPr>
          <a:xfrm>
            <a:off x="5627427" y="3625417"/>
            <a:ext cx="302162" cy="246221"/>
            <a:chOff x="3180724" y="2656722"/>
            <a:chExt cx="302162" cy="246221"/>
          </a:xfrm>
        </p:grpSpPr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39E1070F-CD5C-4F8B-A926-4367C90516E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180724" y="2731998"/>
              <a:ext cx="103546" cy="1080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74374F-2CC3-4174-A13E-F37CA05131A3}"/>
                </a:ext>
              </a:extLst>
            </p:cNvPr>
            <p:cNvSpPr txBox="1"/>
            <p:nvPr/>
          </p:nvSpPr>
          <p:spPr>
            <a:xfrm>
              <a:off x="3232496" y="265672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1605008-4C96-44A7-B18F-4C9C53B2D928}"/>
              </a:ext>
            </a:extLst>
          </p:cNvPr>
          <p:cNvGrpSpPr/>
          <p:nvPr/>
        </p:nvGrpSpPr>
        <p:grpSpPr>
          <a:xfrm>
            <a:off x="5625752" y="2851465"/>
            <a:ext cx="302161" cy="246221"/>
            <a:chOff x="3180725" y="2404964"/>
            <a:chExt cx="302161" cy="246221"/>
          </a:xfrm>
        </p:grpSpPr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58BD21E3-2233-44CC-AC56-65B2562675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0725" y="2463750"/>
              <a:ext cx="103546" cy="108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D99E2A-7384-42FB-A97A-2C944E5F0021}"/>
                </a:ext>
              </a:extLst>
            </p:cNvPr>
            <p:cNvSpPr txBox="1"/>
            <p:nvPr/>
          </p:nvSpPr>
          <p:spPr>
            <a:xfrm>
              <a:off x="3232496" y="240496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824095E-2FB4-4F36-9B05-255FFC364776}"/>
              </a:ext>
            </a:extLst>
          </p:cNvPr>
          <p:cNvGrpSpPr/>
          <p:nvPr/>
        </p:nvGrpSpPr>
        <p:grpSpPr>
          <a:xfrm>
            <a:off x="5627427" y="3371293"/>
            <a:ext cx="302162" cy="246221"/>
            <a:chOff x="3180724" y="2656722"/>
            <a:chExt cx="302162" cy="246221"/>
          </a:xfrm>
        </p:grpSpPr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636ECCBF-9071-427E-9A3B-AA4A67E0A6A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180724" y="2731998"/>
              <a:ext cx="103546" cy="1080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0691CD-33F2-45CF-995E-C5E0B624E13B}"/>
                </a:ext>
              </a:extLst>
            </p:cNvPr>
            <p:cNvSpPr txBox="1"/>
            <p:nvPr/>
          </p:nvSpPr>
          <p:spPr>
            <a:xfrm>
              <a:off x="3232496" y="265672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4AA3AF2-CBAE-4F2B-8619-1D4C0CD4D184}"/>
              </a:ext>
            </a:extLst>
          </p:cNvPr>
          <p:cNvGrpSpPr/>
          <p:nvPr/>
        </p:nvGrpSpPr>
        <p:grpSpPr>
          <a:xfrm>
            <a:off x="5625752" y="2616650"/>
            <a:ext cx="302161" cy="246221"/>
            <a:chOff x="3180725" y="2404964"/>
            <a:chExt cx="302161" cy="246221"/>
          </a:xfrm>
        </p:grpSpPr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BA590A6D-F8EC-49C4-8360-A4EEC6E193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0725" y="2463750"/>
              <a:ext cx="103546" cy="108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31B482-9E10-4C05-8274-0976E6860C13}"/>
                </a:ext>
              </a:extLst>
            </p:cNvPr>
            <p:cNvSpPr txBox="1"/>
            <p:nvPr/>
          </p:nvSpPr>
          <p:spPr>
            <a:xfrm>
              <a:off x="3232496" y="240496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FEEDFF3-10AF-4834-9518-DFE30083F942}"/>
              </a:ext>
            </a:extLst>
          </p:cNvPr>
          <p:cNvGrpSpPr/>
          <p:nvPr/>
        </p:nvGrpSpPr>
        <p:grpSpPr>
          <a:xfrm>
            <a:off x="5636767" y="3109747"/>
            <a:ext cx="302161" cy="246221"/>
            <a:chOff x="3180725" y="2404964"/>
            <a:chExt cx="302161" cy="246221"/>
          </a:xfrm>
        </p:grpSpPr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85AA3D1-D6E2-4901-9F6C-FBF4265C94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0725" y="2463750"/>
              <a:ext cx="103546" cy="108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DBBBD7E-C38F-4F47-8A82-CCF74E5E1FDD}"/>
                </a:ext>
              </a:extLst>
            </p:cNvPr>
            <p:cNvSpPr txBox="1"/>
            <p:nvPr/>
          </p:nvSpPr>
          <p:spPr>
            <a:xfrm>
              <a:off x="3232496" y="240496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4A5FE56-E254-40A3-8615-2B9726AC7F9F}"/>
              </a:ext>
            </a:extLst>
          </p:cNvPr>
          <p:cNvGrpSpPr/>
          <p:nvPr/>
        </p:nvGrpSpPr>
        <p:grpSpPr>
          <a:xfrm>
            <a:off x="5625751" y="4629785"/>
            <a:ext cx="302162" cy="246221"/>
            <a:chOff x="3180724" y="2656722"/>
            <a:chExt cx="302162" cy="246221"/>
          </a:xfrm>
        </p:grpSpPr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7417B737-CD5F-464F-A586-246556DF435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180724" y="2731998"/>
              <a:ext cx="103546" cy="1080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4F8D06-5036-4403-9FC0-A40230D8A621}"/>
                </a:ext>
              </a:extLst>
            </p:cNvPr>
            <p:cNvSpPr txBox="1"/>
            <p:nvPr/>
          </p:nvSpPr>
          <p:spPr>
            <a:xfrm>
              <a:off x="3232496" y="265672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9E0E9F8-51CC-4A7C-B1B5-A51E27EE9244}"/>
              </a:ext>
            </a:extLst>
          </p:cNvPr>
          <p:cNvGrpSpPr/>
          <p:nvPr/>
        </p:nvGrpSpPr>
        <p:grpSpPr>
          <a:xfrm>
            <a:off x="5625750" y="4348495"/>
            <a:ext cx="302161" cy="246221"/>
            <a:chOff x="3180725" y="2404964"/>
            <a:chExt cx="302161" cy="246221"/>
          </a:xfrm>
        </p:grpSpPr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71C986FD-6997-4FB4-BBB5-9DB0CD842D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0725" y="2463750"/>
              <a:ext cx="103546" cy="108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0F44AED-57C6-4DA5-B54E-614AA8DC6C6A}"/>
                </a:ext>
              </a:extLst>
            </p:cNvPr>
            <p:cNvSpPr txBox="1"/>
            <p:nvPr/>
          </p:nvSpPr>
          <p:spPr>
            <a:xfrm>
              <a:off x="3232496" y="240496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20A2C10-964E-402B-B78D-89A9F41576BD}"/>
              </a:ext>
            </a:extLst>
          </p:cNvPr>
          <p:cNvGrpSpPr/>
          <p:nvPr/>
        </p:nvGrpSpPr>
        <p:grpSpPr>
          <a:xfrm>
            <a:off x="8574672" y="2615087"/>
            <a:ext cx="302161" cy="246221"/>
            <a:chOff x="3180725" y="2404964"/>
            <a:chExt cx="302161" cy="246221"/>
          </a:xfrm>
        </p:grpSpPr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D39241FB-FA2A-4EFE-9B61-23ACF8F0E6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0725" y="2463750"/>
              <a:ext cx="103546" cy="108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3D81A9-8407-4C1C-A66D-1BA9F03B06A6}"/>
                </a:ext>
              </a:extLst>
            </p:cNvPr>
            <p:cNvSpPr txBox="1"/>
            <p:nvPr/>
          </p:nvSpPr>
          <p:spPr>
            <a:xfrm>
              <a:off x="3232496" y="240496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3593B80-0207-4D0E-9BC4-8E684DDB8A89}"/>
              </a:ext>
            </a:extLst>
          </p:cNvPr>
          <p:cNvGrpSpPr/>
          <p:nvPr/>
        </p:nvGrpSpPr>
        <p:grpSpPr>
          <a:xfrm>
            <a:off x="8570887" y="2339473"/>
            <a:ext cx="302161" cy="246221"/>
            <a:chOff x="3180725" y="2404964"/>
            <a:chExt cx="302161" cy="246221"/>
          </a:xfrm>
        </p:grpSpPr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F280B898-5393-4BAC-B9A0-7EE1C15C0D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0725" y="2463750"/>
              <a:ext cx="103546" cy="108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C0A723E-CF12-4BA4-9FA4-595312651467}"/>
                </a:ext>
              </a:extLst>
            </p:cNvPr>
            <p:cNvSpPr txBox="1"/>
            <p:nvPr/>
          </p:nvSpPr>
          <p:spPr>
            <a:xfrm>
              <a:off x="3232496" y="240496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AEB4B71-0C68-4FE3-8A9A-384740F0B81F}"/>
              </a:ext>
            </a:extLst>
          </p:cNvPr>
          <p:cNvGrpSpPr/>
          <p:nvPr/>
        </p:nvGrpSpPr>
        <p:grpSpPr>
          <a:xfrm>
            <a:off x="8577565" y="2840160"/>
            <a:ext cx="302161" cy="246221"/>
            <a:chOff x="3180725" y="2404964"/>
            <a:chExt cx="302161" cy="246221"/>
          </a:xfrm>
        </p:grpSpPr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A0C9C0BC-7AF2-4BD8-9F6B-2A156F5C8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0725" y="2463750"/>
              <a:ext cx="103546" cy="108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62D616-787F-496D-8D09-339420E82F5D}"/>
                </a:ext>
              </a:extLst>
            </p:cNvPr>
            <p:cNvSpPr txBox="1"/>
            <p:nvPr/>
          </p:nvSpPr>
          <p:spPr>
            <a:xfrm>
              <a:off x="3232496" y="240496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2323921-87F2-4AE8-9469-5FFCAC7A4054}"/>
              </a:ext>
            </a:extLst>
          </p:cNvPr>
          <p:cNvGrpSpPr/>
          <p:nvPr/>
        </p:nvGrpSpPr>
        <p:grpSpPr>
          <a:xfrm>
            <a:off x="8584108" y="1852266"/>
            <a:ext cx="302161" cy="246221"/>
            <a:chOff x="3180725" y="2404964"/>
            <a:chExt cx="302161" cy="246221"/>
          </a:xfrm>
        </p:grpSpPr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E47E4D2A-5A4F-45F7-9CE0-85C41628A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0725" y="2463750"/>
              <a:ext cx="103546" cy="108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51F9EE5-463E-4E73-9E21-7AFCF47BE199}"/>
                </a:ext>
              </a:extLst>
            </p:cNvPr>
            <p:cNvSpPr txBox="1"/>
            <p:nvPr/>
          </p:nvSpPr>
          <p:spPr>
            <a:xfrm>
              <a:off x="3232496" y="240496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E1E20E1-52E0-4DA9-A728-164A7AECF15F}"/>
              </a:ext>
            </a:extLst>
          </p:cNvPr>
          <p:cNvGrpSpPr/>
          <p:nvPr/>
        </p:nvGrpSpPr>
        <p:grpSpPr>
          <a:xfrm>
            <a:off x="8577565" y="2119097"/>
            <a:ext cx="302162" cy="246221"/>
            <a:chOff x="3180724" y="2656722"/>
            <a:chExt cx="302162" cy="246221"/>
          </a:xfrm>
        </p:grpSpPr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0E425171-636E-4D6E-8AA2-8947707E0C8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180724" y="2731998"/>
              <a:ext cx="103546" cy="1080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4C01EED-0ED6-463A-A969-1E96D38AAD87}"/>
                </a:ext>
              </a:extLst>
            </p:cNvPr>
            <p:cNvSpPr txBox="1"/>
            <p:nvPr/>
          </p:nvSpPr>
          <p:spPr>
            <a:xfrm>
              <a:off x="3232496" y="265672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709C5E9-2940-4EE0-AA95-048FB9C908CA}"/>
              </a:ext>
            </a:extLst>
          </p:cNvPr>
          <p:cNvGrpSpPr/>
          <p:nvPr/>
        </p:nvGrpSpPr>
        <p:grpSpPr>
          <a:xfrm>
            <a:off x="8584107" y="3119982"/>
            <a:ext cx="302162" cy="246221"/>
            <a:chOff x="3180724" y="2656722"/>
            <a:chExt cx="302162" cy="246221"/>
          </a:xfrm>
        </p:grpSpPr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D2217A1C-03E8-41BE-A79A-9CB3B08B3BE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180724" y="2731998"/>
              <a:ext cx="103546" cy="1080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25FBB82-371A-41BF-8E73-51E12217D117}"/>
                </a:ext>
              </a:extLst>
            </p:cNvPr>
            <p:cNvSpPr txBox="1"/>
            <p:nvPr/>
          </p:nvSpPr>
          <p:spPr>
            <a:xfrm>
              <a:off x="3232496" y="265672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81052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E57D73-7A4E-42E4-B2E6-80D2BBA029E9}"/>
              </a:ext>
            </a:extLst>
          </p:cNvPr>
          <p:cNvSpPr txBox="1"/>
          <p:nvPr/>
        </p:nvSpPr>
        <p:spPr>
          <a:xfrm>
            <a:off x="3694195" y="1779662"/>
            <a:ext cx="17556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/>
              <a:t>공  백</a:t>
            </a:r>
          </a:p>
        </p:txBody>
      </p:sp>
    </p:spTree>
    <p:extLst>
      <p:ext uri="{BB962C8B-B14F-4D97-AF65-F5344CB8AC3E}">
        <p14:creationId xmlns:p14="http://schemas.microsoft.com/office/powerpoint/2010/main" val="716393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I.</a:t>
            </a:r>
            <a:r>
              <a:rPr lang="ko-KR" altLang="en-US" dirty="0"/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능력치 개념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A1D565-0AD0-4C25-A2E5-8A9C7B83468B}"/>
              </a:ext>
            </a:extLst>
          </p:cNvPr>
          <p:cNvSpPr txBox="1"/>
          <p:nvPr/>
        </p:nvSpPr>
        <p:spPr>
          <a:xfrm>
            <a:off x="181949" y="987574"/>
            <a:ext cx="230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b="1" dirty="0"/>
              <a:t>AP Calculation[1] 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AC7CA08-4F76-45CA-9EE2-6E01BEEE4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112943"/>
              </p:ext>
            </p:extLst>
          </p:nvPr>
        </p:nvGraphicFramePr>
        <p:xfrm>
          <a:off x="539552" y="1347614"/>
          <a:ext cx="468051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173">
                  <a:extLst>
                    <a:ext uri="{9D8B030D-6E8A-4147-A177-3AD203B41FA5}">
                      <a16:colId xmlns:a16="http://schemas.microsoft.com/office/drawing/2014/main" val="3201201004"/>
                    </a:ext>
                  </a:extLst>
                </a:gridCol>
                <a:gridCol w="1560173">
                  <a:extLst>
                    <a:ext uri="{9D8B030D-6E8A-4147-A177-3AD203B41FA5}">
                      <a16:colId xmlns:a16="http://schemas.microsoft.com/office/drawing/2014/main" val="1615702516"/>
                    </a:ext>
                  </a:extLst>
                </a:gridCol>
                <a:gridCol w="1560173">
                  <a:extLst>
                    <a:ext uri="{9D8B030D-6E8A-4147-A177-3AD203B41FA5}">
                      <a16:colId xmlns:a16="http://schemas.microsoft.com/office/drawing/2014/main" val="3458508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정복자 </a:t>
                      </a:r>
                      <a:r>
                        <a:rPr lang="en-US" altLang="ko-KR" dirty="0"/>
                        <a:t>lv.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스탯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보조 </a:t>
                      </a:r>
                      <a:r>
                        <a:rPr lang="ko-KR" altLang="en-US" dirty="0" err="1"/>
                        <a:t>스탯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734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1769</a:t>
                      </a:r>
                      <a:endParaRPr lang="ko-KR" altLang="en-US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25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2370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1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3071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198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13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4774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97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5875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98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7076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1643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ABD697-FC96-4F09-A926-BCAB183BE1F6}"/>
              </a:ext>
            </a:extLst>
          </p:cNvPr>
          <p:cNvSpPr txBox="1"/>
          <p:nvPr/>
        </p:nvSpPr>
        <p:spPr>
          <a:xfrm>
            <a:off x="5220071" y="2283718"/>
            <a:ext cx="3816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정복자 시스템에서 정복자 레벨 </a:t>
            </a:r>
            <a:r>
              <a:rPr lang="en-US" altLang="ko-KR" sz="1400" dirty="0"/>
              <a:t>0~499</a:t>
            </a:r>
            <a:r>
              <a:rPr lang="ko-KR" altLang="en-US" sz="1400" dirty="0"/>
              <a:t>까지는 </a:t>
            </a:r>
            <a:r>
              <a:rPr lang="en-US" altLang="ko-KR" sz="1400" dirty="0"/>
              <a:t>AP</a:t>
            </a:r>
            <a:r>
              <a:rPr lang="ko-KR" altLang="en-US" sz="1400" dirty="0"/>
              <a:t>가 </a:t>
            </a:r>
            <a:r>
              <a:rPr lang="en-US" altLang="ko-KR" sz="1400" dirty="0"/>
              <a:t>5</a:t>
            </a:r>
            <a:r>
              <a:rPr lang="ko-KR" altLang="en-US" sz="1400" dirty="0"/>
              <a:t>에서 시작하여 </a:t>
            </a:r>
            <a:r>
              <a:rPr lang="en-US" altLang="ko-KR" sz="1400" dirty="0"/>
              <a:t>100</a:t>
            </a:r>
            <a:r>
              <a:rPr lang="ko-KR" altLang="en-US" sz="1400" dirty="0"/>
              <a:t>단위로 </a:t>
            </a:r>
            <a:r>
              <a:rPr lang="en-US" altLang="ko-KR" sz="1400" dirty="0"/>
              <a:t>+1</a:t>
            </a:r>
            <a:r>
              <a:rPr lang="ko-KR" altLang="en-US" sz="1400" dirty="0"/>
              <a:t>씩 증가하고</a:t>
            </a:r>
            <a:r>
              <a:rPr lang="en-US" altLang="ko-KR" sz="1400" dirty="0"/>
              <a:t>, </a:t>
            </a:r>
            <a:r>
              <a:rPr lang="ko-KR" altLang="en-US" sz="1400" dirty="0"/>
              <a:t>레벨 </a:t>
            </a:r>
            <a:r>
              <a:rPr lang="en-US" altLang="ko-KR" sz="1400" dirty="0"/>
              <a:t>500</a:t>
            </a:r>
            <a:r>
              <a:rPr lang="ko-KR" altLang="en-US" sz="1400" dirty="0"/>
              <a:t>부터는 </a:t>
            </a:r>
            <a:r>
              <a:rPr lang="en-US" altLang="ko-KR" sz="1400" dirty="0"/>
              <a:t>11</a:t>
            </a:r>
            <a:r>
              <a:rPr lang="ko-KR" altLang="en-US" sz="1400" dirty="0"/>
              <a:t>에서 </a:t>
            </a:r>
            <a:r>
              <a:rPr lang="en-US" altLang="ko-KR" sz="1400" dirty="0"/>
              <a:t>+1</a:t>
            </a:r>
            <a:r>
              <a:rPr lang="ko-KR" altLang="en-US" sz="1400" dirty="0"/>
              <a:t>씩 </a:t>
            </a:r>
            <a:r>
              <a:rPr lang="en-US" altLang="ko-KR" sz="1400" dirty="0"/>
              <a:t>AP</a:t>
            </a:r>
            <a:r>
              <a:rPr lang="ko-KR" altLang="en-US" sz="1400" dirty="0"/>
              <a:t>가 증가함을 알고 캐릭터에게 순수하게 투자 가능한 </a:t>
            </a:r>
            <a:r>
              <a:rPr lang="en-US" altLang="ko-KR" sz="1400" dirty="0"/>
              <a:t>AP </a:t>
            </a:r>
            <a:r>
              <a:rPr lang="ko-KR" altLang="en-US" sz="1400" dirty="0"/>
              <a:t>계산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118FAB-ACD2-482B-A4F3-07C18B66629A}"/>
              </a:ext>
            </a:extLst>
          </p:cNvPr>
          <p:cNvSpPr/>
          <p:nvPr/>
        </p:nvSpPr>
        <p:spPr>
          <a:xfrm>
            <a:off x="5868144" y="4648760"/>
            <a:ext cx="32758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1. https://blog.naver.com/lucykim830/221632207701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6684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CCF76218-EC24-4F7F-8E58-87E41FE61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238"/>
          </a:xfrm>
        </p:spPr>
        <p:txBody>
          <a:bodyPr/>
          <a:lstStyle/>
          <a:p>
            <a:r>
              <a:rPr lang="en-US" altLang="ko-KR" dirty="0"/>
              <a:t>I.</a:t>
            </a:r>
            <a:r>
              <a:rPr lang="ko-KR" altLang="en-US" dirty="0"/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능력치 개념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58BAC-2DB4-4C75-A384-67D090149762}"/>
              </a:ext>
            </a:extLst>
          </p:cNvPr>
          <p:cNvSpPr txBox="1"/>
          <p:nvPr/>
        </p:nvSpPr>
        <p:spPr>
          <a:xfrm>
            <a:off x="181948" y="987574"/>
            <a:ext cx="302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b="1" dirty="0"/>
              <a:t>능력치 공식</a:t>
            </a:r>
            <a:endParaRPr lang="en-US" altLang="ko-KR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537299-96F6-4A6C-B1B9-2A6A4CF978C2}"/>
              </a:ext>
            </a:extLst>
          </p:cNvPr>
          <p:cNvSpPr txBox="1"/>
          <p:nvPr/>
        </p:nvSpPr>
        <p:spPr>
          <a:xfrm>
            <a:off x="467544" y="133832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b="1" dirty="0"/>
              <a:t>일반적인 능력치 물리 공격력 공식</a:t>
            </a:r>
            <a:r>
              <a:rPr lang="en-US" altLang="ko-KR" b="1" dirty="0"/>
              <a:t>[1]</a:t>
            </a:r>
            <a:endParaRPr lang="en-US" altLang="ko-KR" b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5115FB-0223-46DF-89D8-CC5E60156C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12" b="14131"/>
          <a:stretch/>
        </p:blipFill>
        <p:spPr>
          <a:xfrm>
            <a:off x="827584" y="1707654"/>
            <a:ext cx="6934200" cy="5040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0280E0-9935-46EE-AD4F-2AD2892448E3}"/>
              </a:ext>
            </a:extLst>
          </p:cNvPr>
          <p:cNvSpPr txBox="1"/>
          <p:nvPr/>
        </p:nvSpPr>
        <p:spPr>
          <a:xfrm>
            <a:off x="467544" y="2266141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b="1" dirty="0"/>
              <a:t>무기 상수</a:t>
            </a:r>
            <a:r>
              <a:rPr lang="en-US" altLang="ko-KR" b="1" dirty="0"/>
              <a:t>(Weapon Factor)[2]</a:t>
            </a:r>
            <a:endParaRPr lang="en-US" altLang="ko-KR" b="0" dirty="0"/>
          </a:p>
        </p:txBody>
      </p:sp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id="{BAAC25F9-A8B3-4DBE-9F53-7986847DF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014035"/>
              </p:ext>
            </p:extLst>
          </p:nvPr>
        </p:nvGraphicFramePr>
        <p:xfrm>
          <a:off x="611560" y="2689904"/>
          <a:ext cx="82809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988">
                  <a:extLst>
                    <a:ext uri="{9D8B030D-6E8A-4147-A177-3AD203B41FA5}">
                      <a16:colId xmlns:a16="http://schemas.microsoft.com/office/drawing/2014/main" val="128571072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1157862917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1942025051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3221941419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1221457740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2940999658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2554539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Weapon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한손검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두손검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한손도끼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두손도끼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폴암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64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Factor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4.4/3.2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4.8/3.4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3.0/5.0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5.0/3.0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16443"/>
                  </a:ext>
                </a:extLst>
              </a:tr>
            </a:tbl>
          </a:graphicData>
        </a:graphic>
      </p:graphicFrame>
      <p:graphicFrame>
        <p:nvGraphicFramePr>
          <p:cNvPr id="13" name="표 8">
            <a:extLst>
              <a:ext uri="{FF2B5EF4-FFF2-40B4-BE49-F238E27FC236}">
                <a16:creationId xmlns:a16="http://schemas.microsoft.com/office/drawing/2014/main" id="{CE17F307-0828-4661-B5E0-30166072A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705500"/>
              </p:ext>
            </p:extLst>
          </p:nvPr>
        </p:nvGraphicFramePr>
        <p:xfrm>
          <a:off x="611560" y="3450376"/>
          <a:ext cx="82809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988">
                  <a:extLst>
                    <a:ext uri="{9D8B030D-6E8A-4147-A177-3AD203B41FA5}">
                      <a16:colId xmlns:a16="http://schemas.microsoft.com/office/drawing/2014/main" val="128571072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1157862917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1942025051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3221941419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1221457740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2940999658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2554539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Weapon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단검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석궁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너클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64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Factor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1644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1E45236-6E10-418D-8BF3-A0275042EE22}"/>
              </a:ext>
            </a:extLst>
          </p:cNvPr>
          <p:cNvSpPr txBox="1"/>
          <p:nvPr/>
        </p:nvSpPr>
        <p:spPr>
          <a:xfrm>
            <a:off x="7434256" y="2425145"/>
            <a:ext cx="1458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* Swinging/Stabbing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1B54D2-5161-4BB1-B6F5-42C08F649B9A}"/>
              </a:ext>
            </a:extLst>
          </p:cNvPr>
          <p:cNvSpPr txBox="1"/>
          <p:nvPr/>
        </p:nvSpPr>
        <p:spPr>
          <a:xfrm>
            <a:off x="5652120" y="4166959"/>
            <a:ext cx="3292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dirty="0"/>
              <a:t>Primary Stat = Weapon Factor *Main Stat Point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DAF128-E169-469B-9912-3C087FF7F349}"/>
              </a:ext>
            </a:extLst>
          </p:cNvPr>
          <p:cNvSpPr txBox="1"/>
          <p:nvPr/>
        </p:nvSpPr>
        <p:spPr>
          <a:xfrm>
            <a:off x="5670376" y="4393951"/>
            <a:ext cx="3273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dirty="0"/>
              <a:t>Skill Mastery = Weapon Mastery 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999DEF-FCD0-4640-BAB1-4C6538706B35}"/>
              </a:ext>
            </a:extLst>
          </p:cNvPr>
          <p:cNvSpPr/>
          <p:nvPr/>
        </p:nvSpPr>
        <p:spPr>
          <a:xfrm>
            <a:off x="4067944" y="4686404"/>
            <a:ext cx="50760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1. http://exoot.blogspot.com/2009/11/developers-resource-maplestory-formula.html</a:t>
            </a:r>
            <a:endParaRPr lang="ko-KR" altLang="en-US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E4DDDC-3759-456B-8F08-E507EE3A32D3}"/>
              </a:ext>
            </a:extLst>
          </p:cNvPr>
          <p:cNvSpPr/>
          <p:nvPr/>
        </p:nvSpPr>
        <p:spPr>
          <a:xfrm>
            <a:off x="4068136" y="4913178"/>
            <a:ext cx="33661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2. https://m.blog.naver.com/jms11172/220776425210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1811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C82D2C-36B8-4729-BCEF-4F98429C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238"/>
          </a:xfrm>
        </p:spPr>
        <p:txBody>
          <a:bodyPr/>
          <a:lstStyle/>
          <a:p>
            <a:r>
              <a:rPr lang="en-US" altLang="ko-KR" dirty="0"/>
              <a:t>I.</a:t>
            </a:r>
            <a:r>
              <a:rPr lang="ko-KR" altLang="en-US" dirty="0"/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능력치 개념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A460B9-7F8D-4A9E-AC7C-CA91BEC5181D}"/>
              </a:ext>
            </a:extLst>
          </p:cNvPr>
          <p:cNvSpPr txBox="1"/>
          <p:nvPr/>
        </p:nvSpPr>
        <p:spPr>
          <a:xfrm>
            <a:off x="467543" y="1347614"/>
            <a:ext cx="352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b="1" dirty="0"/>
              <a:t>무기 숙련도</a:t>
            </a:r>
            <a:r>
              <a:rPr lang="en-US" altLang="ko-KR" b="1" dirty="0"/>
              <a:t>(Weapon Mastery)</a:t>
            </a:r>
            <a:endParaRPr lang="en-US" altLang="ko-KR" b="0" dirty="0"/>
          </a:p>
        </p:txBody>
      </p:sp>
      <p:graphicFrame>
        <p:nvGraphicFramePr>
          <p:cNvPr id="15" name="표 11">
            <a:extLst>
              <a:ext uri="{FF2B5EF4-FFF2-40B4-BE49-F238E27FC236}">
                <a16:creationId xmlns:a16="http://schemas.microsoft.com/office/drawing/2014/main" id="{36D7896A-577C-4033-B2FB-DEDACCE1D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282846"/>
              </p:ext>
            </p:extLst>
          </p:nvPr>
        </p:nvGraphicFramePr>
        <p:xfrm>
          <a:off x="611560" y="176735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3537978412"/>
                    </a:ext>
                  </a:extLst>
                </a:gridCol>
                <a:gridCol w="1391816">
                  <a:extLst>
                    <a:ext uri="{9D8B030D-6E8A-4147-A177-3AD203B41FA5}">
                      <a16:colId xmlns:a16="http://schemas.microsoft.com/office/drawing/2014/main" val="134928758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2397191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7878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Job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Bowman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Dark Knight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Others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72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Mastery[%]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193380"/>
                  </a:ext>
                </a:extLst>
              </a:tr>
            </a:tbl>
          </a:graphicData>
        </a:graphic>
      </p:graphicFrame>
      <p:grpSp>
        <p:nvGrpSpPr>
          <p:cNvPr id="26" name="그룹 25">
            <a:extLst>
              <a:ext uri="{FF2B5EF4-FFF2-40B4-BE49-F238E27FC236}">
                <a16:creationId xmlns:a16="http://schemas.microsoft.com/office/drawing/2014/main" id="{2D0DFBF8-F143-4D45-8101-EF6B212760D6}"/>
              </a:ext>
            </a:extLst>
          </p:cNvPr>
          <p:cNvGrpSpPr/>
          <p:nvPr/>
        </p:nvGrpSpPr>
        <p:grpSpPr>
          <a:xfrm>
            <a:off x="3897250" y="1301156"/>
            <a:ext cx="1349499" cy="462248"/>
            <a:chOff x="2580531" y="1645223"/>
            <a:chExt cx="1349499" cy="462248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67A59CD-E83E-4D77-99C4-3D7AB6B55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1880" y="1645223"/>
              <a:ext cx="438150" cy="447675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9EDDCAD-DF81-43CB-A73E-B87A2E656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5630" y="1650271"/>
              <a:ext cx="476250" cy="4572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1585659-020B-41DF-8B4E-1C73D2CF7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0531" y="1689879"/>
              <a:ext cx="438150" cy="371475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A019166-2D62-426E-A7AA-2C287A8E8333}"/>
              </a:ext>
            </a:extLst>
          </p:cNvPr>
          <p:cNvSpPr txBox="1"/>
          <p:nvPr/>
        </p:nvSpPr>
        <p:spPr>
          <a:xfrm>
            <a:off x="181948" y="987574"/>
            <a:ext cx="302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b="1" dirty="0"/>
              <a:t>능력치 공식</a:t>
            </a:r>
            <a:endParaRPr lang="en-US" altLang="ko-KR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BA6555-F0E5-410D-84BB-B6AD70889D4C}"/>
              </a:ext>
            </a:extLst>
          </p:cNvPr>
          <p:cNvSpPr txBox="1"/>
          <p:nvPr/>
        </p:nvSpPr>
        <p:spPr>
          <a:xfrm>
            <a:off x="467543" y="2729051"/>
            <a:ext cx="352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b="1" dirty="0"/>
              <a:t>추가적인 고려 사항</a:t>
            </a:r>
            <a:endParaRPr lang="en-US" altLang="ko-KR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C964D8-9F08-4E7D-8464-C9C47F8BC974}"/>
              </a:ext>
            </a:extLst>
          </p:cNvPr>
          <p:cNvSpPr/>
          <p:nvPr/>
        </p:nvSpPr>
        <p:spPr>
          <a:xfrm>
            <a:off x="4067944" y="4686404"/>
            <a:ext cx="50760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1. http://exoot.blogspot.com/2009/11/developers-resource-maplestory-formula.html</a:t>
            </a:r>
            <a:endParaRPr lang="ko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5DEACD-9278-4DF2-9362-4C4BE19CD437}"/>
              </a:ext>
            </a:extLst>
          </p:cNvPr>
          <p:cNvSpPr/>
          <p:nvPr/>
        </p:nvSpPr>
        <p:spPr>
          <a:xfrm>
            <a:off x="4068136" y="4913178"/>
            <a:ext cx="33661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2. https://m.blog.naver.com/jms11172/220776425210</a:t>
            </a:r>
            <a:endParaRPr lang="ko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95217A-923F-44F1-9F71-32B84DFD1C38}"/>
              </a:ext>
            </a:extLst>
          </p:cNvPr>
          <p:cNvSpPr txBox="1"/>
          <p:nvPr/>
        </p:nvSpPr>
        <p:spPr>
          <a:xfrm>
            <a:off x="611560" y="3187158"/>
            <a:ext cx="46970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Dagger/Throwing Stars (Thieves)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Primary: LUK * 3.6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Secondary: STR + DEX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1B2127-860B-41B0-AA8C-BBEC23B38DBE}"/>
              </a:ext>
            </a:extLst>
          </p:cNvPr>
          <p:cNvSpPr txBox="1"/>
          <p:nvPr/>
        </p:nvSpPr>
        <p:spPr>
          <a:xfrm>
            <a:off x="4116325" y="2956325"/>
            <a:ext cx="47525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참고 사이트</a:t>
            </a:r>
            <a:r>
              <a:rPr lang="en-US" altLang="ko-KR" sz="1400" dirty="0"/>
              <a:t>[1]</a:t>
            </a:r>
            <a:r>
              <a:rPr lang="ko-KR" altLang="en-US" sz="1400" dirty="0"/>
              <a:t>에서 도적의 경우 왼쪽의 정의에 따라 물리 공격력이 결정되는 것을 확인할 수 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 이를 기반으로 </a:t>
            </a:r>
            <a:r>
              <a:rPr lang="ko-KR" altLang="en-US" sz="1400" dirty="0" err="1"/>
              <a:t>스공계산기</a:t>
            </a:r>
            <a:r>
              <a:rPr lang="en-US" altLang="ko-KR" sz="1400" dirty="0"/>
              <a:t>[3]</a:t>
            </a:r>
            <a:r>
              <a:rPr lang="ko-KR" altLang="en-US" sz="1400" dirty="0"/>
              <a:t>를 만들어 확인한 결과 </a:t>
            </a:r>
            <a:r>
              <a:rPr lang="en-US" altLang="ko-KR" sz="1400" dirty="0"/>
              <a:t>1.2.65</a:t>
            </a:r>
            <a:r>
              <a:rPr lang="ko-KR" altLang="en-US" sz="1400" dirty="0"/>
              <a:t>버전의 </a:t>
            </a:r>
            <a:r>
              <a:rPr lang="ko-KR" altLang="en-US" sz="1400" dirty="0" err="1"/>
              <a:t>인게임</a:t>
            </a:r>
            <a:r>
              <a:rPr lang="ko-KR" altLang="en-US" sz="1400" dirty="0"/>
              <a:t> 내에서 캐릭터의 물리공격력과 일치함을 확인하였다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5EB58D-225A-4A61-899F-DA53F7B9E16C}"/>
              </a:ext>
            </a:extLst>
          </p:cNvPr>
          <p:cNvSpPr txBox="1"/>
          <p:nvPr/>
        </p:nvSpPr>
        <p:spPr>
          <a:xfrm>
            <a:off x="-61832" y="4686404"/>
            <a:ext cx="30218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i="0" dirty="0">
                <a:solidFill>
                  <a:srgbClr val="24292E"/>
                </a:solidFill>
                <a:effectLst/>
              </a:rPr>
              <a:t>3.https://sasibu30.github.io/</a:t>
            </a:r>
            <a:r>
              <a:rPr lang="en-US" altLang="ko-KR" sz="1100" b="0" i="0" dirty="0" err="1">
                <a:solidFill>
                  <a:srgbClr val="24292E"/>
                </a:solidFill>
                <a:effectLst/>
              </a:rPr>
              <a:t>MapleStory</a:t>
            </a:r>
            <a:r>
              <a:rPr lang="en-US" altLang="ko-KR" sz="1100" b="0" i="0" dirty="0">
                <a:solidFill>
                  <a:srgbClr val="24292E"/>
                </a:solidFill>
                <a:effectLst/>
              </a:rPr>
              <a:t>/</a:t>
            </a:r>
            <a:r>
              <a:rPr lang="en-US" altLang="ko-KR" sz="1100" b="0" i="0" dirty="0" err="1">
                <a:solidFill>
                  <a:srgbClr val="24292E"/>
                </a:solidFill>
                <a:effectLst/>
              </a:rPr>
              <a:t>stat_cal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6031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21879B-9348-4348-BC72-B7A59B1F4218}"/>
              </a:ext>
            </a:extLst>
          </p:cNvPr>
          <p:cNvSpPr/>
          <p:nvPr/>
        </p:nvSpPr>
        <p:spPr>
          <a:xfrm>
            <a:off x="215516" y="267494"/>
            <a:ext cx="8712968" cy="4680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26A1A64-935B-4DBE-BC3B-453B0BAB6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96579"/>
            <a:ext cx="7772400" cy="102235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II. SKILL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Data/formula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085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6EB6D3-38B0-4377-8A8B-022061C05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II.</a:t>
            </a:r>
            <a:r>
              <a:rPr lang="ko-KR" altLang="en-US" dirty="0"/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스킬 정보 및 계산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27DB12-3D95-4AC5-9AF1-B60FB1645420}"/>
              </a:ext>
            </a:extLst>
          </p:cNvPr>
          <p:cNvSpPr txBox="1"/>
          <p:nvPr/>
        </p:nvSpPr>
        <p:spPr>
          <a:xfrm>
            <a:off x="181948" y="987574"/>
            <a:ext cx="47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b="1" dirty="0"/>
              <a:t>마법사 스킬 공식</a:t>
            </a:r>
            <a:r>
              <a:rPr lang="en-US" altLang="ko-KR" b="1" dirty="0"/>
              <a:t>[1]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262133-A5B9-49A0-9C32-8B9B6793785E}"/>
              </a:ext>
            </a:extLst>
          </p:cNvPr>
          <p:cNvSpPr txBox="1"/>
          <p:nvPr/>
        </p:nvSpPr>
        <p:spPr>
          <a:xfrm>
            <a:off x="5868144" y="4659982"/>
            <a:ext cx="33376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1. https://m.blog.naver.com/jms11172/220775888660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2249A9-F748-428E-B67D-7E740FDE15D4}"/>
                  </a:ext>
                </a:extLst>
              </p:cNvPr>
              <p:cNvSpPr txBox="1"/>
              <p:nvPr/>
            </p:nvSpPr>
            <p:spPr>
              <a:xfrm>
                <a:off x="1401274" y="1899201"/>
                <a:ext cx="71703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0" dirty="0"/>
                  <a:t>MIN. =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0.0033665∗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>
                        <a:latin typeface="Cambria Math" panose="02040503050406030204" pitchFamily="18" charset="0"/>
                      </a:rPr>
                      <m:t>+3.3∗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MP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Mastery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+0.5∗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INT</m:t>
                    </m:r>
                  </m:oMath>
                </a14:m>
                <a:r>
                  <a:rPr lang="en-US" altLang="ko-KR" dirty="0"/>
                  <a:t>)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𝑠𝑘𝑖𝑙𝑙</m:t>
                        </m:r>
                      </m:sub>
                    </m:sSub>
                  </m:oMath>
                </a14:m>
                <a:r>
                  <a:rPr lang="en-US" altLang="ko-KR" dirty="0"/>
                  <a:t>/100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2249A9-F748-428E-B67D-7E740FDE1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274" y="1899201"/>
                <a:ext cx="7170361" cy="276999"/>
              </a:xfrm>
              <a:prstGeom prst="rect">
                <a:avLst/>
              </a:prstGeom>
              <a:blipFill>
                <a:blip r:embed="rId2"/>
                <a:stretch>
                  <a:fillRect l="-2041" t="-28889" r="-1020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D8E6DB-2B5A-4D31-A07F-21744337CAD2}"/>
                  </a:ext>
                </a:extLst>
              </p:cNvPr>
              <p:cNvSpPr txBox="1"/>
              <p:nvPr/>
            </p:nvSpPr>
            <p:spPr>
              <a:xfrm>
                <a:off x="1401274" y="2338502"/>
                <a:ext cx="62502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0" dirty="0"/>
                  <a:t>MAX. = 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0.0033665∗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+3.3∗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MP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+0.5∗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INT</m:t>
                    </m:r>
                  </m:oMath>
                </a14:m>
                <a:r>
                  <a:rPr lang="en-US" altLang="ko-KR" dirty="0"/>
                  <a:t>)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𝑠𝑘𝑖𝑙𝑙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/100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D8E6DB-2B5A-4D31-A07F-21744337C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274" y="2338502"/>
                <a:ext cx="6250237" cy="276999"/>
              </a:xfrm>
              <a:prstGeom prst="rect">
                <a:avLst/>
              </a:prstGeom>
              <a:blipFill>
                <a:blip r:embed="rId3"/>
                <a:stretch>
                  <a:fillRect l="-2341" t="-28889" r="-1366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CC5A92-BE70-4BDA-A53D-A3F626516088}"/>
                  </a:ext>
                </a:extLst>
              </p:cNvPr>
              <p:cNvSpPr txBox="1"/>
              <p:nvPr/>
            </p:nvSpPr>
            <p:spPr>
              <a:xfrm>
                <a:off x="7164288" y="1426761"/>
                <a:ext cx="2097410" cy="4651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MP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마</m:t>
                    </m:r>
                  </m:oMath>
                </a14:m>
                <a:r>
                  <a:rPr lang="ko-KR" altLang="en-US" sz="1200" dirty="0"/>
                  <a:t>력</a:t>
                </a:r>
                <a:endParaRPr lang="en-US" altLang="ko-KR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𝐴𝑃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𝑠𝑘𝑖𝑙𝑙</m:t>
                        </m:r>
                      </m:sub>
                    </m:sSub>
                  </m:oMath>
                </a14:m>
                <a:r>
                  <a:rPr lang="en-US" altLang="ko-KR" sz="1200" dirty="0"/>
                  <a:t> = </a:t>
                </a:r>
                <a:r>
                  <a:rPr lang="ko-KR" altLang="en-US" sz="1200" dirty="0"/>
                  <a:t>스킬 기본 공격력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CC5A92-BE70-4BDA-A53D-A3F626516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1426761"/>
                <a:ext cx="2097410" cy="465192"/>
              </a:xfrm>
              <a:prstGeom prst="rect">
                <a:avLst/>
              </a:prstGeom>
              <a:blipFill>
                <a:blip r:embed="rId4"/>
                <a:stretch>
                  <a:fillRect t="-1316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8B8757D-1624-4FFE-A7B6-ABDD7A6DE2AF}"/>
              </a:ext>
            </a:extLst>
          </p:cNvPr>
          <p:cNvSpPr txBox="1"/>
          <p:nvPr/>
        </p:nvSpPr>
        <p:spPr>
          <a:xfrm>
            <a:off x="626831" y="2915528"/>
            <a:ext cx="819364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참고 사이트</a:t>
            </a:r>
            <a:r>
              <a:rPr lang="en-US" altLang="ko-KR" sz="1400" dirty="0"/>
              <a:t>[1]</a:t>
            </a:r>
            <a:r>
              <a:rPr lang="ko-KR" altLang="en-US" sz="1400" dirty="0"/>
              <a:t>을 보면 </a:t>
            </a:r>
            <a:r>
              <a:rPr lang="en-US" altLang="ko-KR" sz="1400" dirty="0"/>
              <a:t>2</a:t>
            </a:r>
            <a:r>
              <a:rPr lang="ko-KR" altLang="en-US" sz="1400" dirty="0"/>
              <a:t>개의 공식을 제시한 후 직접 실험을 통해 공식을 검증을 한 결과</a:t>
            </a:r>
            <a:r>
              <a:rPr lang="en-US" altLang="ko-KR" sz="1400" dirty="0"/>
              <a:t>, </a:t>
            </a:r>
            <a:r>
              <a:rPr lang="ko-KR" altLang="en-US" sz="1400" dirty="0"/>
              <a:t>위의 공식이 정확함을 알게 되었다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그렇기에 본 프로젝트에서도 위의 공식을 사용하여 마법사 스킬 데미지를 계산하도록 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</a:t>
            </a:r>
          </a:p>
          <a:p>
            <a:r>
              <a:rPr lang="ko-KR" altLang="en-US" sz="1400" dirty="0"/>
              <a:t>위의 공식을 살펴보면 가장 큰 영향을 주는 능력치 요소는 </a:t>
            </a:r>
            <a:r>
              <a:rPr lang="en-US" altLang="ko-KR" sz="1400" dirty="0"/>
              <a:t>INT</a:t>
            </a:r>
            <a:r>
              <a:rPr lang="ko-KR" altLang="en-US" sz="1400" dirty="0"/>
              <a:t>임을 확인할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이에 따라 마법사는 레벨이 높을 수록 스킬 데미지가 증가함을 알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 </a:t>
            </a:r>
            <a:r>
              <a:rPr lang="en-US" altLang="ko-KR" sz="1400" dirty="0"/>
              <a:t>INT</a:t>
            </a:r>
            <a:r>
              <a:rPr lang="ko-KR" altLang="en-US" sz="1400" dirty="0"/>
              <a:t>와 마력이 데미지와 관련하여 엄밀하게 동일한 수치적 의미를 가지지 않음을 알 수 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0708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5BC57D-86C6-452B-83FA-3CC568276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II.</a:t>
            </a:r>
            <a:r>
              <a:rPr lang="ko-KR" altLang="en-US" dirty="0"/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스킬 정보 및 계산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3D825-3082-4147-B5A5-317AA361B977}"/>
              </a:ext>
            </a:extLst>
          </p:cNvPr>
          <p:cNvSpPr txBox="1"/>
          <p:nvPr/>
        </p:nvSpPr>
        <p:spPr>
          <a:xfrm>
            <a:off x="181948" y="987574"/>
            <a:ext cx="47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b="1" dirty="0"/>
              <a:t>크리티컬 데미지에 관련된 정리</a:t>
            </a:r>
            <a:r>
              <a:rPr lang="en-US" altLang="ko-KR" b="1" dirty="0"/>
              <a:t>[1]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80DC4-E946-4E0E-89FA-FEDCCB46353B}"/>
              </a:ext>
            </a:extLst>
          </p:cNvPr>
          <p:cNvSpPr txBox="1"/>
          <p:nvPr/>
        </p:nvSpPr>
        <p:spPr>
          <a:xfrm>
            <a:off x="5806381" y="4659982"/>
            <a:ext cx="33376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1. https://m.blog.naver.com/jms11172/220745150580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9303A-144D-44A5-80B3-074E6BB3B94D}"/>
              </a:ext>
            </a:extLst>
          </p:cNvPr>
          <p:cNvSpPr txBox="1"/>
          <p:nvPr/>
        </p:nvSpPr>
        <p:spPr>
          <a:xfrm>
            <a:off x="540242" y="2646673"/>
            <a:ext cx="8208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위의 공식에서 보듯이 크리티컬 데미지는 최종 데미지에 수치가 곱해지는 증폭의 개념이 아니라는 것을 확인할 수 있다</a:t>
            </a:r>
            <a:r>
              <a:rPr lang="en-US" altLang="ko-KR" sz="1400" dirty="0"/>
              <a:t>.  </a:t>
            </a:r>
            <a:r>
              <a:rPr lang="ko-KR" altLang="en-US" sz="1400" dirty="0"/>
              <a:t>기본적으로 크리티컬 데미지 계수는 </a:t>
            </a:r>
            <a:r>
              <a:rPr lang="en-US" altLang="ko-KR" sz="1400" dirty="0"/>
              <a:t>100%</a:t>
            </a:r>
            <a:r>
              <a:rPr lang="ko-KR" altLang="en-US" sz="1400" dirty="0"/>
              <a:t>이며 여기서 추가된 계수만큼 더해지는 개념이라고 다시 정리할 수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참고 사이트</a:t>
            </a:r>
            <a:r>
              <a:rPr lang="en-US" altLang="ko-KR" sz="1400" dirty="0"/>
              <a:t>[1]</a:t>
            </a:r>
            <a:r>
              <a:rPr lang="ko-KR" altLang="en-US" sz="1400" dirty="0"/>
              <a:t>에서 언급한 것과 같이 </a:t>
            </a:r>
            <a:r>
              <a:rPr lang="ko-KR" altLang="en-US" sz="1400" dirty="0" err="1"/>
              <a:t>샤프아이즈에</a:t>
            </a:r>
            <a:r>
              <a:rPr lang="ko-KR" altLang="en-US" sz="1400" dirty="0"/>
              <a:t> 의해 증가된 크리티컬 확률 및 데미지에 가장 큰 영향을 받는 직업군은 크리티컬 관련 스킬을 가지고 있는 보우마스터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신궁</a:t>
            </a:r>
            <a:r>
              <a:rPr lang="ko-KR" altLang="en-US" sz="1400" dirty="0"/>
              <a:t> 그리고 나이트로드이다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 마법사의 경우 증폭의 개념으로 최종 데미지에 크리티컬 데미지가 곱해지는 형식이다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574BD9-55F2-4C77-BB58-9FA97F84F92C}"/>
              </a:ext>
            </a:extLst>
          </p:cNvPr>
          <p:cNvGrpSpPr/>
          <p:nvPr/>
        </p:nvGrpSpPr>
        <p:grpSpPr>
          <a:xfrm>
            <a:off x="2223049" y="1554333"/>
            <a:ext cx="5062220" cy="962896"/>
            <a:chOff x="612670" y="1488291"/>
            <a:chExt cx="5062220" cy="96289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24E3C24-0858-43E2-B7ED-424E21457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11760" y="1488291"/>
              <a:ext cx="457200" cy="47625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8F7E5F-F132-4140-9189-3EB02F363883}"/>
                </a:ext>
              </a:extLst>
            </p:cNvPr>
            <p:cNvSpPr txBox="1"/>
            <p:nvPr/>
          </p:nvSpPr>
          <p:spPr>
            <a:xfrm>
              <a:off x="612670" y="2143410"/>
              <a:ext cx="50622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646E7E"/>
                  </a:solidFill>
                </a:rPr>
                <a:t>Critical Damage = ( Skill Factor[%] + 100 + C0 )*(Physical Attack)</a:t>
              </a:r>
              <a:endParaRPr lang="ko-KR" altLang="en-US" sz="1400" b="1" dirty="0">
                <a:solidFill>
                  <a:srgbClr val="646E7E"/>
                </a:solidFill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6C7391A-7B3D-4AD3-808F-918499278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87564" y="1507341"/>
              <a:ext cx="457200" cy="457200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8E1A425-4AEE-43D4-8181-473F1FEB27DD}"/>
                </a:ext>
              </a:extLst>
            </p:cNvPr>
            <p:cNvSpPr/>
            <p:nvPr/>
          </p:nvSpPr>
          <p:spPr>
            <a:xfrm>
              <a:off x="3353296" y="1694008"/>
              <a:ext cx="172354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>
                  <a:solidFill>
                    <a:srgbClr val="646E7E"/>
                  </a:solidFill>
                </a:rPr>
                <a:t>C0 = Added Critical Damage</a:t>
              </a:r>
              <a:endParaRPr lang="ko-KR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650173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5572</TotalTime>
  <Words>3296</Words>
  <Application>Microsoft Office PowerPoint</Application>
  <PresentationFormat>화면 슬라이드 쇼(16:9)</PresentationFormat>
  <Paragraphs>1448</Paragraphs>
  <Slides>32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맑은 고딕</vt:lpstr>
      <vt:lpstr>Arial</vt:lpstr>
      <vt:lpstr>Calibri</vt:lpstr>
      <vt:lpstr>Cambria Math</vt:lpstr>
      <vt:lpstr>Wingdings</vt:lpstr>
      <vt:lpstr>Office Theme</vt:lpstr>
      <vt:lpstr>Custom Design</vt:lpstr>
      <vt:lpstr>PowerPoint 프레젠테이션</vt:lpstr>
      <vt:lpstr>Contents</vt:lpstr>
      <vt:lpstr>I. AP Calculation</vt:lpstr>
      <vt:lpstr>I. 능력치 개념/계산</vt:lpstr>
      <vt:lpstr>I. 능력치 개념/계산</vt:lpstr>
      <vt:lpstr>I. 능력치 개념/계산</vt:lpstr>
      <vt:lpstr>II. SKILL Data/formula</vt:lpstr>
      <vt:lpstr>II. 스킬 정보 및 계산</vt:lpstr>
      <vt:lpstr>II. 스킬 정보 및 계산</vt:lpstr>
      <vt:lpstr>II. 스킬 정보 및 계산</vt:lpstr>
      <vt:lpstr>III. Dpm calculation</vt:lpstr>
      <vt:lpstr>III. DPM 계산</vt:lpstr>
      <vt:lpstr>III. DPM 계산</vt:lpstr>
      <vt:lpstr>III. DPM 계산</vt:lpstr>
      <vt:lpstr>III. DPM 계산</vt:lpstr>
      <vt:lpstr>III. DPM 계산</vt:lpstr>
      <vt:lpstr>III. DPM 계산</vt:lpstr>
      <vt:lpstr>III. DPM 계산 </vt:lpstr>
      <vt:lpstr>III. DPM 계산 </vt:lpstr>
      <vt:lpstr>III. DPM 계산 </vt:lpstr>
      <vt:lpstr>III-1. 보스 DPM</vt:lpstr>
      <vt:lpstr>III. DPM 계산 </vt:lpstr>
      <vt:lpstr>III. DPM 계산 </vt:lpstr>
      <vt:lpstr>III. DPM 계산 </vt:lpstr>
      <vt:lpstr>III-2. 사냥 Dpm</vt:lpstr>
      <vt:lpstr>III. DPM 계산 </vt:lpstr>
      <vt:lpstr>III. DPM 계산 </vt:lpstr>
      <vt:lpstr>III. DPM 계산 </vt:lpstr>
      <vt:lpstr>IV. Conclusion</vt:lpstr>
      <vt:lpstr>IV. 결론(보스 DPM)</vt:lpstr>
      <vt:lpstr>IV. 결론(사냥 DPM)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seunghwan ji</cp:lastModifiedBy>
  <cp:revision>950</cp:revision>
  <dcterms:created xsi:type="dcterms:W3CDTF">2014-04-01T16:27:38Z</dcterms:created>
  <dcterms:modified xsi:type="dcterms:W3CDTF">2021-01-17T04:23:37Z</dcterms:modified>
</cp:coreProperties>
</file>